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70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16E1C-C788-4C58-960F-B38CCA76701E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C72DD-D2B0-4476-BCF6-7FC46726FF7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814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16E1C-C788-4C58-960F-B38CCA76701E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C72DD-D2B0-4476-BCF6-7FC46726FF7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3534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16E1C-C788-4C58-960F-B38CCA76701E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C72DD-D2B0-4476-BCF6-7FC46726FF7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381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16E1C-C788-4C58-960F-B38CCA76701E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C72DD-D2B0-4476-BCF6-7FC46726FF7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4475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16E1C-C788-4C58-960F-B38CCA76701E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C72DD-D2B0-4476-BCF6-7FC46726FF7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542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16E1C-C788-4C58-960F-B38CCA76701E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C72DD-D2B0-4476-BCF6-7FC46726FF7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66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16E1C-C788-4C58-960F-B38CCA76701E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C72DD-D2B0-4476-BCF6-7FC46726FF7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6748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16E1C-C788-4C58-960F-B38CCA76701E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C72DD-D2B0-4476-BCF6-7FC46726FF7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90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16E1C-C788-4C58-960F-B38CCA76701E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C72DD-D2B0-4476-BCF6-7FC46726FF7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799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16E1C-C788-4C58-960F-B38CCA76701E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C72DD-D2B0-4476-BCF6-7FC46726FF7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7288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16E1C-C788-4C58-960F-B38CCA76701E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C72DD-D2B0-4476-BCF6-7FC46726FF7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8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16E1C-C788-4C58-960F-B38CCA76701E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C72DD-D2B0-4476-BCF6-7FC46726FF7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884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689410"/>
              </p:ext>
            </p:extLst>
          </p:nvPr>
        </p:nvGraphicFramePr>
        <p:xfrm>
          <a:off x="413284" y="1704114"/>
          <a:ext cx="8280920" cy="48991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Časové předložky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Německý jazyk, sexta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Německý jazyk – gramatické jevy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Materiál slouží k prezentaci a procvičení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dané gramatické oblasti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r>
                        <a:rPr lang="cs-CZ" sz="1700" b="0" smtClean="0">
                          <a:latin typeface="Arial" pitchFamily="34" charset="0"/>
                          <a:cs typeface="Arial" pitchFamily="34" charset="0"/>
                        </a:rPr>
                        <a:t>ředložka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3. pád, 4. pád, 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PhDr.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Eva Sklenářová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24.4.2014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054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6264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b="1" dirty="0"/>
              <a:t> </a:t>
            </a:r>
            <a:r>
              <a:rPr lang="cs-CZ" sz="2800" b="1" dirty="0" smtClean="0"/>
              <a:t>    Zdroje</a:t>
            </a:r>
          </a:p>
          <a:p>
            <a:endParaRPr lang="cs-CZ" sz="2400" dirty="0"/>
          </a:p>
          <a:p>
            <a:pPr lvl="0"/>
            <a:r>
              <a:rPr lang="cs-CZ" sz="2400" dirty="0"/>
              <a:t>BAUMBACH, R., VÁCLAVKOVÁ, G. Mluvnice němčiny. 1. vydání. FIN PUBLISHING Olomouc, 1997. ISBN 80-86002-13-6.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DUSILOVÁ, D., EBEL, M., GOEDERT, R., KOLOCOVÁ, V., VACHALOVSKÁ, L. Nová cvičebnice německé gramatiky. Nakladatelství POLYGLOT, Praha. Třetí vydání, dotisk 2002. ISBN 80-86-195-10-4.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HELBIG, G., BUSCHA, J. </a:t>
            </a:r>
            <a:r>
              <a:rPr lang="cs-CZ" sz="2400" dirty="0" err="1"/>
              <a:t>Deutsche</a:t>
            </a:r>
            <a:r>
              <a:rPr lang="cs-CZ" sz="2400" dirty="0"/>
              <a:t> </a:t>
            </a:r>
            <a:r>
              <a:rPr lang="cs-CZ" sz="2400" dirty="0" err="1"/>
              <a:t>Grammatik</a:t>
            </a:r>
            <a:r>
              <a:rPr lang="cs-CZ" sz="2400" dirty="0"/>
              <a:t>. </a:t>
            </a:r>
            <a:r>
              <a:rPr lang="cs-CZ" sz="2400" dirty="0" err="1"/>
              <a:t>Ein</a:t>
            </a:r>
            <a:r>
              <a:rPr lang="cs-CZ" sz="2400" dirty="0"/>
              <a:t> </a:t>
            </a:r>
            <a:r>
              <a:rPr lang="cs-CZ" sz="2400" dirty="0" err="1"/>
              <a:t>Handbuchbuch</a:t>
            </a:r>
            <a:r>
              <a:rPr lang="cs-CZ" sz="2400" dirty="0"/>
              <a:t> </a:t>
            </a:r>
            <a:r>
              <a:rPr lang="cs-CZ" sz="2400" dirty="0" err="1"/>
              <a:t>für</a:t>
            </a:r>
            <a:r>
              <a:rPr lang="cs-CZ" sz="2400" dirty="0"/>
              <a:t> den </a:t>
            </a:r>
            <a:r>
              <a:rPr lang="cs-CZ" sz="2400" dirty="0" err="1"/>
              <a:t>Ausländerunterricht</a:t>
            </a:r>
            <a:r>
              <a:rPr lang="cs-CZ" sz="2400" dirty="0"/>
              <a:t>. 15., </a:t>
            </a:r>
            <a:r>
              <a:rPr lang="cs-CZ" sz="2400" dirty="0" err="1"/>
              <a:t>durchgesehene</a:t>
            </a:r>
            <a:r>
              <a:rPr lang="cs-CZ" sz="2400" dirty="0"/>
              <a:t> </a:t>
            </a:r>
            <a:r>
              <a:rPr lang="cs-CZ" sz="2400" dirty="0" err="1"/>
              <a:t>Auflage</a:t>
            </a:r>
            <a:r>
              <a:rPr lang="cs-CZ" sz="2400" dirty="0"/>
              <a:t> 1993. </a:t>
            </a:r>
            <a:r>
              <a:rPr lang="cs-CZ" sz="2400" dirty="0" err="1"/>
              <a:t>Langenscheidt</a:t>
            </a:r>
            <a:r>
              <a:rPr lang="cs-CZ" sz="2400" dirty="0"/>
              <a:t> </a:t>
            </a:r>
            <a:r>
              <a:rPr lang="cs-CZ" sz="2400" dirty="0" err="1"/>
              <a:t>Verlag</a:t>
            </a:r>
            <a:r>
              <a:rPr lang="cs-CZ" sz="2400" dirty="0"/>
              <a:t>. </a:t>
            </a:r>
            <a:r>
              <a:rPr lang="cs-CZ" sz="2400" dirty="0" err="1"/>
              <a:t>Germany</a:t>
            </a:r>
            <a:r>
              <a:rPr lang="cs-CZ" sz="2400" dirty="0"/>
              <a:t>. ISBN 3-324-00118-8.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MOTTA, G., CVIKOWSKA, B., VOMÁČKOVÁ, O., ČERNÝ, T. Direkt 2 </a:t>
            </a:r>
            <a:r>
              <a:rPr lang="cs-CZ" sz="2400" dirty="0" err="1"/>
              <a:t>neu</a:t>
            </a:r>
            <a:r>
              <a:rPr lang="cs-CZ" sz="2400" dirty="0"/>
              <a:t>. Němčina pro střední školy. Učebnice a pracovní sešit. Nové přepracované vydání: Tomáš Černý,  </a:t>
            </a:r>
            <a:r>
              <a:rPr lang="cs-CZ" sz="2400" dirty="0" err="1"/>
              <a:t>Klett</a:t>
            </a:r>
            <a:r>
              <a:rPr lang="cs-CZ" sz="2400" dirty="0"/>
              <a:t> nakladatelství s. r. o., Praha 2012. ISBN 978-80-7397-101-4.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8751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>
            <a:noAutofit/>
          </a:bodyPr>
          <a:lstStyle/>
          <a:p>
            <a:r>
              <a:rPr lang="cs-CZ" sz="4000" b="1" dirty="0" smtClean="0"/>
              <a:t>Časové předložky</a:t>
            </a:r>
            <a:endParaRPr lang="cs-CZ" sz="40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5544616"/>
          </a:xfrm>
        </p:spPr>
        <p:txBody>
          <a:bodyPr>
            <a:normAutofit fontScale="925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Bis </a:t>
            </a:r>
            <a:r>
              <a:rPr lang="cs-CZ" b="1" dirty="0" err="1" smtClean="0">
                <a:solidFill>
                  <a:srgbClr val="FF0000"/>
                </a:solidFill>
              </a:rPr>
              <a:t>wann</a:t>
            </a:r>
            <a:r>
              <a:rPr lang="cs-CZ" b="1" dirty="0" smtClean="0">
                <a:solidFill>
                  <a:srgbClr val="FF0000"/>
                </a:solidFill>
              </a:rPr>
              <a:t>? </a:t>
            </a:r>
            <a:r>
              <a:rPr lang="cs-CZ" dirty="0" smtClean="0"/>
              <a:t>(Do kdy?) ………………..… </a:t>
            </a:r>
            <a:r>
              <a:rPr lang="cs-CZ" b="1" dirty="0" smtClean="0">
                <a:solidFill>
                  <a:srgbClr val="FF0000"/>
                </a:solidFill>
              </a:rPr>
              <a:t>bis (</a:t>
            </a:r>
            <a:r>
              <a:rPr lang="cs-CZ" b="1" dirty="0" err="1" smtClean="0">
                <a:solidFill>
                  <a:srgbClr val="FF0000"/>
                </a:solidFill>
              </a:rPr>
              <a:t>zu</a:t>
            </a:r>
            <a:r>
              <a:rPr lang="cs-CZ" b="1" dirty="0" smtClean="0">
                <a:solidFill>
                  <a:srgbClr val="FF0000"/>
                </a:solidFill>
              </a:rPr>
              <a:t>)</a:t>
            </a:r>
            <a:r>
              <a:rPr lang="cs-CZ" dirty="0" smtClean="0"/>
              <a:t>(do) </a:t>
            </a:r>
            <a:r>
              <a:rPr lang="cs-CZ" dirty="0" smtClean="0">
                <a:solidFill>
                  <a:srgbClr val="FF0000"/>
                </a:solidFill>
              </a:rPr>
              <a:t>3. </a:t>
            </a:r>
            <a:r>
              <a:rPr lang="cs-CZ" dirty="0" smtClean="0"/>
              <a:t>pád</a:t>
            </a:r>
          </a:p>
          <a:p>
            <a:pPr marL="0" indent="0">
              <a:buNone/>
            </a:pPr>
            <a:r>
              <a:rPr lang="cs-CZ" sz="2800" dirty="0" smtClean="0"/>
              <a:t>Např. </a:t>
            </a:r>
            <a:r>
              <a:rPr lang="cs-CZ" sz="2800" dirty="0" err="1" smtClean="0"/>
              <a:t>Wir</a:t>
            </a:r>
            <a:r>
              <a:rPr lang="cs-CZ" sz="2800" dirty="0" smtClean="0"/>
              <a:t> </a:t>
            </a:r>
            <a:r>
              <a:rPr lang="cs-CZ" sz="2800" dirty="0" err="1" smtClean="0"/>
              <a:t>bleiben</a:t>
            </a:r>
            <a:r>
              <a:rPr lang="cs-CZ" sz="2800" dirty="0" smtClean="0"/>
              <a:t> </a:t>
            </a:r>
            <a:r>
              <a:rPr lang="cs-CZ" sz="2800" dirty="0" err="1" smtClean="0"/>
              <a:t>bei</a:t>
            </a:r>
            <a:r>
              <a:rPr lang="cs-CZ" sz="2800" dirty="0" smtClean="0"/>
              <a:t> </a:t>
            </a:r>
            <a:r>
              <a:rPr lang="cs-CZ" sz="2800" dirty="0" err="1" smtClean="0"/>
              <a:t>euch</a:t>
            </a:r>
            <a:r>
              <a:rPr lang="cs-CZ" sz="2800" dirty="0" smtClean="0"/>
              <a:t> </a:t>
            </a:r>
            <a:r>
              <a:rPr lang="cs-CZ" sz="2800" b="1" dirty="0" smtClean="0"/>
              <a:t>bis</a:t>
            </a:r>
            <a:r>
              <a:rPr lang="cs-CZ" sz="2800" dirty="0" smtClean="0"/>
              <a:t> </a:t>
            </a:r>
            <a:r>
              <a:rPr lang="cs-CZ" sz="2800" dirty="0" err="1" smtClean="0"/>
              <a:t>Sonntag</a:t>
            </a:r>
            <a:r>
              <a:rPr lang="cs-CZ" sz="2800" dirty="0" smtClean="0"/>
              <a:t>.</a:t>
            </a:r>
          </a:p>
          <a:p>
            <a:r>
              <a:rPr lang="cs-CZ" b="1" dirty="0" err="1">
                <a:solidFill>
                  <a:srgbClr val="FF0000"/>
                </a:solidFill>
              </a:rPr>
              <a:t>Für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wie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lange</a:t>
            </a:r>
            <a:r>
              <a:rPr lang="cs-CZ" b="1" dirty="0">
                <a:solidFill>
                  <a:srgbClr val="FF0000"/>
                </a:solidFill>
              </a:rPr>
              <a:t>? </a:t>
            </a:r>
            <a:r>
              <a:rPr lang="cs-CZ" dirty="0"/>
              <a:t>(Na jak dlouho</a:t>
            </a:r>
            <a:r>
              <a:rPr lang="cs-CZ" dirty="0" smtClean="0"/>
              <a:t>?) … </a:t>
            </a:r>
            <a:r>
              <a:rPr lang="cs-CZ" b="1" dirty="0" err="1" smtClean="0">
                <a:solidFill>
                  <a:srgbClr val="FF0000"/>
                </a:solidFill>
              </a:rPr>
              <a:t>für</a:t>
            </a:r>
            <a:r>
              <a:rPr lang="cs-CZ" dirty="0" smtClean="0"/>
              <a:t> </a:t>
            </a:r>
            <a:r>
              <a:rPr lang="cs-CZ" dirty="0"/>
              <a:t>(na </a:t>
            </a:r>
            <a:r>
              <a:rPr lang="cs-CZ" dirty="0" smtClean="0"/>
              <a:t>) </a:t>
            </a:r>
            <a:r>
              <a:rPr lang="cs-CZ" dirty="0" smtClean="0">
                <a:solidFill>
                  <a:srgbClr val="FF0000"/>
                </a:solidFill>
              </a:rPr>
              <a:t>4. </a:t>
            </a:r>
            <a:r>
              <a:rPr lang="cs-CZ" dirty="0" smtClean="0"/>
              <a:t>pád</a:t>
            </a:r>
          </a:p>
          <a:p>
            <a:pPr marL="0" lvl="8" indent="0">
              <a:buNone/>
            </a:pPr>
            <a:r>
              <a:rPr lang="cs-CZ" sz="2800" dirty="0"/>
              <a:t>Např. </a:t>
            </a:r>
            <a:r>
              <a:rPr lang="cs-CZ" sz="2800" dirty="0" err="1"/>
              <a:t>Das</a:t>
            </a:r>
            <a:r>
              <a:rPr lang="cs-CZ" sz="2800" dirty="0"/>
              <a:t> </a:t>
            </a:r>
            <a:r>
              <a:rPr lang="cs-CZ" sz="2800" dirty="0" err="1"/>
              <a:t>Brot</a:t>
            </a:r>
            <a:r>
              <a:rPr lang="cs-CZ" sz="2800" dirty="0"/>
              <a:t> </a:t>
            </a:r>
            <a:r>
              <a:rPr lang="cs-CZ" sz="2800" dirty="0" err="1"/>
              <a:t>reicht</a:t>
            </a:r>
            <a:r>
              <a:rPr lang="cs-CZ" sz="2800" dirty="0"/>
              <a:t> </a:t>
            </a:r>
            <a:r>
              <a:rPr lang="cs-CZ" sz="2800" b="1" dirty="0" err="1"/>
              <a:t>für</a:t>
            </a:r>
            <a:r>
              <a:rPr lang="cs-CZ" sz="2800" dirty="0"/>
              <a:t> </a:t>
            </a:r>
            <a:r>
              <a:rPr lang="cs-CZ" sz="2800" dirty="0" err="1"/>
              <a:t>zwei</a:t>
            </a:r>
            <a:r>
              <a:rPr lang="cs-CZ" sz="2800" dirty="0"/>
              <a:t> </a:t>
            </a:r>
            <a:r>
              <a:rPr lang="cs-CZ" sz="2800" dirty="0" err="1"/>
              <a:t>Tage</a:t>
            </a:r>
            <a:r>
              <a:rPr lang="cs-CZ" sz="2800" dirty="0" smtClean="0"/>
              <a:t>.</a:t>
            </a:r>
          </a:p>
          <a:p>
            <a:pPr marL="342900" lvl="8" indent="-342900"/>
            <a:r>
              <a:rPr lang="cs-CZ" sz="3200" b="1" dirty="0" err="1">
                <a:solidFill>
                  <a:srgbClr val="FF0000"/>
                </a:solidFill>
              </a:rPr>
              <a:t>Wann</a:t>
            </a:r>
            <a:r>
              <a:rPr lang="cs-CZ" sz="3200" b="1" dirty="0">
                <a:solidFill>
                  <a:srgbClr val="FF0000"/>
                </a:solidFill>
              </a:rPr>
              <a:t>? </a:t>
            </a:r>
            <a:r>
              <a:rPr lang="cs-CZ" sz="3200" dirty="0"/>
              <a:t>(Kdy?) </a:t>
            </a:r>
            <a:r>
              <a:rPr lang="cs-CZ" sz="3200" dirty="0" smtClean="0"/>
              <a:t>……………………………. </a:t>
            </a:r>
            <a:r>
              <a:rPr lang="cs-CZ" sz="3200" b="1" dirty="0" smtClean="0">
                <a:solidFill>
                  <a:srgbClr val="FF0000"/>
                </a:solidFill>
              </a:rPr>
              <a:t>nach</a:t>
            </a:r>
            <a:r>
              <a:rPr lang="cs-CZ" sz="3200" dirty="0" smtClean="0"/>
              <a:t> </a:t>
            </a:r>
            <a:r>
              <a:rPr lang="cs-CZ" sz="3200" dirty="0"/>
              <a:t>(po</a:t>
            </a:r>
            <a:r>
              <a:rPr lang="cs-CZ" sz="3200" dirty="0" smtClean="0"/>
              <a:t>) </a:t>
            </a:r>
            <a:r>
              <a:rPr lang="cs-CZ" sz="3200" dirty="0" smtClean="0">
                <a:solidFill>
                  <a:srgbClr val="FF0000"/>
                </a:solidFill>
              </a:rPr>
              <a:t>3.</a:t>
            </a:r>
            <a:r>
              <a:rPr lang="cs-CZ" sz="3200" dirty="0" smtClean="0"/>
              <a:t> pád </a:t>
            </a:r>
          </a:p>
          <a:p>
            <a:pPr marL="0" lvl="8" indent="0">
              <a:buNone/>
            </a:pPr>
            <a:r>
              <a:rPr lang="cs-CZ" sz="2800" dirty="0"/>
              <a:t>Např. </a:t>
            </a:r>
            <a:r>
              <a:rPr lang="cs-CZ" sz="2800" b="1" dirty="0"/>
              <a:t>Nach</a:t>
            </a:r>
            <a:r>
              <a:rPr lang="cs-CZ" sz="2800" dirty="0"/>
              <a:t> der </a:t>
            </a:r>
            <a:r>
              <a:rPr lang="cs-CZ" sz="2800" dirty="0" err="1"/>
              <a:t>Schule</a:t>
            </a:r>
            <a:r>
              <a:rPr lang="cs-CZ" sz="2800" dirty="0"/>
              <a:t> </a:t>
            </a:r>
            <a:r>
              <a:rPr lang="cs-CZ" sz="2800" dirty="0" err="1"/>
              <a:t>fahre</a:t>
            </a:r>
            <a:r>
              <a:rPr lang="cs-CZ" sz="2800" dirty="0"/>
              <a:t> </a:t>
            </a:r>
            <a:r>
              <a:rPr lang="cs-CZ" sz="2800" dirty="0" err="1" smtClean="0"/>
              <a:t>ich</a:t>
            </a:r>
            <a:r>
              <a:rPr lang="cs-CZ" sz="2800" dirty="0" smtClean="0"/>
              <a:t> </a:t>
            </a:r>
            <a:r>
              <a:rPr lang="cs-CZ" sz="2800" dirty="0" err="1" smtClean="0"/>
              <a:t>zu</a:t>
            </a:r>
            <a:r>
              <a:rPr lang="cs-CZ" sz="2800" dirty="0" smtClean="0"/>
              <a:t> </a:t>
            </a:r>
            <a:r>
              <a:rPr lang="cs-CZ" sz="2800" dirty="0" err="1" smtClean="0"/>
              <a:t>meinem</a:t>
            </a:r>
            <a:r>
              <a:rPr lang="cs-CZ" sz="2800" dirty="0" smtClean="0"/>
              <a:t> </a:t>
            </a:r>
            <a:r>
              <a:rPr lang="cs-CZ" sz="2800" dirty="0" err="1" smtClean="0"/>
              <a:t>Freund</a:t>
            </a:r>
            <a:r>
              <a:rPr lang="cs-CZ" sz="2800" dirty="0" smtClean="0"/>
              <a:t>.</a:t>
            </a:r>
          </a:p>
          <a:p>
            <a:pPr marL="342900" lvl="8" indent="-342900"/>
            <a:r>
              <a:rPr lang="cs-CZ" sz="3200" b="1" dirty="0">
                <a:solidFill>
                  <a:srgbClr val="FF0000"/>
                </a:solidFill>
              </a:rPr>
              <a:t>Ab </a:t>
            </a:r>
            <a:r>
              <a:rPr lang="cs-CZ" sz="3200" b="1" dirty="0" err="1">
                <a:solidFill>
                  <a:srgbClr val="FF0000"/>
                </a:solidFill>
              </a:rPr>
              <a:t>wann</a:t>
            </a:r>
            <a:r>
              <a:rPr lang="cs-CZ" sz="3200" b="1" dirty="0">
                <a:solidFill>
                  <a:srgbClr val="FF0000"/>
                </a:solidFill>
              </a:rPr>
              <a:t>? </a:t>
            </a:r>
            <a:r>
              <a:rPr lang="cs-CZ" sz="3200" dirty="0"/>
              <a:t>(Od kdy?) </a:t>
            </a:r>
            <a:r>
              <a:rPr lang="cs-CZ" sz="3200" dirty="0" smtClean="0"/>
              <a:t>………………….. </a:t>
            </a:r>
            <a:r>
              <a:rPr lang="cs-CZ" sz="3200" b="1" dirty="0" smtClean="0">
                <a:solidFill>
                  <a:srgbClr val="FF0000"/>
                </a:solidFill>
              </a:rPr>
              <a:t>ab</a:t>
            </a:r>
            <a:r>
              <a:rPr lang="cs-CZ" sz="3200" dirty="0" smtClean="0"/>
              <a:t> (od) </a:t>
            </a:r>
            <a:r>
              <a:rPr lang="cs-CZ" sz="3200" dirty="0" smtClean="0">
                <a:solidFill>
                  <a:srgbClr val="FF0000"/>
                </a:solidFill>
              </a:rPr>
              <a:t>3. </a:t>
            </a:r>
            <a:r>
              <a:rPr lang="cs-CZ" sz="3200" dirty="0" smtClean="0"/>
              <a:t>pád</a:t>
            </a:r>
          </a:p>
          <a:p>
            <a:pPr marL="0" lvl="8" indent="0">
              <a:buNone/>
            </a:pPr>
            <a:r>
              <a:rPr lang="cs-CZ" sz="2800" dirty="0"/>
              <a:t>Např. </a:t>
            </a:r>
            <a:r>
              <a:rPr lang="cs-CZ" sz="2800" b="1" dirty="0"/>
              <a:t>Ab</a:t>
            </a:r>
            <a:r>
              <a:rPr lang="cs-CZ" sz="2800" dirty="0"/>
              <a:t> </a:t>
            </a:r>
            <a:r>
              <a:rPr lang="cs-CZ" sz="2800" dirty="0" err="1" smtClean="0"/>
              <a:t>morgen</a:t>
            </a:r>
            <a:r>
              <a:rPr lang="cs-CZ" sz="2800" dirty="0" smtClean="0"/>
              <a:t> bin </a:t>
            </a:r>
            <a:r>
              <a:rPr lang="cs-CZ" sz="2800" dirty="0" err="1"/>
              <a:t>ich</a:t>
            </a:r>
            <a:r>
              <a:rPr lang="cs-CZ" sz="2800" dirty="0"/>
              <a:t> </a:t>
            </a:r>
            <a:r>
              <a:rPr lang="cs-CZ" sz="2800" dirty="0" err="1"/>
              <a:t>wieder</a:t>
            </a:r>
            <a:r>
              <a:rPr lang="cs-CZ" sz="2800" dirty="0"/>
              <a:t> </a:t>
            </a:r>
            <a:r>
              <a:rPr lang="cs-CZ" sz="2800" dirty="0" err="1"/>
              <a:t>zu</a:t>
            </a:r>
            <a:r>
              <a:rPr lang="cs-CZ" sz="2800" dirty="0"/>
              <a:t> </a:t>
            </a:r>
            <a:r>
              <a:rPr lang="cs-CZ" sz="2800" dirty="0" err="1"/>
              <a:t>Hause</a:t>
            </a:r>
            <a:r>
              <a:rPr lang="cs-CZ" sz="2800" dirty="0" smtClean="0"/>
              <a:t>.</a:t>
            </a:r>
          </a:p>
          <a:p>
            <a:pPr marL="457200" lvl="8" indent="-457200"/>
            <a:r>
              <a:rPr lang="cs-CZ" sz="3200" b="1" dirty="0" err="1">
                <a:solidFill>
                  <a:srgbClr val="FF0000"/>
                </a:solidFill>
              </a:rPr>
              <a:t>Seit</a:t>
            </a:r>
            <a:r>
              <a:rPr lang="cs-CZ" sz="3200" b="1" dirty="0">
                <a:solidFill>
                  <a:srgbClr val="FF0000"/>
                </a:solidFill>
              </a:rPr>
              <a:t> </a:t>
            </a:r>
            <a:r>
              <a:rPr lang="cs-CZ" sz="3200" b="1" dirty="0" err="1">
                <a:solidFill>
                  <a:srgbClr val="FF0000"/>
                </a:solidFill>
              </a:rPr>
              <a:t>wann</a:t>
            </a:r>
            <a:r>
              <a:rPr lang="cs-CZ" sz="3200" b="1" dirty="0">
                <a:solidFill>
                  <a:srgbClr val="FF0000"/>
                </a:solidFill>
              </a:rPr>
              <a:t>?  </a:t>
            </a:r>
            <a:r>
              <a:rPr lang="cs-CZ" sz="3200" dirty="0"/>
              <a:t>(Od kdy?) </a:t>
            </a:r>
            <a:r>
              <a:rPr lang="cs-CZ" sz="3200" dirty="0" smtClean="0"/>
              <a:t>……….......... </a:t>
            </a:r>
            <a:r>
              <a:rPr lang="cs-CZ" sz="3200" b="1" dirty="0" err="1" smtClean="0">
                <a:solidFill>
                  <a:srgbClr val="FF0000"/>
                </a:solidFill>
              </a:rPr>
              <a:t>seit</a:t>
            </a:r>
            <a:r>
              <a:rPr lang="cs-CZ" sz="3200" b="1" dirty="0" smtClean="0">
                <a:solidFill>
                  <a:srgbClr val="FF0000"/>
                </a:solidFill>
              </a:rPr>
              <a:t> </a:t>
            </a:r>
            <a:r>
              <a:rPr lang="cs-CZ" sz="3200" dirty="0"/>
              <a:t>(od</a:t>
            </a:r>
            <a:r>
              <a:rPr lang="cs-CZ" sz="3200" dirty="0" smtClean="0"/>
              <a:t>) </a:t>
            </a:r>
            <a:r>
              <a:rPr lang="cs-CZ" sz="3200" dirty="0" smtClean="0">
                <a:solidFill>
                  <a:srgbClr val="FF0000"/>
                </a:solidFill>
              </a:rPr>
              <a:t>3. </a:t>
            </a:r>
            <a:r>
              <a:rPr lang="cs-CZ" sz="3200" dirty="0" smtClean="0"/>
              <a:t>pád</a:t>
            </a:r>
          </a:p>
          <a:p>
            <a:pPr marL="0" lvl="8" indent="0">
              <a:buNone/>
            </a:pPr>
            <a:r>
              <a:rPr lang="cs-CZ" sz="2800" dirty="0"/>
              <a:t>Např. </a:t>
            </a:r>
            <a:r>
              <a:rPr lang="cs-CZ" sz="2800" b="1" dirty="0" err="1"/>
              <a:t>Seit</a:t>
            </a:r>
            <a:r>
              <a:rPr lang="cs-CZ" sz="2800" dirty="0"/>
              <a:t> </a:t>
            </a:r>
            <a:r>
              <a:rPr lang="cs-CZ" sz="2800" dirty="0" err="1"/>
              <a:t>gestern</a:t>
            </a:r>
            <a:r>
              <a:rPr lang="cs-CZ" sz="2800" dirty="0"/>
              <a:t> bin </a:t>
            </a:r>
            <a:r>
              <a:rPr lang="cs-CZ" sz="2800" dirty="0" err="1"/>
              <a:t>ich</a:t>
            </a:r>
            <a:r>
              <a:rPr lang="cs-CZ" sz="2800" dirty="0"/>
              <a:t> </a:t>
            </a:r>
            <a:r>
              <a:rPr lang="cs-CZ" sz="2800" dirty="0" err="1"/>
              <a:t>krank</a:t>
            </a:r>
            <a:r>
              <a:rPr lang="cs-CZ" sz="2800" dirty="0"/>
              <a:t>.</a:t>
            </a:r>
          </a:p>
          <a:p>
            <a:pPr marL="0" lvl="8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5595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/>
          </a:bodyPr>
          <a:lstStyle/>
          <a:p>
            <a:r>
              <a:rPr lang="cs-CZ" sz="3600" b="1" dirty="0" err="1">
                <a:solidFill>
                  <a:srgbClr val="0070C0"/>
                </a:solidFill>
              </a:rPr>
              <a:t>s</a:t>
            </a:r>
            <a:r>
              <a:rPr lang="cs-CZ" sz="3600" b="1" dirty="0" err="1" smtClean="0">
                <a:solidFill>
                  <a:srgbClr val="0070C0"/>
                </a:solidFill>
              </a:rPr>
              <a:t>eit</a:t>
            </a:r>
            <a:r>
              <a:rPr lang="cs-CZ" sz="3600" b="1" dirty="0" smtClean="0">
                <a:solidFill>
                  <a:srgbClr val="0070C0"/>
                </a:solidFill>
              </a:rPr>
              <a:t> x ab</a:t>
            </a:r>
            <a:endParaRPr lang="cs-CZ" sz="36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err="1">
                <a:solidFill>
                  <a:srgbClr val="FF0000"/>
                </a:solidFill>
              </a:rPr>
              <a:t>s</a:t>
            </a:r>
            <a:r>
              <a:rPr lang="cs-CZ" b="1" dirty="0" err="1" smtClean="0">
                <a:solidFill>
                  <a:srgbClr val="FF0000"/>
                </a:solidFill>
              </a:rPr>
              <a:t>eit</a:t>
            </a:r>
            <a:r>
              <a:rPr lang="cs-CZ" dirty="0" smtClean="0"/>
              <a:t> </a:t>
            </a:r>
            <a:r>
              <a:rPr lang="cs-CZ" b="1" dirty="0" smtClean="0"/>
              <a:t>=</a:t>
            </a:r>
            <a:r>
              <a:rPr lang="cs-CZ" dirty="0" smtClean="0"/>
              <a:t> </a:t>
            </a:r>
            <a:r>
              <a:rPr lang="cs-CZ" b="1" dirty="0" smtClean="0"/>
              <a:t>označuje děj, který začal v minulosti a 	 trvá do přítomnosti</a:t>
            </a:r>
          </a:p>
          <a:p>
            <a:pPr marL="0" indent="0">
              <a:buNone/>
            </a:pPr>
            <a:r>
              <a:rPr lang="cs-CZ" sz="2800" dirty="0" smtClean="0"/>
              <a:t>Např. </a:t>
            </a:r>
            <a:r>
              <a:rPr lang="cs-CZ" sz="2800" b="1" dirty="0" err="1" smtClean="0"/>
              <a:t>Seit</a:t>
            </a:r>
            <a:r>
              <a:rPr lang="cs-CZ" sz="2800" dirty="0" smtClean="0"/>
              <a:t> </a:t>
            </a:r>
            <a:r>
              <a:rPr lang="cs-CZ" sz="2800" dirty="0" err="1" smtClean="0"/>
              <a:t>einer</a:t>
            </a:r>
            <a:r>
              <a:rPr lang="cs-CZ" sz="2800" dirty="0" smtClean="0"/>
              <a:t> </a:t>
            </a:r>
            <a:r>
              <a:rPr lang="cs-CZ" sz="2800" dirty="0" err="1" smtClean="0"/>
              <a:t>Woche</a:t>
            </a:r>
            <a:r>
              <a:rPr lang="cs-CZ" sz="2800" dirty="0" smtClean="0"/>
              <a:t>  bin </a:t>
            </a:r>
            <a:r>
              <a:rPr lang="cs-CZ" sz="2800" dirty="0" err="1" smtClean="0"/>
              <a:t>ich</a:t>
            </a:r>
            <a:r>
              <a:rPr lang="cs-CZ" sz="2800" dirty="0" smtClean="0"/>
              <a:t> </a:t>
            </a:r>
            <a:r>
              <a:rPr lang="cs-CZ" sz="2800" dirty="0" err="1" smtClean="0"/>
              <a:t>krank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 smtClean="0"/>
              <a:t>(Vor </a:t>
            </a:r>
            <a:r>
              <a:rPr lang="cs-CZ" sz="2800" dirty="0" err="1" smtClean="0"/>
              <a:t>einer</a:t>
            </a:r>
            <a:r>
              <a:rPr lang="cs-CZ" sz="2800" dirty="0" smtClean="0"/>
              <a:t> </a:t>
            </a:r>
            <a:r>
              <a:rPr lang="cs-CZ" sz="2800" dirty="0" err="1" smtClean="0"/>
              <a:t>Woche</a:t>
            </a:r>
            <a:r>
              <a:rPr lang="cs-CZ" sz="2800" dirty="0" smtClean="0"/>
              <a:t> </a:t>
            </a:r>
            <a:r>
              <a:rPr lang="cs-CZ" sz="2800" dirty="0" err="1" smtClean="0"/>
              <a:t>wurde</a:t>
            </a:r>
            <a:r>
              <a:rPr lang="cs-CZ" sz="2800" dirty="0" smtClean="0"/>
              <a:t> </a:t>
            </a:r>
            <a:r>
              <a:rPr lang="cs-CZ" sz="2800" dirty="0" err="1" smtClean="0"/>
              <a:t>ich</a:t>
            </a:r>
            <a:r>
              <a:rPr lang="cs-CZ" sz="2800" dirty="0" smtClean="0"/>
              <a:t> </a:t>
            </a:r>
            <a:r>
              <a:rPr lang="cs-CZ" sz="2800" dirty="0" err="1" smtClean="0"/>
              <a:t>krank</a:t>
            </a:r>
            <a:r>
              <a:rPr lang="cs-CZ" sz="2800" dirty="0" smtClean="0"/>
              <a:t> </a:t>
            </a:r>
            <a:r>
              <a:rPr lang="cs-CZ" sz="2800" dirty="0" err="1" smtClean="0"/>
              <a:t>und</a:t>
            </a:r>
            <a:r>
              <a:rPr lang="cs-CZ" sz="2800" dirty="0" smtClean="0"/>
              <a:t> </a:t>
            </a:r>
            <a:r>
              <a:rPr lang="cs-CZ" sz="2800" dirty="0" err="1" smtClean="0"/>
              <a:t>heute</a:t>
            </a:r>
            <a:r>
              <a:rPr lang="cs-CZ" sz="2800" dirty="0" smtClean="0"/>
              <a:t> bin </a:t>
            </a:r>
            <a:r>
              <a:rPr lang="cs-CZ" sz="2800" dirty="0" err="1" smtClean="0"/>
              <a:t>ich</a:t>
            </a:r>
            <a:r>
              <a:rPr lang="cs-CZ" sz="2800" dirty="0" smtClean="0"/>
              <a:t> </a:t>
            </a:r>
            <a:r>
              <a:rPr lang="cs-CZ" sz="2800" dirty="0" err="1" smtClean="0"/>
              <a:t>immer</a:t>
            </a:r>
            <a:r>
              <a:rPr lang="cs-CZ" sz="2800" dirty="0" smtClean="0"/>
              <a:t> </a:t>
            </a:r>
            <a:r>
              <a:rPr lang="cs-CZ" sz="2800" dirty="0" err="1" smtClean="0"/>
              <a:t>noch</a:t>
            </a:r>
            <a:r>
              <a:rPr lang="cs-CZ" sz="2800" dirty="0" smtClean="0"/>
              <a:t> </a:t>
            </a:r>
            <a:r>
              <a:rPr lang="cs-CZ" sz="2800" dirty="0" err="1" smtClean="0"/>
              <a:t>krank</a:t>
            </a:r>
            <a:r>
              <a:rPr lang="cs-CZ" sz="2800" dirty="0" smtClean="0"/>
              <a:t>.)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a</a:t>
            </a:r>
            <a:r>
              <a:rPr lang="cs-CZ" b="1" dirty="0" smtClean="0">
                <a:solidFill>
                  <a:srgbClr val="FF0000"/>
                </a:solidFill>
              </a:rPr>
              <a:t>b</a:t>
            </a:r>
            <a:r>
              <a:rPr lang="cs-CZ" dirty="0" smtClean="0"/>
              <a:t> </a:t>
            </a:r>
            <a:r>
              <a:rPr lang="cs-CZ" b="1" dirty="0" smtClean="0"/>
              <a:t>= označuje počáteční bod děje, většinou v       	budoucnosti</a:t>
            </a:r>
          </a:p>
          <a:p>
            <a:pPr marL="0" indent="0">
              <a:buNone/>
            </a:pPr>
            <a:r>
              <a:rPr lang="cs-CZ" sz="2800" dirty="0" smtClean="0"/>
              <a:t>Např. </a:t>
            </a:r>
            <a:r>
              <a:rPr lang="cs-CZ" sz="2800" b="1" dirty="0" smtClean="0"/>
              <a:t>Ab</a:t>
            </a:r>
            <a:r>
              <a:rPr lang="cs-CZ" sz="2800" dirty="0" smtClean="0"/>
              <a:t> </a:t>
            </a:r>
            <a:r>
              <a:rPr lang="cs-CZ" sz="2800" dirty="0" err="1" smtClean="0"/>
              <a:t>morgen</a:t>
            </a:r>
            <a:r>
              <a:rPr lang="cs-CZ" sz="2800" dirty="0" smtClean="0"/>
              <a:t> bin </a:t>
            </a:r>
            <a:r>
              <a:rPr lang="cs-CZ" sz="2800" dirty="0" err="1" smtClean="0"/>
              <a:t>ich</a:t>
            </a:r>
            <a:r>
              <a:rPr lang="cs-CZ" sz="2800" dirty="0" smtClean="0"/>
              <a:t> </a:t>
            </a:r>
            <a:r>
              <a:rPr lang="cs-CZ" sz="2800" dirty="0" err="1" smtClean="0"/>
              <a:t>wieder</a:t>
            </a:r>
            <a:r>
              <a:rPr lang="cs-CZ" sz="2800" dirty="0" smtClean="0"/>
              <a:t> </a:t>
            </a:r>
            <a:r>
              <a:rPr lang="cs-CZ" sz="2800" dirty="0" err="1" smtClean="0"/>
              <a:t>zu</a:t>
            </a:r>
            <a:r>
              <a:rPr lang="cs-CZ" sz="2800" dirty="0" smtClean="0"/>
              <a:t> </a:t>
            </a:r>
            <a:r>
              <a:rPr lang="cs-CZ" sz="2800" dirty="0" err="1" smtClean="0"/>
              <a:t>Hause</a:t>
            </a:r>
            <a:r>
              <a:rPr lang="cs-CZ" sz="2800" dirty="0" smtClean="0"/>
              <a:t>. </a:t>
            </a:r>
          </a:p>
          <a:p>
            <a:pPr marL="0" indent="0">
              <a:buNone/>
            </a:pPr>
            <a:r>
              <a:rPr lang="cs-CZ" sz="2800" dirty="0" smtClean="0"/>
              <a:t>(</a:t>
            </a:r>
            <a:r>
              <a:rPr lang="cs-CZ" sz="2800" dirty="0" err="1" smtClean="0"/>
              <a:t>Morgen</a:t>
            </a:r>
            <a:r>
              <a:rPr lang="cs-CZ" sz="2800" dirty="0" smtClean="0"/>
              <a:t> </a:t>
            </a:r>
            <a:r>
              <a:rPr lang="cs-CZ" sz="2800" dirty="0" err="1" smtClean="0"/>
              <a:t>komme</a:t>
            </a:r>
            <a:r>
              <a:rPr lang="cs-CZ" sz="2800" dirty="0" smtClean="0"/>
              <a:t> </a:t>
            </a:r>
            <a:r>
              <a:rPr lang="cs-CZ" sz="2800" dirty="0" err="1" smtClean="0"/>
              <a:t>ich</a:t>
            </a:r>
            <a:r>
              <a:rPr lang="cs-CZ" sz="2800" dirty="0" smtClean="0"/>
              <a:t> nach </a:t>
            </a:r>
            <a:r>
              <a:rPr lang="cs-CZ" sz="2800" dirty="0" err="1" smtClean="0"/>
              <a:t>Hause</a:t>
            </a:r>
            <a:r>
              <a:rPr lang="cs-CZ" sz="2800" dirty="0" smtClean="0"/>
              <a:t>, </a:t>
            </a:r>
            <a:r>
              <a:rPr lang="cs-CZ" sz="2800" dirty="0" err="1" smtClean="0"/>
              <a:t>und</a:t>
            </a:r>
            <a:r>
              <a:rPr lang="cs-CZ" sz="2800" dirty="0" smtClean="0"/>
              <a:t> </a:t>
            </a:r>
            <a:r>
              <a:rPr lang="cs-CZ" sz="2800" dirty="0" err="1" smtClean="0"/>
              <a:t>dann</a:t>
            </a:r>
            <a:r>
              <a:rPr lang="cs-CZ" sz="2800" dirty="0" smtClean="0"/>
              <a:t> </a:t>
            </a:r>
            <a:r>
              <a:rPr lang="cs-CZ" sz="2800" dirty="0" err="1" smtClean="0"/>
              <a:t>bleibe</a:t>
            </a:r>
            <a:r>
              <a:rPr lang="cs-CZ" sz="2800" dirty="0" smtClean="0"/>
              <a:t> </a:t>
            </a:r>
            <a:r>
              <a:rPr lang="cs-CZ" sz="2800" dirty="0" err="1" smtClean="0"/>
              <a:t>ich</a:t>
            </a:r>
            <a:r>
              <a:rPr lang="cs-CZ" sz="2800" dirty="0" smtClean="0"/>
              <a:t> dort.)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b="1" dirty="0" smtClean="0"/>
              <a:t>Ab</a:t>
            </a:r>
            <a:r>
              <a:rPr lang="cs-CZ" sz="2800" dirty="0" smtClean="0"/>
              <a:t> </a:t>
            </a:r>
            <a:r>
              <a:rPr lang="cs-CZ" sz="2800" dirty="0" err="1" smtClean="0"/>
              <a:t>nächster</a:t>
            </a:r>
            <a:r>
              <a:rPr lang="cs-CZ" sz="2800" dirty="0" smtClean="0"/>
              <a:t> </a:t>
            </a:r>
            <a:r>
              <a:rPr lang="cs-CZ" sz="2800" dirty="0" err="1" smtClean="0"/>
              <a:t>Woche</a:t>
            </a:r>
            <a:r>
              <a:rPr lang="cs-CZ" sz="2800" dirty="0" smtClean="0"/>
              <a:t> </a:t>
            </a:r>
            <a:r>
              <a:rPr lang="cs-CZ" sz="2800" dirty="0" err="1" smtClean="0"/>
              <a:t>habe</a:t>
            </a:r>
            <a:r>
              <a:rPr lang="cs-CZ" sz="2800" dirty="0" smtClean="0"/>
              <a:t> </a:t>
            </a:r>
            <a:r>
              <a:rPr lang="cs-CZ" sz="2800" dirty="0" err="1" smtClean="0"/>
              <a:t>ich</a:t>
            </a:r>
            <a:r>
              <a:rPr lang="cs-CZ" sz="2800" dirty="0" smtClean="0"/>
              <a:t> </a:t>
            </a:r>
            <a:r>
              <a:rPr lang="cs-CZ" sz="2800" dirty="0" err="1" smtClean="0"/>
              <a:t>Ferien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 smtClean="0"/>
              <a:t>(</a:t>
            </a:r>
            <a:r>
              <a:rPr lang="cs-CZ" sz="2800" dirty="0" err="1" smtClean="0"/>
              <a:t>Nächste</a:t>
            </a:r>
            <a:r>
              <a:rPr lang="cs-CZ" sz="2800" dirty="0" smtClean="0"/>
              <a:t> </a:t>
            </a:r>
            <a:r>
              <a:rPr lang="cs-CZ" sz="2800" dirty="0" err="1" smtClean="0"/>
              <a:t>Woche</a:t>
            </a:r>
            <a:r>
              <a:rPr lang="cs-CZ" sz="2800" dirty="0" smtClean="0"/>
              <a:t> </a:t>
            </a:r>
            <a:r>
              <a:rPr lang="cs-CZ" sz="2800" dirty="0" err="1" smtClean="0"/>
              <a:t>fangen</a:t>
            </a:r>
            <a:r>
              <a:rPr lang="cs-CZ" sz="2800" dirty="0" smtClean="0"/>
              <a:t> </a:t>
            </a:r>
            <a:r>
              <a:rPr lang="cs-CZ" sz="2800" dirty="0" err="1" smtClean="0"/>
              <a:t>die</a:t>
            </a:r>
            <a:r>
              <a:rPr lang="cs-CZ" sz="2800" dirty="0" smtClean="0"/>
              <a:t> </a:t>
            </a:r>
            <a:r>
              <a:rPr lang="cs-CZ" sz="2800" dirty="0" err="1" smtClean="0"/>
              <a:t>Ferien</a:t>
            </a:r>
            <a:r>
              <a:rPr lang="cs-CZ" sz="2800" dirty="0" smtClean="0"/>
              <a:t> </a:t>
            </a:r>
            <a:r>
              <a:rPr lang="cs-CZ" sz="2800" dirty="0" err="1" smtClean="0"/>
              <a:t>an</a:t>
            </a:r>
            <a:r>
              <a:rPr lang="cs-CZ" sz="2800" dirty="0" smtClean="0"/>
              <a:t>.)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0574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336704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Wann</a:t>
            </a:r>
            <a:r>
              <a:rPr lang="cs-CZ" b="1" dirty="0" smtClean="0">
                <a:solidFill>
                  <a:srgbClr val="FF0000"/>
                </a:solidFill>
              </a:rPr>
              <a:t>? </a:t>
            </a:r>
            <a:r>
              <a:rPr lang="cs-CZ" dirty="0" smtClean="0"/>
              <a:t>(Kdy?) ……………………………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an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(v, o)</a:t>
            </a:r>
            <a:r>
              <a:rPr lang="cs-CZ" dirty="0" smtClean="0">
                <a:solidFill>
                  <a:srgbClr val="FF0000"/>
                </a:solidFill>
              </a:rPr>
              <a:t> 3. </a:t>
            </a:r>
            <a:r>
              <a:rPr lang="cs-CZ" dirty="0" smtClean="0"/>
              <a:t>pád</a:t>
            </a:r>
          </a:p>
          <a:p>
            <a:pPr marL="0" indent="0">
              <a:buNone/>
            </a:pPr>
            <a:r>
              <a:rPr lang="cs-CZ" sz="2800" dirty="0" smtClean="0"/>
              <a:t>Např. </a:t>
            </a:r>
            <a:r>
              <a:rPr lang="cs-CZ" sz="2800" b="1" dirty="0" err="1" smtClean="0"/>
              <a:t>Am</a:t>
            </a:r>
            <a:r>
              <a:rPr lang="cs-CZ" sz="2800" dirty="0" smtClean="0"/>
              <a:t> </a:t>
            </a:r>
            <a:r>
              <a:rPr lang="cs-CZ" sz="2800" dirty="0" err="1" smtClean="0"/>
              <a:t>Wochenende</a:t>
            </a:r>
            <a:r>
              <a:rPr lang="cs-CZ" sz="2800" dirty="0" smtClean="0"/>
              <a:t> </a:t>
            </a:r>
            <a:r>
              <a:rPr lang="cs-CZ" sz="2800" dirty="0" err="1" smtClean="0"/>
              <a:t>fahren</a:t>
            </a:r>
            <a:r>
              <a:rPr lang="cs-CZ" sz="2800" dirty="0" smtClean="0"/>
              <a:t> </a:t>
            </a:r>
            <a:r>
              <a:rPr lang="cs-CZ" sz="2800" dirty="0" err="1" smtClean="0"/>
              <a:t>wir</a:t>
            </a:r>
            <a:r>
              <a:rPr lang="cs-CZ" sz="2800" dirty="0" smtClean="0"/>
              <a:t> nach Paris.</a:t>
            </a:r>
          </a:p>
          <a:p>
            <a:pPr marL="0" indent="0">
              <a:buNone/>
            </a:pPr>
            <a:r>
              <a:rPr lang="cs-CZ" sz="2800" dirty="0" smtClean="0"/>
              <a:t>          </a:t>
            </a:r>
            <a:r>
              <a:rPr lang="cs-CZ" sz="2800" b="1" dirty="0" err="1" smtClean="0"/>
              <a:t>Am</a:t>
            </a:r>
            <a:r>
              <a:rPr lang="cs-CZ" sz="2800" dirty="0" smtClean="0"/>
              <a:t> </a:t>
            </a:r>
            <a:r>
              <a:rPr lang="cs-CZ" sz="2800" dirty="0" err="1" smtClean="0"/>
              <a:t>Montag</a:t>
            </a:r>
            <a:r>
              <a:rPr lang="cs-CZ" sz="2800" dirty="0" smtClean="0"/>
              <a:t> </a:t>
            </a:r>
            <a:r>
              <a:rPr lang="cs-CZ" sz="2800" dirty="0" err="1" smtClean="0"/>
              <a:t>muss</a:t>
            </a:r>
            <a:r>
              <a:rPr lang="cs-CZ" sz="2800" dirty="0" smtClean="0"/>
              <a:t> </a:t>
            </a:r>
            <a:r>
              <a:rPr lang="cs-CZ" sz="2800" dirty="0" err="1" smtClean="0"/>
              <a:t>ich</a:t>
            </a:r>
            <a:r>
              <a:rPr lang="cs-CZ" sz="2800" dirty="0" smtClean="0"/>
              <a:t> </a:t>
            </a:r>
            <a:r>
              <a:rPr lang="cs-CZ" sz="2800" dirty="0" err="1" smtClean="0"/>
              <a:t>wieder</a:t>
            </a:r>
            <a:r>
              <a:rPr lang="cs-CZ" sz="2800" dirty="0" smtClean="0"/>
              <a:t> </a:t>
            </a:r>
            <a:r>
              <a:rPr lang="cs-CZ" sz="2800" dirty="0" err="1" smtClean="0"/>
              <a:t>arbeiten</a:t>
            </a:r>
            <a:r>
              <a:rPr lang="cs-CZ" sz="2800" dirty="0" smtClean="0"/>
              <a:t>.</a:t>
            </a:r>
          </a:p>
          <a:p>
            <a:r>
              <a:rPr lang="cs-CZ" b="1" dirty="0" err="1" smtClean="0">
                <a:solidFill>
                  <a:srgbClr val="FF0000"/>
                </a:solidFill>
              </a:rPr>
              <a:t>Wann</a:t>
            </a:r>
            <a:r>
              <a:rPr lang="cs-CZ" b="1" dirty="0" smtClean="0">
                <a:solidFill>
                  <a:srgbClr val="FF0000"/>
                </a:solidFill>
              </a:rPr>
              <a:t>? </a:t>
            </a:r>
            <a:r>
              <a:rPr lang="cs-CZ" dirty="0" smtClean="0"/>
              <a:t>(Kdy?) ……………………………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zu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(o) </a:t>
            </a:r>
            <a:r>
              <a:rPr lang="cs-CZ" dirty="0" smtClean="0">
                <a:solidFill>
                  <a:srgbClr val="FF0000"/>
                </a:solidFill>
              </a:rPr>
              <a:t>3. </a:t>
            </a:r>
            <a:r>
              <a:rPr lang="cs-CZ" dirty="0" smtClean="0"/>
              <a:t>pád</a:t>
            </a:r>
          </a:p>
          <a:p>
            <a:pPr marL="0" indent="0">
              <a:buNone/>
            </a:pPr>
            <a:r>
              <a:rPr lang="cs-CZ" sz="2800" dirty="0" smtClean="0"/>
              <a:t>Např. </a:t>
            </a:r>
            <a:r>
              <a:rPr lang="cs-CZ" sz="2800" b="1" dirty="0" err="1" smtClean="0"/>
              <a:t>Zu</a:t>
            </a:r>
            <a:r>
              <a:rPr lang="cs-CZ" sz="2800" dirty="0" smtClean="0"/>
              <a:t> </a:t>
            </a:r>
            <a:r>
              <a:rPr lang="cs-CZ" sz="2800" dirty="0" err="1" smtClean="0"/>
              <a:t>Weihnachten</a:t>
            </a:r>
            <a:r>
              <a:rPr lang="cs-CZ" sz="2800" dirty="0" smtClean="0"/>
              <a:t> </a:t>
            </a:r>
            <a:r>
              <a:rPr lang="cs-CZ" sz="2800" dirty="0" err="1" smtClean="0"/>
              <a:t>besucht</a:t>
            </a:r>
            <a:r>
              <a:rPr lang="cs-CZ" sz="2800" dirty="0" smtClean="0"/>
              <a:t> </a:t>
            </a:r>
            <a:r>
              <a:rPr lang="cs-CZ" sz="2800" dirty="0" err="1" smtClean="0"/>
              <a:t>uns</a:t>
            </a:r>
            <a:r>
              <a:rPr lang="cs-CZ" sz="2800" dirty="0" smtClean="0"/>
              <a:t> </a:t>
            </a:r>
            <a:r>
              <a:rPr lang="cs-CZ" sz="2800" dirty="0" err="1" smtClean="0"/>
              <a:t>die</a:t>
            </a:r>
            <a:r>
              <a:rPr lang="cs-CZ" sz="2800" dirty="0" smtClean="0"/>
              <a:t> </a:t>
            </a:r>
            <a:r>
              <a:rPr lang="cs-CZ" sz="2800" dirty="0" err="1" smtClean="0"/>
              <a:t>Oma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b="1" dirty="0"/>
              <a:t> </a:t>
            </a:r>
            <a:r>
              <a:rPr lang="cs-CZ" sz="2800" b="1" dirty="0" smtClean="0"/>
              <a:t>         </a:t>
            </a:r>
            <a:r>
              <a:rPr lang="cs-CZ" sz="2800" b="1" dirty="0" err="1" smtClean="0"/>
              <a:t>Zu</a:t>
            </a:r>
            <a:r>
              <a:rPr lang="cs-CZ" sz="2800" b="1" dirty="0" smtClean="0"/>
              <a:t> </a:t>
            </a:r>
            <a:r>
              <a:rPr lang="cs-CZ" sz="2800" dirty="0" err="1" smtClean="0"/>
              <a:t>Ostern</a:t>
            </a:r>
            <a:r>
              <a:rPr lang="cs-CZ" sz="2800" dirty="0" smtClean="0"/>
              <a:t> </a:t>
            </a:r>
            <a:r>
              <a:rPr lang="cs-CZ" sz="2800" dirty="0" err="1" smtClean="0"/>
              <a:t>bekommen</a:t>
            </a:r>
            <a:r>
              <a:rPr lang="cs-CZ" sz="2800" dirty="0" smtClean="0"/>
              <a:t> </a:t>
            </a:r>
            <a:r>
              <a:rPr lang="cs-CZ" sz="2800" dirty="0" err="1" smtClean="0"/>
              <a:t>Kinder</a:t>
            </a:r>
            <a:r>
              <a:rPr lang="cs-CZ" sz="2800" dirty="0" smtClean="0"/>
              <a:t> </a:t>
            </a:r>
            <a:r>
              <a:rPr lang="cs-CZ" sz="2800" dirty="0" err="1" smtClean="0"/>
              <a:t>viel</a:t>
            </a:r>
            <a:r>
              <a:rPr lang="cs-CZ" sz="2800" dirty="0" smtClean="0"/>
              <a:t> </a:t>
            </a:r>
            <a:r>
              <a:rPr lang="cs-CZ" sz="2800" dirty="0" err="1" smtClean="0"/>
              <a:t>Schokolade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b="1" dirty="0" smtClean="0">
                <a:solidFill>
                  <a:srgbClr val="0070C0"/>
                </a:solidFill>
              </a:rPr>
              <a:t>Všimni si:</a:t>
            </a:r>
          </a:p>
          <a:p>
            <a:pPr marL="0" indent="0">
              <a:buNone/>
            </a:pPr>
            <a:r>
              <a:rPr lang="cs-CZ" sz="2800" b="1" dirty="0" err="1" smtClean="0"/>
              <a:t>Am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Anfang</a:t>
            </a:r>
            <a:r>
              <a:rPr lang="cs-CZ" sz="2800" b="1" dirty="0" smtClean="0"/>
              <a:t> </a:t>
            </a:r>
            <a:r>
              <a:rPr lang="cs-CZ" sz="2800" dirty="0" err="1" smtClean="0"/>
              <a:t>hatte</a:t>
            </a:r>
            <a:r>
              <a:rPr lang="cs-CZ" sz="2800" dirty="0" smtClean="0"/>
              <a:t> </a:t>
            </a:r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dirty="0" err="1" smtClean="0"/>
              <a:t>Probleme</a:t>
            </a:r>
            <a:r>
              <a:rPr lang="cs-CZ" sz="2800" dirty="0" smtClean="0"/>
              <a:t>. (na začátku)</a:t>
            </a:r>
          </a:p>
          <a:p>
            <a:pPr marL="0" indent="0">
              <a:buNone/>
            </a:pPr>
            <a:r>
              <a:rPr lang="cs-CZ" sz="2800" b="1" dirty="0" err="1" smtClean="0"/>
              <a:t>Zu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Beginn</a:t>
            </a:r>
            <a:r>
              <a:rPr lang="cs-CZ" sz="2800" b="1" dirty="0" smtClean="0"/>
              <a:t> </a:t>
            </a:r>
            <a:r>
              <a:rPr lang="cs-CZ" sz="2800" dirty="0" smtClean="0"/>
              <a:t>der </a:t>
            </a:r>
            <a:r>
              <a:rPr lang="cs-CZ" sz="2800" dirty="0" err="1" smtClean="0"/>
              <a:t>Stunde</a:t>
            </a:r>
            <a:r>
              <a:rPr lang="cs-CZ" sz="2800" dirty="0" smtClean="0"/>
              <a:t> stehen </a:t>
            </a:r>
            <a:r>
              <a:rPr lang="cs-CZ" sz="2800" dirty="0" err="1" smtClean="0"/>
              <a:t>wir</a:t>
            </a:r>
            <a:r>
              <a:rPr lang="cs-CZ" sz="2800" dirty="0" smtClean="0"/>
              <a:t> </a:t>
            </a:r>
            <a:r>
              <a:rPr lang="cs-CZ" sz="2800" dirty="0" err="1" smtClean="0"/>
              <a:t>auf</a:t>
            </a:r>
            <a:r>
              <a:rPr lang="cs-CZ" sz="2800" dirty="0" smtClean="0"/>
              <a:t>. (na začátku)</a:t>
            </a:r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b="1" dirty="0" err="1" smtClean="0">
                <a:solidFill>
                  <a:srgbClr val="FF0000"/>
                </a:solidFill>
              </a:rPr>
              <a:t>Wann</a:t>
            </a:r>
            <a:r>
              <a:rPr lang="cs-CZ" b="1" dirty="0">
                <a:solidFill>
                  <a:srgbClr val="FF0000"/>
                </a:solidFill>
              </a:rPr>
              <a:t>? </a:t>
            </a:r>
            <a:r>
              <a:rPr lang="cs-CZ" dirty="0"/>
              <a:t>(Kdy?) …………………………… </a:t>
            </a:r>
            <a:r>
              <a:rPr lang="cs-CZ" b="1" dirty="0" smtClean="0">
                <a:solidFill>
                  <a:srgbClr val="FF0000"/>
                </a:solidFill>
              </a:rPr>
              <a:t>in</a:t>
            </a:r>
            <a:r>
              <a:rPr lang="cs-CZ" dirty="0" smtClean="0"/>
              <a:t> </a:t>
            </a:r>
            <a:r>
              <a:rPr lang="cs-CZ" dirty="0"/>
              <a:t>(v, </a:t>
            </a:r>
            <a:r>
              <a:rPr lang="cs-CZ" dirty="0" smtClean="0"/>
              <a:t>za) </a:t>
            </a:r>
            <a:r>
              <a:rPr lang="cs-CZ" dirty="0" smtClean="0">
                <a:solidFill>
                  <a:srgbClr val="FF0000"/>
                </a:solidFill>
              </a:rPr>
              <a:t>3. </a:t>
            </a:r>
            <a:r>
              <a:rPr lang="cs-CZ" dirty="0" smtClean="0"/>
              <a:t>pád</a:t>
            </a:r>
          </a:p>
          <a:p>
            <a:pPr marL="0" indent="0">
              <a:buNone/>
            </a:pPr>
            <a:r>
              <a:rPr lang="cs-CZ" sz="2800" dirty="0" smtClean="0"/>
              <a:t>Např. </a:t>
            </a:r>
            <a:r>
              <a:rPr lang="cs-CZ" sz="2800" b="1" dirty="0" smtClean="0"/>
              <a:t>In</a:t>
            </a:r>
            <a:r>
              <a:rPr lang="cs-CZ" sz="2800" dirty="0" smtClean="0"/>
              <a:t> </a:t>
            </a:r>
            <a:r>
              <a:rPr lang="cs-CZ" sz="2800" dirty="0" err="1" smtClean="0"/>
              <a:t>einer</a:t>
            </a:r>
            <a:r>
              <a:rPr lang="cs-CZ" sz="2800" dirty="0" smtClean="0"/>
              <a:t> </a:t>
            </a:r>
            <a:r>
              <a:rPr lang="cs-CZ" sz="2800" dirty="0" err="1" smtClean="0"/>
              <a:t>Woche</a:t>
            </a:r>
            <a:r>
              <a:rPr lang="cs-CZ" sz="2800" dirty="0" smtClean="0"/>
              <a:t> </a:t>
            </a:r>
            <a:r>
              <a:rPr lang="cs-CZ" sz="2800" dirty="0" err="1" smtClean="0"/>
              <a:t>kommt</a:t>
            </a:r>
            <a:r>
              <a:rPr lang="cs-CZ" sz="2800" dirty="0" smtClean="0"/>
              <a:t> </a:t>
            </a:r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dirty="0" err="1" smtClean="0"/>
              <a:t>zu</a:t>
            </a:r>
            <a:r>
              <a:rPr lang="cs-CZ" sz="2800" dirty="0" smtClean="0"/>
              <a:t> </a:t>
            </a:r>
            <a:r>
              <a:rPr lang="cs-CZ" sz="2800" dirty="0" err="1" smtClean="0"/>
              <a:t>uns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 smtClean="0"/>
              <a:t>           </a:t>
            </a:r>
            <a:r>
              <a:rPr lang="cs-CZ" sz="2800" b="1" dirty="0" err="1" smtClean="0"/>
              <a:t>Im</a:t>
            </a:r>
            <a:r>
              <a:rPr lang="cs-CZ" sz="2800" dirty="0" smtClean="0"/>
              <a:t> </a:t>
            </a:r>
            <a:r>
              <a:rPr lang="cs-CZ" sz="2800" dirty="0" err="1" smtClean="0"/>
              <a:t>nächsten</a:t>
            </a:r>
            <a:r>
              <a:rPr lang="cs-CZ" sz="2800" dirty="0" smtClean="0"/>
              <a:t> </a:t>
            </a:r>
            <a:r>
              <a:rPr lang="cs-CZ" sz="2800" dirty="0" err="1" smtClean="0"/>
              <a:t>Jahr</a:t>
            </a:r>
            <a:r>
              <a:rPr lang="cs-CZ" sz="2800" dirty="0" smtClean="0"/>
              <a:t> </a:t>
            </a:r>
            <a:r>
              <a:rPr lang="cs-CZ" sz="2800" dirty="0" err="1" smtClean="0"/>
              <a:t>ziehen</a:t>
            </a:r>
            <a:r>
              <a:rPr lang="cs-CZ" sz="2800" dirty="0" smtClean="0"/>
              <a:t> </a:t>
            </a:r>
            <a:r>
              <a:rPr lang="cs-CZ" sz="2800" dirty="0" err="1" smtClean="0"/>
              <a:t>wir</a:t>
            </a:r>
            <a:r>
              <a:rPr lang="cs-CZ" sz="2800" dirty="0" smtClean="0"/>
              <a:t> um.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1020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5832648"/>
          </a:xfrm>
        </p:spPr>
        <p:txBody>
          <a:bodyPr>
            <a:normAutofit/>
          </a:bodyPr>
          <a:lstStyle/>
          <a:p>
            <a:r>
              <a:rPr lang="cs-CZ" sz="3000" b="1" dirty="0" err="1" smtClean="0">
                <a:solidFill>
                  <a:srgbClr val="FF0000"/>
                </a:solidFill>
              </a:rPr>
              <a:t>Wann</a:t>
            </a:r>
            <a:r>
              <a:rPr lang="cs-CZ" sz="3000" b="1" dirty="0" smtClean="0">
                <a:solidFill>
                  <a:srgbClr val="FF0000"/>
                </a:solidFill>
              </a:rPr>
              <a:t>? </a:t>
            </a:r>
            <a:r>
              <a:rPr lang="cs-CZ" sz="3000" dirty="0" smtClean="0"/>
              <a:t>(Kdy?) …………………………… </a:t>
            </a:r>
            <a:r>
              <a:rPr lang="cs-CZ" sz="3000" b="1" dirty="0" smtClean="0">
                <a:solidFill>
                  <a:srgbClr val="FF0000"/>
                </a:solidFill>
              </a:rPr>
              <a:t>um</a:t>
            </a:r>
            <a:r>
              <a:rPr lang="cs-CZ" sz="3000" dirty="0" smtClean="0"/>
              <a:t> (v) </a:t>
            </a:r>
            <a:r>
              <a:rPr lang="cs-CZ" sz="3000" dirty="0" smtClean="0">
                <a:solidFill>
                  <a:srgbClr val="FF0000"/>
                </a:solidFill>
              </a:rPr>
              <a:t>4. </a:t>
            </a:r>
            <a:r>
              <a:rPr lang="cs-CZ" sz="3000" dirty="0" smtClean="0"/>
              <a:t>pád</a:t>
            </a:r>
          </a:p>
          <a:p>
            <a:pPr marL="0" indent="0">
              <a:buNone/>
            </a:pPr>
            <a:r>
              <a:rPr lang="cs-CZ" sz="2800" dirty="0" smtClean="0"/>
              <a:t>Např. Der </a:t>
            </a:r>
            <a:r>
              <a:rPr lang="cs-CZ" sz="2800" dirty="0" err="1" smtClean="0"/>
              <a:t>Zug</a:t>
            </a:r>
            <a:r>
              <a:rPr lang="cs-CZ" sz="2800" dirty="0" smtClean="0"/>
              <a:t> </a:t>
            </a:r>
            <a:r>
              <a:rPr lang="cs-CZ" sz="2800" dirty="0" err="1" smtClean="0"/>
              <a:t>kommt</a:t>
            </a:r>
            <a:r>
              <a:rPr lang="cs-CZ" sz="2800" dirty="0" smtClean="0"/>
              <a:t> </a:t>
            </a:r>
            <a:r>
              <a:rPr lang="cs-CZ" sz="2800" b="1" dirty="0" smtClean="0"/>
              <a:t>um</a:t>
            </a:r>
            <a:r>
              <a:rPr lang="cs-CZ" sz="2800" dirty="0" smtClean="0"/>
              <a:t> 18. Uhr in Prag </a:t>
            </a:r>
            <a:r>
              <a:rPr lang="cs-CZ" sz="2800" dirty="0" err="1" smtClean="0"/>
              <a:t>an</a:t>
            </a:r>
            <a:r>
              <a:rPr lang="cs-CZ" sz="2800" dirty="0" smtClean="0"/>
              <a:t>.</a:t>
            </a:r>
          </a:p>
          <a:p>
            <a:r>
              <a:rPr lang="cs-CZ" sz="3000" b="1" dirty="0" smtClean="0">
                <a:solidFill>
                  <a:srgbClr val="FF0000"/>
                </a:solidFill>
              </a:rPr>
              <a:t>Von </a:t>
            </a:r>
            <a:r>
              <a:rPr lang="cs-CZ" sz="3000" b="1" dirty="0" err="1" smtClean="0">
                <a:solidFill>
                  <a:srgbClr val="FF0000"/>
                </a:solidFill>
              </a:rPr>
              <a:t>wann</a:t>
            </a:r>
            <a:r>
              <a:rPr lang="cs-CZ" sz="3000" b="1" dirty="0" smtClean="0">
                <a:solidFill>
                  <a:srgbClr val="FF0000"/>
                </a:solidFill>
              </a:rPr>
              <a:t> bis </a:t>
            </a:r>
            <a:r>
              <a:rPr lang="cs-CZ" sz="3000" b="1" dirty="0" err="1" smtClean="0">
                <a:solidFill>
                  <a:srgbClr val="FF0000"/>
                </a:solidFill>
              </a:rPr>
              <a:t>wann</a:t>
            </a:r>
            <a:r>
              <a:rPr lang="cs-CZ" sz="3000" b="1" dirty="0" smtClean="0">
                <a:solidFill>
                  <a:srgbClr val="FF0000"/>
                </a:solidFill>
              </a:rPr>
              <a:t>? </a:t>
            </a:r>
            <a:r>
              <a:rPr lang="cs-CZ" sz="3000" dirty="0" smtClean="0"/>
              <a:t>(Od kdy do kdy?) ……………………………... </a:t>
            </a:r>
            <a:r>
              <a:rPr lang="cs-CZ" sz="3000" b="1" dirty="0" smtClean="0">
                <a:solidFill>
                  <a:srgbClr val="FF0000"/>
                </a:solidFill>
              </a:rPr>
              <a:t>von</a:t>
            </a:r>
            <a:r>
              <a:rPr lang="cs-CZ" sz="3000" dirty="0" smtClean="0"/>
              <a:t> – </a:t>
            </a:r>
            <a:r>
              <a:rPr lang="cs-CZ" sz="3000" b="1" dirty="0" smtClean="0">
                <a:solidFill>
                  <a:srgbClr val="FF0000"/>
                </a:solidFill>
              </a:rPr>
              <a:t>bis</a:t>
            </a:r>
            <a:r>
              <a:rPr lang="cs-CZ" sz="3000" dirty="0" smtClean="0"/>
              <a:t> (od – do) </a:t>
            </a:r>
            <a:r>
              <a:rPr lang="cs-CZ" sz="3000" dirty="0" smtClean="0">
                <a:solidFill>
                  <a:srgbClr val="FF0000"/>
                </a:solidFill>
              </a:rPr>
              <a:t>3. </a:t>
            </a:r>
            <a:r>
              <a:rPr lang="cs-CZ" sz="3000" dirty="0" smtClean="0"/>
              <a:t>pád  </a:t>
            </a:r>
          </a:p>
          <a:p>
            <a:pPr marL="0" indent="0">
              <a:buNone/>
            </a:pPr>
            <a:r>
              <a:rPr lang="cs-CZ" sz="2800" dirty="0" smtClean="0"/>
              <a:t>Např. </a:t>
            </a:r>
            <a:r>
              <a:rPr lang="cs-CZ" sz="2800" b="1" dirty="0" smtClean="0"/>
              <a:t>Von</a:t>
            </a:r>
            <a:r>
              <a:rPr lang="cs-CZ" sz="2800" dirty="0" smtClean="0"/>
              <a:t> </a:t>
            </a:r>
            <a:r>
              <a:rPr lang="cs-CZ" sz="2800" dirty="0" err="1" smtClean="0"/>
              <a:t>Montag</a:t>
            </a:r>
            <a:r>
              <a:rPr lang="cs-CZ" sz="2800" dirty="0" smtClean="0"/>
              <a:t> </a:t>
            </a:r>
            <a:r>
              <a:rPr lang="cs-CZ" sz="2800" b="1" dirty="0" smtClean="0"/>
              <a:t>bis</a:t>
            </a:r>
            <a:r>
              <a:rPr lang="cs-CZ" sz="2800" dirty="0" smtClean="0"/>
              <a:t> </a:t>
            </a:r>
            <a:r>
              <a:rPr lang="cs-CZ" sz="2800" dirty="0" err="1" smtClean="0"/>
              <a:t>Freitag</a:t>
            </a:r>
            <a:r>
              <a:rPr lang="cs-CZ" sz="2800" dirty="0" smtClean="0"/>
              <a:t> </a:t>
            </a:r>
            <a:r>
              <a:rPr lang="cs-CZ" sz="2800" dirty="0" err="1" smtClean="0"/>
              <a:t>gehe</a:t>
            </a:r>
            <a:r>
              <a:rPr lang="cs-CZ" sz="2800" dirty="0" smtClean="0"/>
              <a:t> </a:t>
            </a:r>
            <a:r>
              <a:rPr lang="cs-CZ" sz="2800" dirty="0" err="1" smtClean="0"/>
              <a:t>ich</a:t>
            </a:r>
            <a:r>
              <a:rPr lang="cs-CZ" sz="2800" dirty="0" smtClean="0"/>
              <a:t> </a:t>
            </a:r>
            <a:r>
              <a:rPr lang="cs-CZ" sz="2800" dirty="0" err="1" smtClean="0"/>
              <a:t>zur</a:t>
            </a:r>
            <a:r>
              <a:rPr lang="cs-CZ" sz="2800" dirty="0" smtClean="0"/>
              <a:t> </a:t>
            </a:r>
            <a:r>
              <a:rPr lang="cs-CZ" sz="2800" dirty="0" err="1" smtClean="0"/>
              <a:t>Schule</a:t>
            </a:r>
            <a:r>
              <a:rPr lang="cs-CZ" sz="2800" dirty="0" smtClean="0"/>
              <a:t>.</a:t>
            </a:r>
          </a:p>
          <a:p>
            <a:pPr marL="0" lvl="8" indent="0">
              <a:buNone/>
            </a:pPr>
            <a:r>
              <a:rPr lang="cs-CZ" sz="3000" dirty="0"/>
              <a:t> </a:t>
            </a:r>
            <a:r>
              <a:rPr lang="cs-CZ" sz="3000" dirty="0" smtClean="0"/>
              <a:t>   ………………………………….. </a:t>
            </a:r>
            <a:r>
              <a:rPr lang="cs-CZ" sz="3000" b="1" dirty="0" err="1" smtClean="0">
                <a:solidFill>
                  <a:srgbClr val="FF0000"/>
                </a:solidFill>
              </a:rPr>
              <a:t>vom</a:t>
            </a:r>
            <a:r>
              <a:rPr lang="cs-CZ" sz="3000" dirty="0" smtClean="0"/>
              <a:t> – </a:t>
            </a:r>
            <a:r>
              <a:rPr lang="cs-CZ" sz="3000" b="1" dirty="0" smtClean="0">
                <a:solidFill>
                  <a:srgbClr val="FF0000"/>
                </a:solidFill>
              </a:rPr>
              <a:t>bis </a:t>
            </a:r>
            <a:r>
              <a:rPr lang="cs-CZ" sz="3000" b="1" dirty="0" err="1" smtClean="0">
                <a:solidFill>
                  <a:srgbClr val="FF0000"/>
                </a:solidFill>
              </a:rPr>
              <a:t>zum</a:t>
            </a:r>
            <a:r>
              <a:rPr lang="cs-CZ" sz="3000" b="1" dirty="0" smtClean="0">
                <a:solidFill>
                  <a:srgbClr val="FF0000"/>
                </a:solidFill>
              </a:rPr>
              <a:t> </a:t>
            </a:r>
            <a:r>
              <a:rPr lang="cs-CZ" sz="3000" dirty="0" smtClean="0"/>
              <a:t>(od – do)</a:t>
            </a:r>
          </a:p>
          <a:p>
            <a:pPr marL="0" lvl="8" indent="0">
              <a:buNone/>
            </a:pPr>
            <a:r>
              <a:rPr lang="cs-CZ" sz="3200" dirty="0"/>
              <a:t>	</a:t>
            </a:r>
            <a:r>
              <a:rPr lang="cs-CZ" sz="2800" b="1" dirty="0" err="1" smtClean="0"/>
              <a:t>Vom</a:t>
            </a:r>
            <a:r>
              <a:rPr lang="cs-CZ" sz="2800" dirty="0" smtClean="0"/>
              <a:t> 11. </a:t>
            </a:r>
            <a:r>
              <a:rPr lang="cs-CZ" sz="2800" dirty="0" err="1" smtClean="0"/>
              <a:t>April</a:t>
            </a:r>
            <a:r>
              <a:rPr lang="cs-CZ" sz="2800" dirty="0" smtClean="0"/>
              <a:t> </a:t>
            </a:r>
            <a:r>
              <a:rPr lang="cs-CZ" sz="2800" b="1" dirty="0" smtClean="0"/>
              <a:t>bis </a:t>
            </a:r>
            <a:r>
              <a:rPr lang="cs-CZ" sz="2800" b="1" dirty="0" err="1" smtClean="0"/>
              <a:t>zum</a:t>
            </a:r>
            <a:r>
              <a:rPr lang="cs-CZ" sz="2800" b="1" dirty="0" smtClean="0"/>
              <a:t> </a:t>
            </a:r>
            <a:r>
              <a:rPr lang="cs-CZ" sz="2800" dirty="0" smtClean="0"/>
              <a:t>15. </a:t>
            </a:r>
            <a:r>
              <a:rPr lang="cs-CZ" sz="2800" dirty="0" err="1" smtClean="0"/>
              <a:t>April</a:t>
            </a:r>
            <a:r>
              <a:rPr lang="cs-CZ" sz="2800" dirty="0" smtClean="0"/>
              <a:t> </a:t>
            </a:r>
            <a:r>
              <a:rPr lang="cs-CZ" sz="2800" dirty="0" err="1" smtClean="0"/>
              <a:t>haben</a:t>
            </a:r>
            <a:r>
              <a:rPr lang="cs-CZ" sz="2800" dirty="0" smtClean="0"/>
              <a:t> </a:t>
            </a:r>
            <a:r>
              <a:rPr lang="cs-CZ" sz="2800" dirty="0" err="1" smtClean="0"/>
              <a:t>wir</a:t>
            </a:r>
            <a:r>
              <a:rPr lang="cs-CZ" sz="2800" dirty="0" smtClean="0"/>
              <a:t> </a:t>
            </a:r>
            <a:r>
              <a:rPr lang="cs-CZ" sz="2800" dirty="0" err="1" smtClean="0"/>
              <a:t>frei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sz="3000" b="1" dirty="0" smtClean="0">
                <a:solidFill>
                  <a:srgbClr val="FF0000"/>
                </a:solidFill>
              </a:rPr>
              <a:t>Vor </a:t>
            </a:r>
            <a:r>
              <a:rPr lang="cs-CZ" sz="3000" b="1" dirty="0" err="1" smtClean="0">
                <a:solidFill>
                  <a:srgbClr val="FF0000"/>
                </a:solidFill>
              </a:rPr>
              <a:t>wann</a:t>
            </a:r>
            <a:r>
              <a:rPr lang="cs-CZ" sz="3000" b="1" dirty="0" smtClean="0">
                <a:solidFill>
                  <a:srgbClr val="FF0000"/>
                </a:solidFill>
              </a:rPr>
              <a:t>? </a:t>
            </a:r>
            <a:r>
              <a:rPr lang="cs-CZ" sz="3000" dirty="0" smtClean="0"/>
              <a:t>(Před čím?) …………… </a:t>
            </a:r>
            <a:r>
              <a:rPr lang="cs-CZ" sz="3000" b="1" dirty="0" smtClean="0">
                <a:solidFill>
                  <a:srgbClr val="FF0000"/>
                </a:solidFill>
              </a:rPr>
              <a:t>vor</a:t>
            </a:r>
            <a:r>
              <a:rPr lang="cs-CZ" sz="3000" dirty="0" smtClean="0"/>
              <a:t> (před) </a:t>
            </a:r>
            <a:r>
              <a:rPr lang="cs-CZ" sz="3000" dirty="0" smtClean="0">
                <a:solidFill>
                  <a:srgbClr val="FF0000"/>
                </a:solidFill>
              </a:rPr>
              <a:t>3. </a:t>
            </a:r>
            <a:r>
              <a:rPr lang="cs-CZ" sz="3000" dirty="0" smtClean="0"/>
              <a:t>pád</a:t>
            </a:r>
          </a:p>
          <a:p>
            <a:pPr marL="0" indent="0">
              <a:buNone/>
            </a:pPr>
            <a:r>
              <a:rPr lang="cs-CZ" sz="2800" dirty="0" smtClean="0"/>
              <a:t>Např. </a:t>
            </a:r>
            <a:r>
              <a:rPr lang="cs-CZ" sz="2800" b="1" dirty="0" smtClean="0"/>
              <a:t>Vor</a:t>
            </a:r>
            <a:r>
              <a:rPr lang="cs-CZ" sz="2800" dirty="0" smtClean="0"/>
              <a:t> dem </a:t>
            </a:r>
            <a:r>
              <a:rPr lang="cs-CZ" sz="2800" dirty="0" err="1" smtClean="0"/>
              <a:t>Mittagessen</a:t>
            </a:r>
            <a:r>
              <a:rPr lang="cs-CZ" sz="2800" dirty="0" smtClean="0"/>
              <a:t> </a:t>
            </a:r>
            <a:r>
              <a:rPr lang="cs-CZ" sz="2800" dirty="0" err="1" smtClean="0"/>
              <a:t>rufe</a:t>
            </a:r>
            <a:r>
              <a:rPr lang="cs-CZ" sz="2800" dirty="0" smtClean="0"/>
              <a:t> </a:t>
            </a:r>
            <a:r>
              <a:rPr lang="cs-CZ" sz="2800" dirty="0" err="1" smtClean="0"/>
              <a:t>ich</a:t>
            </a:r>
            <a:r>
              <a:rPr lang="cs-CZ" sz="2800" dirty="0" smtClean="0"/>
              <a:t> </a:t>
            </a:r>
            <a:r>
              <a:rPr lang="cs-CZ" sz="2800" dirty="0" err="1" smtClean="0"/>
              <a:t>dich</a:t>
            </a:r>
            <a:r>
              <a:rPr lang="cs-CZ" sz="2800" dirty="0" smtClean="0"/>
              <a:t> </a:t>
            </a:r>
            <a:r>
              <a:rPr lang="cs-CZ" sz="2800" dirty="0" err="1" smtClean="0"/>
              <a:t>an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endParaRPr lang="cs-CZ" sz="28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101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I. Cvičení - </a:t>
            </a:r>
            <a:br>
              <a:rPr lang="cs-CZ" sz="3200" b="1" dirty="0" smtClean="0"/>
            </a:br>
            <a:r>
              <a:rPr lang="cs-CZ" sz="3200" b="1" dirty="0" smtClean="0"/>
              <a:t>doplň správnou časovou spojku (a člen):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a/ </a:t>
            </a:r>
            <a:r>
              <a:rPr lang="cs-CZ" sz="2800" dirty="0" err="1" smtClean="0"/>
              <a:t>Wann</a:t>
            </a:r>
            <a:r>
              <a:rPr lang="cs-CZ" sz="2800" dirty="0" smtClean="0"/>
              <a:t> </a:t>
            </a:r>
            <a:r>
              <a:rPr lang="cs-CZ" sz="2800" dirty="0" err="1" smtClean="0"/>
              <a:t>hast</a:t>
            </a:r>
            <a:r>
              <a:rPr lang="cs-CZ" sz="2800" dirty="0" smtClean="0"/>
              <a:t> </a:t>
            </a:r>
            <a:r>
              <a:rPr lang="cs-CZ" sz="2800" dirty="0" err="1" smtClean="0"/>
              <a:t>du</a:t>
            </a:r>
            <a:r>
              <a:rPr lang="cs-CZ" sz="2800" dirty="0" smtClean="0"/>
              <a:t> </a:t>
            </a:r>
            <a:r>
              <a:rPr lang="cs-CZ" sz="2800" dirty="0" err="1" smtClean="0"/>
              <a:t>ihn</a:t>
            </a:r>
            <a:r>
              <a:rPr lang="cs-CZ" sz="2800" dirty="0" smtClean="0"/>
              <a:t> </a:t>
            </a:r>
            <a:r>
              <a:rPr lang="cs-CZ" sz="2800" dirty="0" err="1" smtClean="0"/>
              <a:t>zuletzt</a:t>
            </a:r>
            <a:r>
              <a:rPr lang="cs-CZ" sz="2800" dirty="0" smtClean="0"/>
              <a:t> </a:t>
            </a:r>
            <a:r>
              <a:rPr lang="cs-CZ" sz="2800" dirty="0" err="1" smtClean="0"/>
              <a:t>gesehen</a:t>
            </a:r>
            <a:r>
              <a:rPr lang="cs-CZ" sz="2800" dirty="0" smtClean="0"/>
              <a:t>?</a:t>
            </a:r>
          </a:p>
          <a:p>
            <a:pPr marL="0" indent="0">
              <a:buNone/>
            </a:pPr>
            <a:r>
              <a:rPr lang="cs-CZ" sz="2800" dirty="0" smtClean="0"/>
              <a:t>1. ………. </a:t>
            </a:r>
            <a:r>
              <a:rPr lang="cs-CZ" sz="2800" dirty="0" err="1" smtClean="0"/>
              <a:t>Woche</a:t>
            </a:r>
            <a:r>
              <a:rPr lang="cs-CZ" sz="2800" dirty="0" smtClean="0"/>
              <a:t>		</a:t>
            </a:r>
            <a:r>
              <a:rPr lang="cs-CZ" sz="2800" dirty="0"/>
              <a:t>2</a:t>
            </a:r>
            <a:r>
              <a:rPr lang="cs-CZ" sz="2800" dirty="0" smtClean="0"/>
              <a:t>. ………. </a:t>
            </a:r>
            <a:r>
              <a:rPr lang="cs-CZ" sz="2800" dirty="0" err="1" smtClean="0"/>
              <a:t>Winterferien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/>
              <a:t>3</a:t>
            </a:r>
            <a:r>
              <a:rPr lang="cs-CZ" sz="2800" dirty="0" smtClean="0"/>
              <a:t>. ………. </a:t>
            </a:r>
            <a:r>
              <a:rPr lang="cs-CZ" sz="2800" dirty="0" err="1" smtClean="0"/>
              <a:t>Mittwoch</a:t>
            </a:r>
            <a:r>
              <a:rPr lang="cs-CZ" sz="2800" dirty="0" smtClean="0"/>
              <a:t>		4. ………. 10. Uhr</a:t>
            </a:r>
          </a:p>
          <a:p>
            <a:pPr marL="0" indent="0">
              <a:buNone/>
            </a:pPr>
            <a:r>
              <a:rPr lang="cs-CZ" sz="2800" dirty="0"/>
              <a:t>5</a:t>
            </a:r>
            <a:r>
              <a:rPr lang="cs-CZ" sz="2800" dirty="0" smtClean="0"/>
              <a:t>. ………. </a:t>
            </a:r>
            <a:r>
              <a:rPr lang="cs-CZ" sz="2800" dirty="0" err="1"/>
              <a:t>d</a:t>
            </a:r>
            <a:r>
              <a:rPr lang="cs-CZ" sz="2800" dirty="0" err="1" smtClean="0"/>
              <a:t>rei</a:t>
            </a:r>
            <a:r>
              <a:rPr lang="cs-CZ" sz="2800" dirty="0" smtClean="0"/>
              <a:t> </a:t>
            </a:r>
            <a:r>
              <a:rPr lang="cs-CZ" sz="2800" dirty="0" err="1" smtClean="0"/>
              <a:t>Jahren</a:t>
            </a:r>
            <a:r>
              <a:rPr lang="cs-CZ" sz="2800" dirty="0" smtClean="0"/>
              <a:t> 	6. ………. </a:t>
            </a:r>
            <a:r>
              <a:rPr lang="cs-CZ" sz="2800" dirty="0" err="1" smtClean="0"/>
              <a:t>Wochenende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7. ………. </a:t>
            </a:r>
            <a:r>
              <a:rPr lang="cs-CZ" sz="2800" dirty="0" err="1" smtClean="0"/>
              <a:t>Ostern</a:t>
            </a:r>
            <a:r>
              <a:rPr lang="cs-CZ" sz="2800" dirty="0" smtClean="0"/>
              <a:t>		8. ………. </a:t>
            </a:r>
            <a:r>
              <a:rPr lang="cs-CZ" sz="2800" dirty="0" err="1"/>
              <a:t>f</a:t>
            </a:r>
            <a:r>
              <a:rPr lang="cs-CZ" sz="2800" dirty="0" err="1" smtClean="0"/>
              <a:t>ünf</a:t>
            </a:r>
            <a:r>
              <a:rPr lang="cs-CZ" sz="2800" dirty="0" smtClean="0"/>
              <a:t> </a:t>
            </a:r>
            <a:r>
              <a:rPr lang="cs-CZ" sz="2800" dirty="0" err="1" smtClean="0"/>
              <a:t>Minuten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b/ Přelož:</a:t>
            </a:r>
          </a:p>
          <a:p>
            <a:pPr marL="0" indent="0">
              <a:buNone/>
            </a:pPr>
            <a:r>
              <a:rPr lang="cs-CZ" sz="2800" dirty="0" smtClean="0"/>
              <a:t>1. do pátku		2. na 14 dní		3. od zítřka</a:t>
            </a:r>
          </a:p>
          <a:p>
            <a:pPr marL="0" indent="0">
              <a:buNone/>
            </a:pPr>
            <a:r>
              <a:rPr lang="cs-CZ" sz="2800" dirty="0" smtClean="0"/>
              <a:t>4. </a:t>
            </a:r>
            <a:r>
              <a:rPr lang="cs-CZ" sz="2800" dirty="0"/>
              <a:t>o</a:t>
            </a:r>
            <a:r>
              <a:rPr lang="cs-CZ" sz="2800" dirty="0" smtClean="0"/>
              <a:t>d včerejška	5. po snídani	6. v 9. hod.</a:t>
            </a:r>
          </a:p>
          <a:p>
            <a:pPr marL="0" indent="0">
              <a:buNone/>
            </a:pPr>
            <a:r>
              <a:rPr lang="cs-CZ" sz="2800" dirty="0" smtClean="0"/>
              <a:t>7. </a:t>
            </a:r>
            <a:r>
              <a:rPr lang="cs-CZ" sz="2800" dirty="0"/>
              <a:t>z</a:t>
            </a:r>
            <a:r>
              <a:rPr lang="cs-CZ" sz="2800" dirty="0" smtClean="0"/>
              <a:t>a 2 hodiny	8. před týdnem	9. o vánocích</a:t>
            </a:r>
          </a:p>
          <a:p>
            <a:pPr marL="0" indent="0">
              <a:buNone/>
            </a:pPr>
            <a:r>
              <a:rPr lang="cs-CZ" sz="2800" dirty="0" smtClean="0"/>
              <a:t>10. </a:t>
            </a:r>
            <a:r>
              <a:rPr lang="cs-CZ" sz="2800" dirty="0"/>
              <a:t>p</a:t>
            </a:r>
            <a:r>
              <a:rPr lang="cs-CZ" sz="2800" dirty="0" smtClean="0"/>
              <a:t>říští týden	11. od pátku do neděle</a:t>
            </a:r>
            <a:endParaRPr lang="cs-CZ" sz="2800" dirty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9471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 </a:t>
            </a:r>
            <a:br>
              <a:rPr lang="cs-CZ" sz="3600" b="1" dirty="0" smtClean="0"/>
            </a:br>
            <a:r>
              <a:rPr lang="cs-CZ" sz="3600" b="1" dirty="0" smtClean="0"/>
              <a:t>II. Cvičení</a:t>
            </a:r>
            <a:br>
              <a:rPr lang="cs-CZ" sz="3600" b="1" dirty="0" smtClean="0"/>
            </a:br>
            <a:r>
              <a:rPr lang="cs-CZ" sz="3600" b="1" dirty="0" smtClean="0"/>
              <a:t>Doplň správnou časovou spojku (a člen):</a:t>
            </a:r>
            <a:r>
              <a:rPr lang="cs-CZ" sz="3600" dirty="0" smtClean="0"/>
              <a:t>  </a:t>
            </a:r>
            <a:br>
              <a:rPr lang="cs-CZ" sz="3600" dirty="0" smtClean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124744"/>
            <a:ext cx="8856984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 err="1" smtClean="0"/>
              <a:t>Renate</a:t>
            </a:r>
            <a:r>
              <a:rPr lang="cs-CZ" sz="2800" dirty="0" smtClean="0"/>
              <a:t> </a:t>
            </a:r>
            <a:r>
              <a:rPr lang="cs-CZ" sz="2800" dirty="0" err="1" smtClean="0"/>
              <a:t>kommt</a:t>
            </a:r>
            <a:r>
              <a:rPr lang="cs-CZ" sz="2800" dirty="0" smtClean="0"/>
              <a:t> ....... </a:t>
            </a:r>
            <a:r>
              <a:rPr lang="cs-CZ" sz="2800" dirty="0" err="1" smtClean="0"/>
              <a:t>Sonntag</a:t>
            </a:r>
            <a:r>
              <a:rPr lang="cs-CZ" sz="2800" dirty="0" smtClean="0"/>
              <a:t>  </a:t>
            </a:r>
            <a:r>
              <a:rPr lang="cs-CZ" sz="2800" dirty="0" err="1" smtClean="0"/>
              <a:t>aus</a:t>
            </a:r>
            <a:r>
              <a:rPr lang="cs-CZ" sz="2800" dirty="0" smtClean="0"/>
              <a:t> Polen </a:t>
            </a:r>
            <a:r>
              <a:rPr lang="cs-CZ" sz="2800" dirty="0" err="1" smtClean="0"/>
              <a:t>zurück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 err="1" smtClean="0"/>
              <a:t>Ihre</a:t>
            </a:r>
            <a:r>
              <a:rPr lang="cs-CZ" sz="2800" dirty="0" smtClean="0"/>
              <a:t> </a:t>
            </a:r>
            <a:r>
              <a:rPr lang="cs-CZ" sz="2800" dirty="0" err="1" smtClean="0"/>
              <a:t>Freunde</a:t>
            </a:r>
            <a:r>
              <a:rPr lang="cs-CZ" sz="2800" dirty="0" smtClean="0"/>
              <a:t> </a:t>
            </a:r>
            <a:r>
              <a:rPr lang="cs-CZ" sz="2800" dirty="0" err="1" smtClean="0"/>
              <a:t>fahren</a:t>
            </a:r>
            <a:r>
              <a:rPr lang="cs-CZ" sz="2800" dirty="0" smtClean="0"/>
              <a:t> ……. </a:t>
            </a:r>
            <a:r>
              <a:rPr lang="cs-CZ" sz="2800" dirty="0" err="1" smtClean="0"/>
              <a:t>Frühling</a:t>
            </a:r>
            <a:r>
              <a:rPr lang="cs-CZ" sz="2800" dirty="0"/>
              <a:t> </a:t>
            </a:r>
            <a:r>
              <a:rPr lang="cs-CZ" sz="2800" dirty="0" smtClean="0"/>
              <a:t>nach </a:t>
            </a:r>
            <a:r>
              <a:rPr lang="cs-CZ" sz="2800" dirty="0" err="1" smtClean="0"/>
              <a:t>Wien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 err="1" smtClean="0"/>
              <a:t>Wir</a:t>
            </a:r>
            <a:r>
              <a:rPr lang="cs-CZ" sz="2800" dirty="0" smtClean="0"/>
              <a:t> </a:t>
            </a:r>
            <a:r>
              <a:rPr lang="cs-CZ" sz="2800" dirty="0" err="1" smtClean="0"/>
              <a:t>waren</a:t>
            </a:r>
            <a:r>
              <a:rPr lang="cs-CZ" sz="2800" dirty="0" smtClean="0"/>
              <a:t> ……. </a:t>
            </a:r>
            <a:r>
              <a:rPr lang="cs-CZ" sz="2800" dirty="0" err="1" smtClean="0"/>
              <a:t>Freitag</a:t>
            </a:r>
            <a:r>
              <a:rPr lang="cs-CZ" sz="2800" dirty="0" smtClean="0"/>
              <a:t> ……. </a:t>
            </a:r>
            <a:r>
              <a:rPr lang="cs-CZ" sz="2800" dirty="0" err="1" smtClean="0"/>
              <a:t>Sonntag</a:t>
            </a:r>
            <a:r>
              <a:rPr lang="cs-CZ" sz="2800" dirty="0" smtClean="0"/>
              <a:t> </a:t>
            </a:r>
            <a:r>
              <a:rPr lang="cs-CZ" sz="2800" dirty="0" err="1" smtClean="0"/>
              <a:t>im</a:t>
            </a:r>
            <a:r>
              <a:rPr lang="cs-CZ" sz="2800" dirty="0" smtClean="0"/>
              <a:t> </a:t>
            </a:r>
            <a:r>
              <a:rPr lang="cs-CZ" sz="2800" dirty="0" err="1" smtClean="0"/>
              <a:t>Gebirge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 err="1" smtClean="0"/>
              <a:t>Herr</a:t>
            </a:r>
            <a:r>
              <a:rPr lang="cs-CZ" sz="2800" dirty="0" smtClean="0"/>
              <a:t> Schwarz </a:t>
            </a:r>
            <a:r>
              <a:rPr lang="cs-CZ" sz="2800" dirty="0" err="1" smtClean="0"/>
              <a:t>arbeitet</a:t>
            </a:r>
            <a:r>
              <a:rPr lang="cs-CZ" sz="2800" dirty="0" smtClean="0"/>
              <a:t> </a:t>
            </a:r>
            <a:r>
              <a:rPr lang="cs-CZ" sz="2800" dirty="0" err="1" smtClean="0"/>
              <a:t>heute</a:t>
            </a:r>
            <a:r>
              <a:rPr lang="cs-CZ" sz="2800" dirty="0" smtClean="0"/>
              <a:t>  ……. 18. Uhr.</a:t>
            </a:r>
          </a:p>
          <a:p>
            <a:pPr marL="0" indent="0">
              <a:buNone/>
            </a:pPr>
            <a:r>
              <a:rPr lang="cs-CZ" sz="2800" dirty="0" smtClean="0"/>
              <a:t>Er </a:t>
            </a:r>
            <a:r>
              <a:rPr lang="cs-CZ" sz="2800" dirty="0" err="1" smtClean="0"/>
              <a:t>fährt</a:t>
            </a:r>
            <a:r>
              <a:rPr lang="cs-CZ" sz="2800" dirty="0" smtClean="0"/>
              <a:t> ……. 10. </a:t>
            </a:r>
            <a:r>
              <a:rPr lang="cs-CZ" sz="2800" dirty="0" err="1" smtClean="0"/>
              <a:t>Februar</a:t>
            </a:r>
            <a:r>
              <a:rPr lang="cs-CZ" sz="2800" dirty="0" smtClean="0"/>
              <a:t>  ……. 17. </a:t>
            </a:r>
            <a:r>
              <a:rPr lang="cs-CZ" sz="2800" dirty="0" err="1" smtClean="0"/>
              <a:t>Februar</a:t>
            </a:r>
            <a:r>
              <a:rPr lang="cs-CZ" sz="2800" dirty="0" smtClean="0"/>
              <a:t> </a:t>
            </a:r>
            <a:r>
              <a:rPr lang="cs-CZ" sz="2800" dirty="0" err="1" smtClean="0"/>
              <a:t>zum</a:t>
            </a:r>
            <a:r>
              <a:rPr lang="cs-CZ" sz="2800" dirty="0" smtClean="0"/>
              <a:t> </a:t>
            </a:r>
            <a:r>
              <a:rPr lang="cs-CZ" sz="2800" dirty="0" err="1" smtClean="0"/>
              <a:t>Skikurs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 err="1" smtClean="0"/>
              <a:t>Meine</a:t>
            </a:r>
            <a:r>
              <a:rPr lang="cs-CZ" sz="2800" dirty="0" smtClean="0"/>
              <a:t> </a:t>
            </a:r>
            <a:r>
              <a:rPr lang="cs-CZ" sz="2800" dirty="0" err="1" smtClean="0"/>
              <a:t>Eltern</a:t>
            </a:r>
            <a:r>
              <a:rPr lang="cs-CZ" sz="2800" dirty="0" smtClean="0"/>
              <a:t> </a:t>
            </a:r>
            <a:r>
              <a:rPr lang="cs-CZ" sz="2800" dirty="0" err="1" smtClean="0"/>
              <a:t>sind</a:t>
            </a:r>
            <a:r>
              <a:rPr lang="cs-CZ" sz="2800" dirty="0" smtClean="0"/>
              <a:t> ……. </a:t>
            </a:r>
            <a:r>
              <a:rPr lang="cs-CZ" sz="2800" dirty="0" err="1"/>
              <a:t>e</a:t>
            </a:r>
            <a:r>
              <a:rPr lang="cs-CZ" sz="2800" dirty="0" err="1" smtClean="0"/>
              <a:t>iner</a:t>
            </a:r>
            <a:r>
              <a:rPr lang="cs-CZ" sz="2800" dirty="0" smtClean="0"/>
              <a:t> </a:t>
            </a:r>
            <a:r>
              <a:rPr lang="cs-CZ" sz="2800" dirty="0" err="1" smtClean="0"/>
              <a:t>Woche</a:t>
            </a:r>
            <a:r>
              <a:rPr lang="cs-CZ" sz="2800" dirty="0" smtClean="0"/>
              <a:t> </a:t>
            </a:r>
            <a:r>
              <a:rPr lang="cs-CZ" sz="2800" dirty="0" err="1" smtClean="0"/>
              <a:t>vom</a:t>
            </a:r>
            <a:r>
              <a:rPr lang="cs-CZ" sz="2800" dirty="0" smtClean="0"/>
              <a:t> </a:t>
            </a:r>
            <a:r>
              <a:rPr lang="cs-CZ" sz="2800" dirty="0" err="1" smtClean="0"/>
              <a:t>Urlaub</a:t>
            </a:r>
            <a:r>
              <a:rPr lang="cs-CZ" sz="2800" dirty="0" smtClean="0"/>
              <a:t> </a:t>
            </a:r>
            <a:r>
              <a:rPr lang="cs-CZ" sz="2800" dirty="0" err="1" smtClean="0"/>
              <a:t>gekommen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 smtClean="0"/>
              <a:t>……. </a:t>
            </a:r>
            <a:r>
              <a:rPr lang="cs-CZ" sz="2800" dirty="0" err="1"/>
              <a:t>m</a:t>
            </a:r>
            <a:r>
              <a:rPr lang="cs-CZ" sz="2800" dirty="0" err="1" smtClean="0"/>
              <a:t>orgen</a:t>
            </a:r>
            <a:r>
              <a:rPr lang="cs-CZ" sz="2800" dirty="0" smtClean="0"/>
              <a:t> </a:t>
            </a:r>
            <a:r>
              <a:rPr lang="cs-CZ" sz="2800" dirty="0" err="1" smtClean="0"/>
              <a:t>haben</a:t>
            </a:r>
            <a:r>
              <a:rPr lang="cs-CZ" sz="2800" dirty="0" smtClean="0"/>
              <a:t> </a:t>
            </a:r>
            <a:r>
              <a:rPr lang="cs-CZ" sz="2800" dirty="0" err="1" smtClean="0"/>
              <a:t>wir</a:t>
            </a:r>
            <a:r>
              <a:rPr lang="cs-CZ" sz="2800" dirty="0" smtClean="0"/>
              <a:t> </a:t>
            </a:r>
            <a:r>
              <a:rPr lang="cs-CZ" sz="2800" dirty="0" err="1" smtClean="0"/>
              <a:t>Ferien</a:t>
            </a:r>
            <a:r>
              <a:rPr lang="cs-CZ" sz="2800" dirty="0" smtClean="0"/>
              <a:t>. ……. </a:t>
            </a:r>
            <a:r>
              <a:rPr lang="cs-CZ" sz="2800" dirty="0" err="1"/>
              <a:t>g</a:t>
            </a:r>
            <a:r>
              <a:rPr lang="cs-CZ" sz="2800" dirty="0" err="1" smtClean="0"/>
              <a:t>estern</a:t>
            </a:r>
            <a:r>
              <a:rPr lang="cs-CZ" sz="2800" dirty="0" smtClean="0"/>
              <a:t> bin </a:t>
            </a:r>
            <a:r>
              <a:rPr lang="cs-CZ" sz="2800" dirty="0" err="1" smtClean="0"/>
              <a:t>ich</a:t>
            </a:r>
            <a:r>
              <a:rPr lang="cs-CZ" sz="2800" dirty="0" smtClean="0"/>
              <a:t> </a:t>
            </a:r>
            <a:r>
              <a:rPr lang="cs-CZ" sz="2800" dirty="0" err="1" smtClean="0"/>
              <a:t>krank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 smtClean="0"/>
              <a:t>Der Bus </a:t>
            </a:r>
            <a:r>
              <a:rPr lang="cs-CZ" sz="2800" dirty="0" err="1" smtClean="0"/>
              <a:t>fährt</a:t>
            </a:r>
            <a:r>
              <a:rPr lang="cs-CZ" sz="2800" dirty="0" smtClean="0"/>
              <a:t> ……. 5 </a:t>
            </a:r>
            <a:r>
              <a:rPr lang="cs-CZ" sz="2800" dirty="0" err="1" smtClean="0"/>
              <a:t>Minuten</a:t>
            </a:r>
            <a:r>
              <a:rPr lang="cs-CZ" sz="2800" dirty="0" smtClean="0"/>
              <a:t> ab. ……. </a:t>
            </a:r>
            <a:r>
              <a:rPr lang="cs-CZ" sz="2800" dirty="0" err="1" smtClean="0"/>
              <a:t>Anfang</a:t>
            </a:r>
            <a:r>
              <a:rPr lang="cs-CZ" sz="2800" dirty="0" smtClean="0"/>
              <a:t> </a:t>
            </a:r>
            <a:r>
              <a:rPr lang="cs-CZ" sz="2800" dirty="0" err="1" smtClean="0"/>
              <a:t>war</a:t>
            </a:r>
            <a:r>
              <a:rPr lang="cs-CZ" sz="2800" dirty="0" smtClean="0"/>
              <a:t> es </a:t>
            </a:r>
            <a:r>
              <a:rPr lang="cs-CZ" sz="2800" dirty="0" err="1" smtClean="0"/>
              <a:t>schwer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 err="1" smtClean="0"/>
              <a:t>Sie</a:t>
            </a:r>
            <a:r>
              <a:rPr lang="cs-CZ" sz="2800" dirty="0" smtClean="0"/>
              <a:t> </a:t>
            </a:r>
            <a:r>
              <a:rPr lang="cs-CZ" sz="2800" dirty="0" err="1" smtClean="0"/>
              <a:t>ist</a:t>
            </a:r>
            <a:r>
              <a:rPr lang="cs-CZ" sz="2800" dirty="0" smtClean="0"/>
              <a:t> ……. August </a:t>
            </a:r>
            <a:r>
              <a:rPr lang="cs-CZ" sz="2800" dirty="0" err="1" smtClean="0"/>
              <a:t>geboren</a:t>
            </a:r>
            <a:r>
              <a:rPr lang="cs-CZ" sz="2800" dirty="0" smtClean="0"/>
              <a:t>. ……. </a:t>
            </a:r>
            <a:r>
              <a:rPr lang="cs-CZ" sz="2800" dirty="0" err="1" smtClean="0"/>
              <a:t>Nachmittag</a:t>
            </a:r>
            <a:r>
              <a:rPr lang="cs-CZ" sz="2800" dirty="0" smtClean="0"/>
              <a:t> </a:t>
            </a:r>
            <a:r>
              <a:rPr lang="cs-CZ" sz="2800" dirty="0" err="1" smtClean="0"/>
              <a:t>bin</a:t>
            </a:r>
            <a:r>
              <a:rPr lang="cs-CZ" sz="2800" dirty="0" smtClean="0"/>
              <a:t> </a:t>
            </a:r>
            <a:r>
              <a:rPr lang="cs-CZ" sz="2800" dirty="0" err="1" smtClean="0"/>
              <a:t>ich</a:t>
            </a:r>
            <a:r>
              <a:rPr lang="cs-CZ" sz="2800" dirty="0" smtClean="0"/>
              <a:t> </a:t>
            </a:r>
            <a:r>
              <a:rPr lang="cs-CZ" sz="2800" dirty="0" err="1" smtClean="0"/>
              <a:t>fertig</a:t>
            </a:r>
            <a:r>
              <a:rPr lang="cs-CZ" sz="2800" dirty="0" smtClean="0"/>
              <a:t>. </a:t>
            </a:r>
          </a:p>
          <a:p>
            <a:pPr marL="0" indent="0">
              <a:buNone/>
            </a:pPr>
            <a:r>
              <a:rPr lang="cs-CZ" sz="2800" dirty="0" err="1" smtClean="0"/>
              <a:t>Ich</a:t>
            </a:r>
            <a:r>
              <a:rPr lang="cs-CZ" sz="2800" dirty="0" smtClean="0"/>
              <a:t> </a:t>
            </a:r>
            <a:r>
              <a:rPr lang="cs-CZ" sz="2800" dirty="0" err="1" smtClean="0"/>
              <a:t>lerne</a:t>
            </a:r>
            <a:r>
              <a:rPr lang="cs-CZ" sz="2800" dirty="0" smtClean="0"/>
              <a:t> </a:t>
            </a:r>
            <a:r>
              <a:rPr lang="cs-CZ" sz="2800" dirty="0" err="1" smtClean="0"/>
              <a:t>immer</a:t>
            </a:r>
            <a:r>
              <a:rPr lang="cs-CZ" sz="2800" dirty="0" smtClean="0"/>
              <a:t> ……. dem </a:t>
            </a:r>
            <a:r>
              <a:rPr lang="cs-CZ" sz="2800" dirty="0" err="1" smtClean="0"/>
              <a:t>Unterricht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r>
              <a:rPr lang="cs-CZ" sz="2800" dirty="0" smtClean="0"/>
              <a:t>Der Film </a:t>
            </a:r>
            <a:r>
              <a:rPr lang="cs-CZ" sz="2800" dirty="0" err="1" smtClean="0"/>
              <a:t>fängt</a:t>
            </a:r>
            <a:r>
              <a:rPr lang="cs-CZ" sz="2800" dirty="0" smtClean="0"/>
              <a:t> ……. </a:t>
            </a:r>
            <a:r>
              <a:rPr lang="cs-CZ" sz="2800" dirty="0" err="1"/>
              <a:t>h</a:t>
            </a:r>
            <a:r>
              <a:rPr lang="cs-CZ" sz="2800" dirty="0" err="1" smtClean="0"/>
              <a:t>alb</a:t>
            </a:r>
            <a:r>
              <a:rPr lang="cs-CZ" sz="2800" dirty="0" smtClean="0"/>
              <a:t> </a:t>
            </a:r>
            <a:r>
              <a:rPr lang="cs-CZ" sz="2800" dirty="0" err="1" smtClean="0"/>
              <a:t>acht</a:t>
            </a:r>
            <a:r>
              <a:rPr lang="cs-CZ" sz="2800" dirty="0" smtClean="0"/>
              <a:t> </a:t>
            </a:r>
            <a:r>
              <a:rPr lang="cs-CZ" sz="2800" dirty="0" err="1" smtClean="0"/>
              <a:t>an</a:t>
            </a:r>
            <a:r>
              <a:rPr lang="cs-CZ" sz="2800" dirty="0" smtClean="0"/>
              <a:t>. 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 </a:t>
            </a:r>
            <a:endParaRPr lang="cs-CZ" sz="2800" dirty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0984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Řešení - I. cvičení: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/>
              <a:t>a/ </a:t>
            </a:r>
            <a:r>
              <a:rPr lang="cs-CZ" dirty="0" err="1" smtClean="0"/>
              <a:t>Wann</a:t>
            </a:r>
            <a:r>
              <a:rPr lang="cs-CZ" dirty="0" smtClean="0"/>
              <a:t> </a:t>
            </a:r>
            <a:r>
              <a:rPr lang="cs-CZ" dirty="0" err="1" smtClean="0"/>
              <a:t>hast</a:t>
            </a:r>
            <a:r>
              <a:rPr lang="cs-CZ" dirty="0" smtClean="0"/>
              <a:t> </a:t>
            </a:r>
            <a:r>
              <a:rPr lang="cs-CZ" dirty="0" err="1" smtClean="0"/>
              <a:t>du</a:t>
            </a:r>
            <a:r>
              <a:rPr lang="cs-CZ" dirty="0" smtClean="0"/>
              <a:t> </a:t>
            </a:r>
            <a:r>
              <a:rPr lang="cs-CZ" dirty="0" err="1" smtClean="0"/>
              <a:t>ihn</a:t>
            </a:r>
            <a:r>
              <a:rPr lang="cs-CZ" dirty="0" smtClean="0"/>
              <a:t> </a:t>
            </a:r>
            <a:r>
              <a:rPr lang="cs-CZ" dirty="0" err="1" smtClean="0"/>
              <a:t>zuletzt</a:t>
            </a:r>
            <a:r>
              <a:rPr lang="cs-CZ" dirty="0" smtClean="0"/>
              <a:t> </a:t>
            </a:r>
            <a:r>
              <a:rPr lang="cs-CZ" dirty="0" err="1" smtClean="0"/>
              <a:t>gesehen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r>
              <a:rPr lang="cs-CZ" dirty="0" smtClean="0"/>
              <a:t>1. </a:t>
            </a:r>
            <a:r>
              <a:rPr lang="cs-CZ" dirty="0" smtClean="0">
                <a:solidFill>
                  <a:srgbClr val="FF0000"/>
                </a:solidFill>
              </a:rPr>
              <a:t>vor </a:t>
            </a:r>
            <a:r>
              <a:rPr lang="cs-CZ" dirty="0" err="1" smtClean="0">
                <a:solidFill>
                  <a:srgbClr val="FF0000"/>
                </a:solidFill>
              </a:rPr>
              <a:t>einer</a:t>
            </a:r>
            <a:r>
              <a:rPr lang="cs-CZ" dirty="0" smtClean="0"/>
              <a:t> </a:t>
            </a:r>
            <a:r>
              <a:rPr lang="cs-CZ" dirty="0" err="1" smtClean="0"/>
              <a:t>Woche</a:t>
            </a:r>
            <a:r>
              <a:rPr lang="cs-CZ" dirty="0" smtClean="0"/>
              <a:t>		2. </a:t>
            </a:r>
            <a:r>
              <a:rPr lang="cs-CZ" dirty="0" smtClean="0">
                <a:solidFill>
                  <a:srgbClr val="FF0000"/>
                </a:solidFill>
              </a:rPr>
              <a:t>in den</a:t>
            </a:r>
            <a:r>
              <a:rPr lang="cs-CZ" dirty="0" smtClean="0"/>
              <a:t> </a:t>
            </a:r>
            <a:r>
              <a:rPr lang="cs-CZ" dirty="0" err="1" smtClean="0"/>
              <a:t>Winterferien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3. </a:t>
            </a:r>
            <a:r>
              <a:rPr lang="cs-CZ" dirty="0" err="1" smtClean="0">
                <a:solidFill>
                  <a:srgbClr val="FF0000"/>
                </a:solidFill>
              </a:rPr>
              <a:t>am</a:t>
            </a:r>
            <a:r>
              <a:rPr lang="cs-CZ" dirty="0" smtClean="0"/>
              <a:t> </a:t>
            </a:r>
            <a:r>
              <a:rPr lang="cs-CZ" dirty="0" err="1" smtClean="0"/>
              <a:t>Mittwoch</a:t>
            </a:r>
            <a:r>
              <a:rPr lang="cs-CZ" dirty="0" smtClean="0"/>
              <a:t>		4. </a:t>
            </a:r>
            <a:r>
              <a:rPr lang="cs-CZ" dirty="0" smtClean="0">
                <a:solidFill>
                  <a:srgbClr val="FF0000"/>
                </a:solidFill>
              </a:rPr>
              <a:t>um</a:t>
            </a:r>
            <a:r>
              <a:rPr lang="cs-CZ" dirty="0" smtClean="0"/>
              <a:t> 10. </a:t>
            </a:r>
            <a:r>
              <a:rPr lang="cs-CZ" dirty="0" err="1" smtClean="0"/>
              <a:t>Uhr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5. </a:t>
            </a:r>
            <a:r>
              <a:rPr lang="cs-CZ" dirty="0" smtClean="0">
                <a:solidFill>
                  <a:srgbClr val="FF0000"/>
                </a:solidFill>
              </a:rPr>
              <a:t>vor</a:t>
            </a:r>
            <a:r>
              <a:rPr lang="cs-CZ" dirty="0" smtClean="0"/>
              <a:t> </a:t>
            </a:r>
            <a:r>
              <a:rPr lang="cs-CZ" dirty="0" err="1" smtClean="0"/>
              <a:t>drei</a:t>
            </a:r>
            <a:r>
              <a:rPr lang="cs-CZ" dirty="0" smtClean="0"/>
              <a:t> </a:t>
            </a:r>
            <a:r>
              <a:rPr lang="cs-CZ" dirty="0" err="1" smtClean="0"/>
              <a:t>Jahren</a:t>
            </a:r>
            <a:r>
              <a:rPr lang="cs-CZ" dirty="0" smtClean="0"/>
              <a:t> 		6. </a:t>
            </a:r>
            <a:r>
              <a:rPr lang="cs-CZ" dirty="0" err="1" smtClean="0">
                <a:solidFill>
                  <a:srgbClr val="FF0000"/>
                </a:solidFill>
              </a:rPr>
              <a:t>am</a:t>
            </a:r>
            <a:r>
              <a:rPr lang="cs-CZ" dirty="0" smtClean="0"/>
              <a:t> </a:t>
            </a:r>
            <a:r>
              <a:rPr lang="cs-CZ" dirty="0" err="1" smtClean="0"/>
              <a:t>Wochenende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7. </a:t>
            </a:r>
            <a:r>
              <a:rPr lang="cs-CZ" dirty="0" err="1" smtClean="0">
                <a:solidFill>
                  <a:srgbClr val="FF0000"/>
                </a:solidFill>
              </a:rPr>
              <a:t>zu</a:t>
            </a:r>
            <a:r>
              <a:rPr lang="cs-CZ" dirty="0" smtClean="0"/>
              <a:t> </a:t>
            </a:r>
            <a:r>
              <a:rPr lang="cs-CZ" dirty="0" err="1" smtClean="0"/>
              <a:t>Ostern</a:t>
            </a:r>
            <a:r>
              <a:rPr lang="cs-CZ" dirty="0" smtClean="0"/>
              <a:t>			8. </a:t>
            </a:r>
            <a:r>
              <a:rPr lang="cs-CZ" dirty="0" smtClean="0">
                <a:solidFill>
                  <a:srgbClr val="FF0000"/>
                </a:solidFill>
              </a:rPr>
              <a:t>vor</a:t>
            </a:r>
            <a:r>
              <a:rPr lang="cs-CZ" dirty="0" smtClean="0"/>
              <a:t> </a:t>
            </a:r>
            <a:r>
              <a:rPr lang="cs-CZ" dirty="0" err="1" smtClean="0"/>
              <a:t>fünf</a:t>
            </a:r>
            <a:r>
              <a:rPr lang="cs-CZ" dirty="0" smtClean="0"/>
              <a:t> </a:t>
            </a:r>
            <a:r>
              <a:rPr lang="cs-CZ" dirty="0" err="1" smtClean="0"/>
              <a:t>Minuten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b/ Přelož:</a:t>
            </a:r>
          </a:p>
          <a:p>
            <a:pPr marL="0" indent="0">
              <a:buNone/>
            </a:pPr>
            <a:r>
              <a:rPr lang="cs-CZ" sz="3000" dirty="0" smtClean="0"/>
              <a:t>1. </a:t>
            </a:r>
            <a:r>
              <a:rPr lang="cs-CZ" sz="3000" dirty="0" smtClean="0">
                <a:solidFill>
                  <a:srgbClr val="FF0000"/>
                </a:solidFill>
              </a:rPr>
              <a:t>bis </a:t>
            </a:r>
            <a:r>
              <a:rPr lang="cs-CZ" sz="3000" dirty="0" err="1" smtClean="0">
                <a:solidFill>
                  <a:srgbClr val="FF0000"/>
                </a:solidFill>
              </a:rPr>
              <a:t>Freitag</a:t>
            </a:r>
            <a:r>
              <a:rPr lang="cs-CZ" sz="3000" dirty="0" smtClean="0"/>
              <a:t>				2. </a:t>
            </a:r>
            <a:r>
              <a:rPr lang="cs-CZ" sz="3000" dirty="0" err="1" smtClean="0">
                <a:solidFill>
                  <a:srgbClr val="FF0000"/>
                </a:solidFill>
              </a:rPr>
              <a:t>für</a:t>
            </a:r>
            <a:r>
              <a:rPr lang="cs-CZ" sz="3000" dirty="0" smtClean="0">
                <a:solidFill>
                  <a:srgbClr val="FF0000"/>
                </a:solidFill>
              </a:rPr>
              <a:t> 14 </a:t>
            </a:r>
            <a:r>
              <a:rPr lang="cs-CZ" sz="3000" dirty="0" err="1" smtClean="0">
                <a:solidFill>
                  <a:srgbClr val="FF0000"/>
                </a:solidFill>
              </a:rPr>
              <a:t>Tage</a:t>
            </a:r>
            <a:r>
              <a:rPr lang="cs-CZ" sz="3000" dirty="0" smtClean="0"/>
              <a:t>	</a:t>
            </a:r>
          </a:p>
          <a:p>
            <a:pPr marL="0" indent="0">
              <a:buNone/>
            </a:pPr>
            <a:r>
              <a:rPr lang="cs-CZ" sz="3000" dirty="0" smtClean="0"/>
              <a:t>3. </a:t>
            </a:r>
            <a:r>
              <a:rPr lang="cs-CZ" sz="3000" dirty="0" smtClean="0">
                <a:solidFill>
                  <a:srgbClr val="FF0000"/>
                </a:solidFill>
              </a:rPr>
              <a:t>ab </a:t>
            </a:r>
            <a:r>
              <a:rPr lang="cs-CZ" sz="3000" dirty="0" err="1" smtClean="0">
                <a:solidFill>
                  <a:srgbClr val="FF0000"/>
                </a:solidFill>
              </a:rPr>
              <a:t>morgen</a:t>
            </a:r>
            <a:r>
              <a:rPr lang="cs-CZ" sz="3000" dirty="0" smtClean="0"/>
              <a:t>				4. </a:t>
            </a:r>
            <a:r>
              <a:rPr lang="cs-CZ" sz="3000" dirty="0" err="1" smtClean="0">
                <a:solidFill>
                  <a:srgbClr val="FF0000"/>
                </a:solidFill>
              </a:rPr>
              <a:t>seit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gestern</a:t>
            </a:r>
            <a:r>
              <a:rPr lang="cs-CZ" sz="3000" dirty="0" smtClean="0"/>
              <a:t>	</a:t>
            </a:r>
          </a:p>
          <a:p>
            <a:pPr marL="0" indent="0">
              <a:buNone/>
            </a:pPr>
            <a:r>
              <a:rPr lang="cs-CZ" sz="3000" dirty="0" smtClean="0"/>
              <a:t>5. </a:t>
            </a:r>
            <a:r>
              <a:rPr lang="cs-CZ" sz="3000" dirty="0" smtClean="0">
                <a:solidFill>
                  <a:srgbClr val="FF0000"/>
                </a:solidFill>
              </a:rPr>
              <a:t>nach </a:t>
            </a:r>
            <a:r>
              <a:rPr lang="cs-CZ" sz="3000" dirty="0" err="1" smtClean="0">
                <a:solidFill>
                  <a:srgbClr val="FF0000"/>
                </a:solidFill>
              </a:rPr>
              <a:t>dem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Frühstück</a:t>
            </a:r>
            <a:r>
              <a:rPr lang="cs-CZ" sz="3000" dirty="0" smtClean="0"/>
              <a:t>		6. </a:t>
            </a:r>
            <a:r>
              <a:rPr lang="cs-CZ" sz="3000" dirty="0" smtClean="0">
                <a:solidFill>
                  <a:srgbClr val="FF0000"/>
                </a:solidFill>
              </a:rPr>
              <a:t>um 9. </a:t>
            </a:r>
            <a:r>
              <a:rPr lang="cs-CZ" sz="3000" dirty="0" err="1" smtClean="0">
                <a:solidFill>
                  <a:srgbClr val="FF0000"/>
                </a:solidFill>
              </a:rPr>
              <a:t>Uhr</a:t>
            </a:r>
            <a:r>
              <a:rPr lang="cs-CZ" sz="3000" dirty="0" smtClean="0"/>
              <a:t>		</a:t>
            </a:r>
          </a:p>
          <a:p>
            <a:pPr marL="0" indent="0">
              <a:buNone/>
            </a:pPr>
            <a:r>
              <a:rPr lang="cs-CZ" sz="3000" dirty="0" smtClean="0"/>
              <a:t>7. </a:t>
            </a:r>
            <a:r>
              <a:rPr lang="cs-CZ" sz="3000" dirty="0" smtClean="0">
                <a:solidFill>
                  <a:srgbClr val="FF0000"/>
                </a:solidFill>
              </a:rPr>
              <a:t>in </a:t>
            </a:r>
            <a:r>
              <a:rPr lang="cs-CZ" sz="3000" dirty="0" err="1" smtClean="0">
                <a:solidFill>
                  <a:srgbClr val="FF0000"/>
                </a:solidFill>
              </a:rPr>
              <a:t>zwei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Stunden</a:t>
            </a:r>
            <a:r>
              <a:rPr lang="cs-CZ" sz="3000" dirty="0" smtClean="0"/>
              <a:t>			8. </a:t>
            </a:r>
            <a:r>
              <a:rPr lang="cs-CZ" sz="3000" dirty="0" smtClean="0">
                <a:solidFill>
                  <a:srgbClr val="FF0000"/>
                </a:solidFill>
              </a:rPr>
              <a:t>vor </a:t>
            </a:r>
            <a:r>
              <a:rPr lang="cs-CZ" sz="3000" dirty="0" err="1" smtClean="0">
                <a:solidFill>
                  <a:srgbClr val="FF0000"/>
                </a:solidFill>
              </a:rPr>
              <a:t>einer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Woche</a:t>
            </a:r>
            <a:endParaRPr lang="cs-CZ" sz="3000" dirty="0" smtClean="0"/>
          </a:p>
          <a:p>
            <a:pPr marL="0" indent="0">
              <a:buNone/>
            </a:pPr>
            <a:r>
              <a:rPr lang="cs-CZ" sz="3000" dirty="0" smtClean="0"/>
              <a:t>9.  </a:t>
            </a:r>
            <a:r>
              <a:rPr lang="cs-CZ" sz="3000" dirty="0" err="1" smtClean="0">
                <a:solidFill>
                  <a:srgbClr val="FF0000"/>
                </a:solidFill>
              </a:rPr>
              <a:t>zu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Weihnachten</a:t>
            </a:r>
            <a:r>
              <a:rPr lang="cs-CZ" sz="3000" dirty="0" smtClean="0">
                <a:solidFill>
                  <a:srgbClr val="FF0000"/>
                </a:solidFill>
              </a:rPr>
              <a:t>			</a:t>
            </a:r>
            <a:r>
              <a:rPr lang="cs-CZ" sz="3000" dirty="0" smtClean="0"/>
              <a:t>10. </a:t>
            </a:r>
            <a:r>
              <a:rPr lang="cs-CZ" sz="3000" dirty="0" err="1" smtClean="0">
                <a:solidFill>
                  <a:srgbClr val="FF0000"/>
                </a:solidFill>
              </a:rPr>
              <a:t>nächste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Woche</a:t>
            </a:r>
            <a:r>
              <a:rPr lang="cs-CZ" sz="3000" dirty="0" smtClean="0"/>
              <a:t>	</a:t>
            </a:r>
          </a:p>
          <a:p>
            <a:pPr marL="0" indent="0">
              <a:buNone/>
            </a:pPr>
            <a:r>
              <a:rPr lang="cs-CZ" sz="3000" dirty="0" smtClean="0"/>
              <a:t>11. </a:t>
            </a:r>
            <a:r>
              <a:rPr lang="cs-CZ" sz="3000" dirty="0" err="1" smtClean="0">
                <a:solidFill>
                  <a:srgbClr val="FF0000"/>
                </a:solidFill>
              </a:rPr>
              <a:t>von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Freitag</a:t>
            </a:r>
            <a:r>
              <a:rPr lang="cs-CZ" sz="3000" dirty="0" smtClean="0">
                <a:solidFill>
                  <a:srgbClr val="FF0000"/>
                </a:solidFill>
              </a:rPr>
              <a:t> bis </a:t>
            </a:r>
            <a:r>
              <a:rPr lang="cs-CZ" sz="3000" dirty="0" err="1" smtClean="0">
                <a:solidFill>
                  <a:srgbClr val="FF0000"/>
                </a:solidFill>
              </a:rPr>
              <a:t>Sonntag</a:t>
            </a:r>
            <a:endParaRPr lang="cs-CZ" sz="3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Řešení - II. cvičení: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err="1" smtClean="0"/>
              <a:t>Renate</a:t>
            </a:r>
            <a:r>
              <a:rPr lang="cs-CZ" dirty="0" smtClean="0"/>
              <a:t> </a:t>
            </a:r>
            <a:r>
              <a:rPr lang="cs-CZ" dirty="0" err="1" smtClean="0"/>
              <a:t>kommt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am</a:t>
            </a:r>
            <a:r>
              <a:rPr lang="cs-CZ" dirty="0" smtClean="0"/>
              <a:t> </a:t>
            </a:r>
            <a:r>
              <a:rPr lang="cs-CZ" dirty="0" err="1" smtClean="0"/>
              <a:t>Sonntag</a:t>
            </a:r>
            <a:r>
              <a:rPr lang="cs-CZ" dirty="0" smtClean="0"/>
              <a:t>  </a:t>
            </a:r>
            <a:r>
              <a:rPr lang="cs-CZ" dirty="0" err="1" smtClean="0"/>
              <a:t>aus</a:t>
            </a:r>
            <a:r>
              <a:rPr lang="cs-CZ" dirty="0" smtClean="0"/>
              <a:t> Polen </a:t>
            </a:r>
            <a:r>
              <a:rPr lang="cs-CZ" dirty="0" err="1" smtClean="0"/>
              <a:t>zurück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err="1" smtClean="0"/>
              <a:t>Ihre</a:t>
            </a:r>
            <a:r>
              <a:rPr lang="cs-CZ" dirty="0" smtClean="0"/>
              <a:t> </a:t>
            </a:r>
            <a:r>
              <a:rPr lang="cs-CZ" dirty="0" err="1" smtClean="0"/>
              <a:t>Freunde</a:t>
            </a:r>
            <a:r>
              <a:rPr lang="cs-CZ" dirty="0" smtClean="0"/>
              <a:t> </a:t>
            </a:r>
            <a:r>
              <a:rPr lang="cs-CZ" dirty="0" err="1" smtClean="0"/>
              <a:t>fahren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im</a:t>
            </a:r>
            <a:r>
              <a:rPr lang="cs-CZ" dirty="0" smtClean="0"/>
              <a:t> </a:t>
            </a:r>
            <a:r>
              <a:rPr lang="cs-CZ" dirty="0" err="1" smtClean="0"/>
              <a:t>Frühling</a:t>
            </a:r>
            <a:r>
              <a:rPr lang="cs-CZ" dirty="0" smtClean="0"/>
              <a:t> nach </a:t>
            </a:r>
            <a:r>
              <a:rPr lang="cs-CZ" dirty="0" err="1" smtClean="0"/>
              <a:t>Wien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err="1" smtClean="0"/>
              <a:t>Wir</a:t>
            </a:r>
            <a:r>
              <a:rPr lang="cs-CZ" dirty="0" smtClean="0"/>
              <a:t> </a:t>
            </a:r>
            <a:r>
              <a:rPr lang="cs-CZ" dirty="0" err="1" smtClean="0"/>
              <a:t>waren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von</a:t>
            </a:r>
            <a:r>
              <a:rPr lang="cs-CZ" dirty="0" smtClean="0"/>
              <a:t> </a:t>
            </a:r>
            <a:r>
              <a:rPr lang="cs-CZ" dirty="0" err="1" smtClean="0"/>
              <a:t>Freitag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bis</a:t>
            </a:r>
            <a:r>
              <a:rPr lang="cs-CZ" dirty="0" smtClean="0"/>
              <a:t> </a:t>
            </a:r>
            <a:r>
              <a:rPr lang="cs-CZ" dirty="0" err="1" smtClean="0"/>
              <a:t>Sonntag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Gebirge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err="1" smtClean="0"/>
              <a:t>Herr</a:t>
            </a:r>
            <a:r>
              <a:rPr lang="cs-CZ" dirty="0" smtClean="0"/>
              <a:t> Schwarz </a:t>
            </a:r>
            <a:r>
              <a:rPr lang="cs-CZ" dirty="0" err="1" smtClean="0"/>
              <a:t>arbeitet</a:t>
            </a:r>
            <a:r>
              <a:rPr lang="cs-CZ" dirty="0" smtClean="0"/>
              <a:t> </a:t>
            </a:r>
            <a:r>
              <a:rPr lang="cs-CZ" dirty="0" err="1" smtClean="0"/>
              <a:t>heute</a:t>
            </a:r>
            <a:r>
              <a:rPr lang="cs-CZ" dirty="0" smtClean="0"/>
              <a:t>  </a:t>
            </a:r>
            <a:r>
              <a:rPr lang="cs-CZ" dirty="0" smtClean="0">
                <a:solidFill>
                  <a:srgbClr val="FF0000"/>
                </a:solidFill>
              </a:rPr>
              <a:t>bis</a:t>
            </a:r>
            <a:r>
              <a:rPr lang="cs-CZ" dirty="0" smtClean="0"/>
              <a:t> 18. </a:t>
            </a:r>
            <a:r>
              <a:rPr lang="cs-CZ" dirty="0" err="1" smtClean="0"/>
              <a:t>Uhr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fährt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vom</a:t>
            </a:r>
            <a:r>
              <a:rPr lang="cs-CZ" dirty="0" smtClean="0"/>
              <a:t> 10. </a:t>
            </a:r>
            <a:r>
              <a:rPr lang="cs-CZ" dirty="0" err="1" smtClean="0"/>
              <a:t>Februar</a:t>
            </a:r>
            <a:r>
              <a:rPr lang="cs-CZ" dirty="0" smtClean="0"/>
              <a:t>  </a:t>
            </a:r>
            <a:r>
              <a:rPr lang="cs-CZ" dirty="0" smtClean="0">
                <a:solidFill>
                  <a:srgbClr val="FF0000"/>
                </a:solidFill>
              </a:rPr>
              <a:t>bis </a:t>
            </a:r>
            <a:r>
              <a:rPr lang="cs-CZ" dirty="0" err="1" smtClean="0">
                <a:solidFill>
                  <a:srgbClr val="FF0000"/>
                </a:solidFill>
              </a:rPr>
              <a:t>zum</a:t>
            </a:r>
            <a:r>
              <a:rPr lang="cs-CZ" dirty="0" smtClean="0"/>
              <a:t> 17. </a:t>
            </a:r>
            <a:r>
              <a:rPr lang="cs-CZ" dirty="0" err="1" smtClean="0"/>
              <a:t>Februar</a:t>
            </a:r>
            <a:r>
              <a:rPr lang="cs-CZ" dirty="0" smtClean="0"/>
              <a:t> </a:t>
            </a:r>
            <a:r>
              <a:rPr lang="cs-CZ" dirty="0" err="1" smtClean="0"/>
              <a:t>zum</a:t>
            </a:r>
            <a:r>
              <a:rPr lang="cs-CZ" dirty="0" smtClean="0"/>
              <a:t> </a:t>
            </a:r>
            <a:r>
              <a:rPr lang="cs-CZ" dirty="0" err="1" smtClean="0"/>
              <a:t>Skikurs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err="1" smtClean="0"/>
              <a:t>Meine</a:t>
            </a:r>
            <a:r>
              <a:rPr lang="cs-CZ" dirty="0" smtClean="0"/>
              <a:t> </a:t>
            </a:r>
            <a:r>
              <a:rPr lang="cs-CZ" dirty="0" err="1" smtClean="0"/>
              <a:t>Eltern</a:t>
            </a:r>
            <a:r>
              <a:rPr lang="cs-CZ" dirty="0" smtClean="0"/>
              <a:t> </a:t>
            </a:r>
            <a:r>
              <a:rPr lang="cs-CZ" dirty="0" err="1" smtClean="0"/>
              <a:t>sind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vor</a:t>
            </a:r>
            <a:r>
              <a:rPr lang="cs-CZ" dirty="0" smtClean="0"/>
              <a:t> </a:t>
            </a:r>
            <a:r>
              <a:rPr lang="cs-CZ" dirty="0" err="1" smtClean="0"/>
              <a:t>einer</a:t>
            </a:r>
            <a:r>
              <a:rPr lang="cs-CZ" dirty="0" smtClean="0"/>
              <a:t> </a:t>
            </a:r>
            <a:r>
              <a:rPr lang="cs-CZ" dirty="0" err="1" smtClean="0"/>
              <a:t>Woche</a:t>
            </a:r>
            <a:r>
              <a:rPr lang="cs-CZ" dirty="0" smtClean="0"/>
              <a:t> </a:t>
            </a:r>
            <a:r>
              <a:rPr lang="cs-CZ" dirty="0" err="1" smtClean="0"/>
              <a:t>vom</a:t>
            </a:r>
            <a:r>
              <a:rPr lang="cs-CZ" dirty="0" smtClean="0"/>
              <a:t> </a:t>
            </a:r>
            <a:r>
              <a:rPr lang="cs-CZ" dirty="0" err="1" smtClean="0"/>
              <a:t>Urlaub</a:t>
            </a:r>
            <a:r>
              <a:rPr lang="cs-CZ" dirty="0" smtClean="0"/>
              <a:t> </a:t>
            </a:r>
            <a:r>
              <a:rPr lang="cs-CZ" dirty="0" err="1" smtClean="0"/>
              <a:t>gekommen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Ab </a:t>
            </a:r>
            <a:r>
              <a:rPr lang="cs-CZ" dirty="0" err="1" smtClean="0"/>
              <a:t>morgen</a:t>
            </a:r>
            <a:r>
              <a:rPr lang="cs-CZ" dirty="0" smtClean="0"/>
              <a:t> </a:t>
            </a:r>
            <a:r>
              <a:rPr lang="cs-CZ" dirty="0" err="1" smtClean="0"/>
              <a:t>haben</a:t>
            </a:r>
            <a:r>
              <a:rPr lang="cs-CZ" dirty="0" smtClean="0"/>
              <a:t> </a:t>
            </a:r>
            <a:r>
              <a:rPr lang="cs-CZ" dirty="0" err="1" smtClean="0"/>
              <a:t>wir</a:t>
            </a:r>
            <a:r>
              <a:rPr lang="cs-CZ" dirty="0" smtClean="0"/>
              <a:t> </a:t>
            </a:r>
            <a:r>
              <a:rPr lang="cs-CZ" dirty="0" err="1" smtClean="0"/>
              <a:t>Ferien</a:t>
            </a:r>
            <a:r>
              <a:rPr lang="cs-CZ" dirty="0" smtClean="0"/>
              <a:t>. </a:t>
            </a:r>
            <a:r>
              <a:rPr lang="cs-CZ" dirty="0" err="1" smtClean="0">
                <a:solidFill>
                  <a:srgbClr val="FF0000"/>
                </a:solidFill>
              </a:rPr>
              <a:t>Seit</a:t>
            </a:r>
            <a:r>
              <a:rPr lang="cs-CZ" dirty="0" smtClean="0"/>
              <a:t> </a:t>
            </a:r>
            <a:r>
              <a:rPr lang="cs-CZ" dirty="0" err="1" smtClean="0"/>
              <a:t>gestern</a:t>
            </a:r>
            <a:r>
              <a:rPr lang="cs-CZ" dirty="0" smtClean="0"/>
              <a:t> </a:t>
            </a:r>
            <a:r>
              <a:rPr lang="cs-CZ" dirty="0" err="1" smtClean="0"/>
              <a:t>bin</a:t>
            </a:r>
            <a:r>
              <a:rPr lang="cs-CZ" dirty="0" smtClean="0"/>
              <a:t> </a:t>
            </a: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krank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Der Bus </a:t>
            </a:r>
            <a:r>
              <a:rPr lang="cs-CZ" dirty="0" err="1" smtClean="0"/>
              <a:t>fährt</a:t>
            </a:r>
            <a:r>
              <a:rPr lang="cs-CZ" dirty="0" smtClean="0"/>
              <a:t>  </a:t>
            </a:r>
            <a:r>
              <a:rPr lang="cs-CZ" dirty="0" smtClean="0">
                <a:solidFill>
                  <a:srgbClr val="FF0000"/>
                </a:solidFill>
              </a:rPr>
              <a:t>in </a:t>
            </a:r>
            <a:r>
              <a:rPr lang="cs-CZ" dirty="0" smtClean="0"/>
              <a:t>5 </a:t>
            </a:r>
            <a:r>
              <a:rPr lang="cs-CZ" dirty="0" err="1" smtClean="0"/>
              <a:t>Minuten</a:t>
            </a:r>
            <a:r>
              <a:rPr lang="cs-CZ" dirty="0" smtClean="0"/>
              <a:t> ab. </a:t>
            </a:r>
            <a:r>
              <a:rPr lang="cs-CZ" dirty="0" err="1" smtClean="0">
                <a:solidFill>
                  <a:srgbClr val="FF0000"/>
                </a:solidFill>
              </a:rPr>
              <a:t>Am</a:t>
            </a:r>
            <a:r>
              <a:rPr lang="cs-CZ" dirty="0" smtClean="0"/>
              <a:t> </a:t>
            </a:r>
            <a:r>
              <a:rPr lang="cs-CZ" dirty="0" err="1" smtClean="0"/>
              <a:t>Anfang</a:t>
            </a:r>
            <a:r>
              <a:rPr lang="cs-CZ" dirty="0" smtClean="0"/>
              <a:t> </a:t>
            </a:r>
            <a:r>
              <a:rPr lang="cs-CZ" dirty="0" err="1" smtClean="0"/>
              <a:t>war</a:t>
            </a:r>
            <a:r>
              <a:rPr lang="cs-CZ" dirty="0" smtClean="0"/>
              <a:t> es </a:t>
            </a:r>
            <a:r>
              <a:rPr lang="cs-CZ" dirty="0" err="1" smtClean="0"/>
              <a:t>schwer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im</a:t>
            </a:r>
            <a:r>
              <a:rPr lang="cs-CZ" dirty="0" smtClean="0"/>
              <a:t> August </a:t>
            </a:r>
            <a:r>
              <a:rPr lang="cs-CZ" dirty="0" err="1" smtClean="0"/>
              <a:t>geboren</a:t>
            </a:r>
            <a:r>
              <a:rPr lang="cs-CZ" dirty="0" smtClean="0"/>
              <a:t>. </a:t>
            </a:r>
            <a:r>
              <a:rPr lang="cs-CZ" dirty="0" err="1" smtClean="0">
                <a:solidFill>
                  <a:srgbClr val="FF0000"/>
                </a:solidFill>
              </a:rPr>
              <a:t>Am</a:t>
            </a:r>
            <a:r>
              <a:rPr lang="cs-CZ" dirty="0" smtClean="0"/>
              <a:t> </a:t>
            </a:r>
            <a:r>
              <a:rPr lang="cs-CZ" dirty="0" err="1" smtClean="0"/>
              <a:t>Nachmittag</a:t>
            </a:r>
            <a:r>
              <a:rPr lang="cs-CZ" dirty="0" smtClean="0"/>
              <a:t> </a:t>
            </a:r>
            <a:r>
              <a:rPr lang="cs-CZ" dirty="0" err="1" smtClean="0"/>
              <a:t>bin</a:t>
            </a:r>
            <a:r>
              <a:rPr lang="cs-CZ" dirty="0" smtClean="0"/>
              <a:t> </a:t>
            </a: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fertig</a:t>
            </a:r>
            <a:r>
              <a:rPr lang="cs-CZ" dirty="0" smtClean="0"/>
              <a:t>. </a:t>
            </a:r>
          </a:p>
          <a:p>
            <a:pPr marL="0" indent="0">
              <a:buNone/>
            </a:pP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lerne</a:t>
            </a:r>
            <a:r>
              <a:rPr lang="cs-CZ" dirty="0" smtClean="0"/>
              <a:t> </a:t>
            </a:r>
            <a:r>
              <a:rPr lang="cs-CZ" dirty="0" err="1" smtClean="0"/>
              <a:t>immer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nach/ vor</a:t>
            </a:r>
            <a:r>
              <a:rPr lang="cs-CZ" dirty="0" smtClean="0"/>
              <a:t> </a:t>
            </a:r>
            <a:r>
              <a:rPr lang="cs-CZ" dirty="0" err="1" smtClean="0"/>
              <a:t>dem</a:t>
            </a:r>
            <a:r>
              <a:rPr lang="cs-CZ" dirty="0" smtClean="0"/>
              <a:t> </a:t>
            </a:r>
            <a:r>
              <a:rPr lang="cs-CZ" dirty="0" err="1" smtClean="0"/>
              <a:t>Unterricht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Der Film </a:t>
            </a:r>
            <a:r>
              <a:rPr lang="cs-CZ" dirty="0" err="1" smtClean="0"/>
              <a:t>fängt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um</a:t>
            </a:r>
            <a:r>
              <a:rPr lang="cs-CZ" dirty="0" smtClean="0"/>
              <a:t> </a:t>
            </a:r>
            <a:r>
              <a:rPr lang="cs-CZ" dirty="0" err="1" smtClean="0"/>
              <a:t>halb</a:t>
            </a:r>
            <a:r>
              <a:rPr lang="cs-CZ" dirty="0" smtClean="0"/>
              <a:t> </a:t>
            </a:r>
            <a:r>
              <a:rPr lang="cs-CZ" dirty="0" err="1" smtClean="0"/>
              <a:t>acht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764</Words>
  <Application>Microsoft Office PowerPoint</Application>
  <PresentationFormat>Předvádění na obrazovce (4:3)</PresentationFormat>
  <Paragraphs>123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systému Office</vt:lpstr>
      <vt:lpstr>Prezentace aplikace PowerPoint</vt:lpstr>
      <vt:lpstr>Časové předložky</vt:lpstr>
      <vt:lpstr>seit x ab</vt:lpstr>
      <vt:lpstr>Prezentace aplikace PowerPoint</vt:lpstr>
      <vt:lpstr>Prezentace aplikace PowerPoint</vt:lpstr>
      <vt:lpstr>I. Cvičení -  doplň správnou časovou spojku (a člen):</vt:lpstr>
      <vt:lpstr>  II. Cvičení Doplň správnou časovou spojku (a člen):   </vt:lpstr>
      <vt:lpstr>Řešení - I. cvičení:</vt:lpstr>
      <vt:lpstr>Řešení - II. cvičení: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Časové předložky</dc:title>
  <dc:creator>Eva Sklenařová</dc:creator>
  <cp:lastModifiedBy>Pavel Roubínek</cp:lastModifiedBy>
  <cp:revision>35</cp:revision>
  <dcterms:created xsi:type="dcterms:W3CDTF">2014-04-29T10:54:58Z</dcterms:created>
  <dcterms:modified xsi:type="dcterms:W3CDTF">2014-06-10T09:29:36Z</dcterms:modified>
</cp:coreProperties>
</file>