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81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53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38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47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54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6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4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0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79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28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16E1C-C788-4C58-960F-B38CCA76701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C72DD-D2B0-4476-BCF6-7FC46726F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84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89410"/>
              </p:ext>
            </p:extLst>
          </p:nvPr>
        </p:nvGraphicFramePr>
        <p:xfrm>
          <a:off x="413284" y="1704114"/>
          <a:ext cx="8280920" cy="4899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Časové předložky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ředložka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3. pád, 4. pád,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24.4.2014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Časové předložky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544616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Bis </a:t>
            </a:r>
            <a:r>
              <a:rPr lang="cs-CZ" b="1" dirty="0" err="1" smtClean="0">
                <a:solidFill>
                  <a:srgbClr val="FF0000"/>
                </a:solidFill>
              </a:rPr>
              <a:t>wann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  <a:r>
              <a:rPr lang="cs-CZ" dirty="0" smtClean="0"/>
              <a:t>(Do kdy?) ………………..… </a:t>
            </a:r>
            <a:r>
              <a:rPr lang="cs-CZ" b="1" dirty="0" smtClean="0">
                <a:solidFill>
                  <a:srgbClr val="FF0000"/>
                </a:solidFill>
              </a:rPr>
              <a:t>bis (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r>
              <a:rPr lang="cs-CZ" dirty="0" smtClean="0"/>
              <a:t>(do) </a:t>
            </a:r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/>
              <a:t>pád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bleiben</a:t>
            </a:r>
            <a:r>
              <a:rPr lang="cs-CZ" sz="2800" dirty="0" smtClean="0"/>
              <a:t> </a:t>
            </a:r>
            <a:r>
              <a:rPr lang="cs-CZ" sz="2800" dirty="0" err="1" smtClean="0"/>
              <a:t>bei</a:t>
            </a:r>
            <a:r>
              <a:rPr lang="cs-CZ" sz="2800" dirty="0" smtClean="0"/>
              <a:t> </a:t>
            </a:r>
            <a:r>
              <a:rPr lang="cs-CZ" sz="2800" dirty="0" err="1" smtClean="0"/>
              <a:t>euch</a:t>
            </a:r>
            <a:r>
              <a:rPr lang="cs-CZ" sz="2800" dirty="0" smtClean="0"/>
              <a:t> </a:t>
            </a:r>
            <a:r>
              <a:rPr lang="cs-CZ" sz="2800" b="1" dirty="0" smtClean="0"/>
              <a:t>bis</a:t>
            </a:r>
            <a:r>
              <a:rPr lang="cs-CZ" sz="2800" dirty="0" smtClean="0"/>
              <a:t> </a:t>
            </a:r>
            <a:r>
              <a:rPr lang="cs-CZ" sz="2800" dirty="0" err="1" smtClean="0"/>
              <a:t>Sonntag</a:t>
            </a:r>
            <a:r>
              <a:rPr lang="cs-CZ" sz="2800" dirty="0" smtClean="0"/>
              <a:t>.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Für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wie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lange</a:t>
            </a:r>
            <a:r>
              <a:rPr lang="cs-CZ" b="1" dirty="0">
                <a:solidFill>
                  <a:srgbClr val="FF0000"/>
                </a:solidFill>
              </a:rPr>
              <a:t>? </a:t>
            </a:r>
            <a:r>
              <a:rPr lang="cs-CZ" dirty="0"/>
              <a:t>(Na jak dlouho</a:t>
            </a:r>
            <a:r>
              <a:rPr lang="cs-CZ" dirty="0" smtClean="0"/>
              <a:t>?) … </a:t>
            </a:r>
            <a:r>
              <a:rPr lang="cs-CZ" b="1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/>
              <a:t> </a:t>
            </a:r>
            <a:r>
              <a:rPr lang="cs-CZ" dirty="0"/>
              <a:t>(na </a:t>
            </a:r>
            <a:r>
              <a:rPr lang="cs-CZ" dirty="0" smtClean="0"/>
              <a:t>) </a:t>
            </a:r>
            <a:r>
              <a:rPr lang="cs-CZ" dirty="0" smtClean="0">
                <a:solidFill>
                  <a:srgbClr val="FF0000"/>
                </a:solidFill>
              </a:rPr>
              <a:t>4. </a:t>
            </a:r>
            <a:r>
              <a:rPr lang="cs-CZ" dirty="0" smtClean="0"/>
              <a:t>pád</a:t>
            </a:r>
          </a:p>
          <a:p>
            <a:pPr marL="0" lvl="8" indent="0">
              <a:buNone/>
            </a:pPr>
            <a:r>
              <a:rPr lang="cs-CZ" sz="2800" dirty="0"/>
              <a:t>Např. </a:t>
            </a:r>
            <a:r>
              <a:rPr lang="cs-CZ" sz="2800" dirty="0" err="1"/>
              <a:t>Das</a:t>
            </a:r>
            <a:r>
              <a:rPr lang="cs-CZ" sz="2800" dirty="0"/>
              <a:t> </a:t>
            </a:r>
            <a:r>
              <a:rPr lang="cs-CZ" sz="2800" dirty="0" err="1"/>
              <a:t>Brot</a:t>
            </a:r>
            <a:r>
              <a:rPr lang="cs-CZ" sz="2800" dirty="0"/>
              <a:t> </a:t>
            </a:r>
            <a:r>
              <a:rPr lang="cs-CZ" sz="2800" dirty="0" err="1"/>
              <a:t>reicht</a:t>
            </a:r>
            <a:r>
              <a:rPr lang="cs-CZ" sz="2800" dirty="0"/>
              <a:t> </a:t>
            </a:r>
            <a:r>
              <a:rPr lang="cs-CZ" sz="2800" b="1" dirty="0" err="1"/>
              <a:t>für</a:t>
            </a:r>
            <a:r>
              <a:rPr lang="cs-CZ" sz="2800" dirty="0"/>
              <a:t> </a:t>
            </a:r>
            <a:r>
              <a:rPr lang="cs-CZ" sz="2800" dirty="0" err="1"/>
              <a:t>zwei</a:t>
            </a:r>
            <a:r>
              <a:rPr lang="cs-CZ" sz="2800" dirty="0"/>
              <a:t> </a:t>
            </a:r>
            <a:r>
              <a:rPr lang="cs-CZ" sz="2800" dirty="0" err="1"/>
              <a:t>Tage</a:t>
            </a:r>
            <a:r>
              <a:rPr lang="cs-CZ" sz="2800" dirty="0" smtClean="0"/>
              <a:t>.</a:t>
            </a:r>
          </a:p>
          <a:p>
            <a:pPr marL="342900" lvl="8" indent="-342900"/>
            <a:r>
              <a:rPr lang="cs-CZ" sz="3200" b="1" dirty="0" err="1">
                <a:solidFill>
                  <a:srgbClr val="FF0000"/>
                </a:solidFill>
              </a:rPr>
              <a:t>Wann</a:t>
            </a:r>
            <a:r>
              <a:rPr lang="cs-CZ" sz="3200" b="1" dirty="0">
                <a:solidFill>
                  <a:srgbClr val="FF0000"/>
                </a:solidFill>
              </a:rPr>
              <a:t>? </a:t>
            </a:r>
            <a:r>
              <a:rPr lang="cs-CZ" sz="3200" dirty="0"/>
              <a:t>(Kdy?) </a:t>
            </a:r>
            <a:r>
              <a:rPr lang="cs-CZ" sz="3200" dirty="0" smtClean="0"/>
              <a:t>……………………………. </a:t>
            </a:r>
            <a:r>
              <a:rPr lang="cs-CZ" sz="3200" b="1" dirty="0" smtClean="0">
                <a:solidFill>
                  <a:srgbClr val="FF0000"/>
                </a:solidFill>
              </a:rPr>
              <a:t>nach</a:t>
            </a:r>
            <a:r>
              <a:rPr lang="cs-CZ" sz="3200" dirty="0" smtClean="0"/>
              <a:t> </a:t>
            </a:r>
            <a:r>
              <a:rPr lang="cs-CZ" sz="3200" dirty="0"/>
              <a:t>(po</a:t>
            </a:r>
            <a:r>
              <a:rPr lang="cs-CZ" sz="3200" dirty="0" smtClean="0"/>
              <a:t>) </a:t>
            </a:r>
            <a:r>
              <a:rPr lang="cs-CZ" sz="3200" dirty="0" smtClean="0">
                <a:solidFill>
                  <a:srgbClr val="FF0000"/>
                </a:solidFill>
              </a:rPr>
              <a:t>3.</a:t>
            </a:r>
            <a:r>
              <a:rPr lang="cs-CZ" sz="3200" dirty="0" smtClean="0"/>
              <a:t> pád </a:t>
            </a:r>
          </a:p>
          <a:p>
            <a:pPr marL="0" lvl="8" indent="0">
              <a:buNone/>
            </a:pPr>
            <a:r>
              <a:rPr lang="cs-CZ" sz="2800" dirty="0"/>
              <a:t>Např. </a:t>
            </a:r>
            <a:r>
              <a:rPr lang="cs-CZ" sz="2800" b="1" dirty="0"/>
              <a:t>Nach</a:t>
            </a:r>
            <a:r>
              <a:rPr lang="cs-CZ" sz="2800" dirty="0"/>
              <a:t> der </a:t>
            </a:r>
            <a:r>
              <a:rPr lang="cs-CZ" sz="2800" dirty="0" err="1"/>
              <a:t>Schule</a:t>
            </a:r>
            <a:r>
              <a:rPr lang="cs-CZ" sz="2800" dirty="0"/>
              <a:t> </a:t>
            </a:r>
            <a:r>
              <a:rPr lang="cs-CZ" sz="2800" dirty="0" err="1"/>
              <a:t>fahre</a:t>
            </a:r>
            <a:r>
              <a:rPr lang="cs-CZ" sz="2800" dirty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zu</a:t>
            </a:r>
            <a:r>
              <a:rPr lang="cs-CZ" sz="2800" dirty="0" smtClean="0"/>
              <a:t> </a:t>
            </a:r>
            <a:r>
              <a:rPr lang="cs-CZ" sz="2800" dirty="0" err="1" smtClean="0"/>
              <a:t>meinem</a:t>
            </a:r>
            <a:r>
              <a:rPr lang="cs-CZ" sz="2800" dirty="0" smtClean="0"/>
              <a:t> </a:t>
            </a:r>
            <a:r>
              <a:rPr lang="cs-CZ" sz="2800" dirty="0" err="1" smtClean="0"/>
              <a:t>Freund</a:t>
            </a:r>
            <a:r>
              <a:rPr lang="cs-CZ" sz="2800" dirty="0" smtClean="0"/>
              <a:t>.</a:t>
            </a:r>
          </a:p>
          <a:p>
            <a:pPr marL="342900" lvl="8" indent="-342900"/>
            <a:r>
              <a:rPr lang="cs-CZ" sz="3200" b="1" dirty="0">
                <a:solidFill>
                  <a:srgbClr val="FF0000"/>
                </a:solidFill>
              </a:rPr>
              <a:t>Ab </a:t>
            </a:r>
            <a:r>
              <a:rPr lang="cs-CZ" sz="3200" b="1" dirty="0" err="1">
                <a:solidFill>
                  <a:srgbClr val="FF0000"/>
                </a:solidFill>
              </a:rPr>
              <a:t>wann</a:t>
            </a:r>
            <a:r>
              <a:rPr lang="cs-CZ" sz="3200" b="1" dirty="0">
                <a:solidFill>
                  <a:srgbClr val="FF0000"/>
                </a:solidFill>
              </a:rPr>
              <a:t>? </a:t>
            </a:r>
            <a:r>
              <a:rPr lang="cs-CZ" sz="3200" dirty="0"/>
              <a:t>(Od kdy?) </a:t>
            </a:r>
            <a:r>
              <a:rPr lang="cs-CZ" sz="3200" dirty="0" smtClean="0"/>
              <a:t>………………….. </a:t>
            </a:r>
            <a:r>
              <a:rPr lang="cs-CZ" sz="3200" b="1" dirty="0" smtClean="0">
                <a:solidFill>
                  <a:srgbClr val="FF0000"/>
                </a:solidFill>
              </a:rPr>
              <a:t>ab</a:t>
            </a:r>
            <a:r>
              <a:rPr lang="cs-CZ" sz="3200" dirty="0" smtClean="0"/>
              <a:t> (od) </a:t>
            </a:r>
            <a:r>
              <a:rPr lang="cs-CZ" sz="3200" dirty="0" smtClean="0">
                <a:solidFill>
                  <a:srgbClr val="FF0000"/>
                </a:solidFill>
              </a:rPr>
              <a:t>3. </a:t>
            </a:r>
            <a:r>
              <a:rPr lang="cs-CZ" sz="3200" dirty="0" smtClean="0"/>
              <a:t>pád</a:t>
            </a:r>
          </a:p>
          <a:p>
            <a:pPr marL="0" lvl="8" indent="0">
              <a:buNone/>
            </a:pPr>
            <a:r>
              <a:rPr lang="cs-CZ" sz="2800" dirty="0"/>
              <a:t>Např. </a:t>
            </a:r>
            <a:r>
              <a:rPr lang="cs-CZ" sz="2800" b="1" dirty="0"/>
              <a:t>Ab</a:t>
            </a:r>
            <a:r>
              <a:rPr lang="cs-CZ" sz="2800" dirty="0"/>
              <a:t> </a:t>
            </a:r>
            <a:r>
              <a:rPr lang="cs-CZ" sz="2800" dirty="0" err="1" smtClean="0"/>
              <a:t>morgen</a:t>
            </a:r>
            <a:r>
              <a:rPr lang="cs-CZ" sz="2800" dirty="0" smtClean="0"/>
              <a:t> bin </a:t>
            </a:r>
            <a:r>
              <a:rPr lang="cs-CZ" sz="2800" dirty="0" err="1"/>
              <a:t>ich</a:t>
            </a:r>
            <a:r>
              <a:rPr lang="cs-CZ" sz="2800" dirty="0"/>
              <a:t> </a:t>
            </a:r>
            <a:r>
              <a:rPr lang="cs-CZ" sz="2800" dirty="0" err="1"/>
              <a:t>wieder</a:t>
            </a:r>
            <a:r>
              <a:rPr lang="cs-CZ" sz="2800" dirty="0"/>
              <a:t> </a:t>
            </a:r>
            <a:r>
              <a:rPr lang="cs-CZ" sz="2800" dirty="0" err="1"/>
              <a:t>zu</a:t>
            </a:r>
            <a:r>
              <a:rPr lang="cs-CZ" sz="2800" dirty="0"/>
              <a:t> </a:t>
            </a:r>
            <a:r>
              <a:rPr lang="cs-CZ" sz="2800" dirty="0" err="1"/>
              <a:t>Hause</a:t>
            </a:r>
            <a:r>
              <a:rPr lang="cs-CZ" sz="2800" dirty="0" smtClean="0"/>
              <a:t>.</a:t>
            </a:r>
          </a:p>
          <a:p>
            <a:pPr marL="457200" lvl="8" indent="-457200"/>
            <a:r>
              <a:rPr lang="cs-CZ" sz="3200" b="1" dirty="0" err="1">
                <a:solidFill>
                  <a:srgbClr val="FF0000"/>
                </a:solidFill>
              </a:rPr>
              <a:t>Seit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b="1" dirty="0" err="1">
                <a:solidFill>
                  <a:srgbClr val="FF0000"/>
                </a:solidFill>
              </a:rPr>
              <a:t>wann</a:t>
            </a:r>
            <a:r>
              <a:rPr lang="cs-CZ" sz="3200" b="1" dirty="0">
                <a:solidFill>
                  <a:srgbClr val="FF0000"/>
                </a:solidFill>
              </a:rPr>
              <a:t>?  </a:t>
            </a:r>
            <a:r>
              <a:rPr lang="cs-CZ" sz="3200" dirty="0"/>
              <a:t>(Od kdy?) </a:t>
            </a:r>
            <a:r>
              <a:rPr lang="cs-CZ" sz="3200" dirty="0" smtClean="0"/>
              <a:t>……….......... </a:t>
            </a:r>
            <a:r>
              <a:rPr lang="cs-CZ" sz="3200" b="1" dirty="0" err="1" smtClean="0">
                <a:solidFill>
                  <a:srgbClr val="FF0000"/>
                </a:solidFill>
              </a:rPr>
              <a:t>seit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dirty="0"/>
              <a:t>(od</a:t>
            </a:r>
            <a:r>
              <a:rPr lang="cs-CZ" sz="3200" dirty="0" smtClean="0"/>
              <a:t>) </a:t>
            </a:r>
            <a:r>
              <a:rPr lang="cs-CZ" sz="3200" dirty="0" smtClean="0">
                <a:solidFill>
                  <a:srgbClr val="FF0000"/>
                </a:solidFill>
              </a:rPr>
              <a:t>3. </a:t>
            </a:r>
            <a:r>
              <a:rPr lang="cs-CZ" sz="3200" dirty="0" smtClean="0"/>
              <a:t>pád</a:t>
            </a:r>
          </a:p>
          <a:p>
            <a:pPr marL="0" lvl="8" indent="0">
              <a:buNone/>
            </a:pPr>
            <a:r>
              <a:rPr lang="cs-CZ" sz="2800" dirty="0"/>
              <a:t>Např. </a:t>
            </a:r>
            <a:r>
              <a:rPr lang="cs-CZ" sz="2800" b="1" dirty="0" err="1"/>
              <a:t>Seit</a:t>
            </a:r>
            <a:r>
              <a:rPr lang="cs-CZ" sz="2800" dirty="0"/>
              <a:t> </a:t>
            </a:r>
            <a:r>
              <a:rPr lang="cs-CZ" sz="2800" dirty="0" err="1"/>
              <a:t>gestern</a:t>
            </a:r>
            <a:r>
              <a:rPr lang="cs-CZ" sz="2800" dirty="0"/>
              <a:t> bin </a:t>
            </a:r>
            <a:r>
              <a:rPr lang="cs-CZ" sz="2800" dirty="0" err="1"/>
              <a:t>ich</a:t>
            </a:r>
            <a:r>
              <a:rPr lang="cs-CZ" sz="2800" dirty="0"/>
              <a:t> </a:t>
            </a:r>
            <a:r>
              <a:rPr lang="cs-CZ" sz="2800" dirty="0" err="1"/>
              <a:t>krank</a:t>
            </a:r>
            <a:r>
              <a:rPr lang="cs-CZ" sz="2800" dirty="0"/>
              <a:t>.</a:t>
            </a:r>
          </a:p>
          <a:p>
            <a:pPr marL="0" lvl="8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595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b="1" dirty="0" err="1">
                <a:solidFill>
                  <a:srgbClr val="0070C0"/>
                </a:solidFill>
              </a:rPr>
              <a:t>s</a:t>
            </a:r>
            <a:r>
              <a:rPr lang="cs-CZ" sz="3600" b="1" dirty="0" err="1" smtClean="0">
                <a:solidFill>
                  <a:srgbClr val="0070C0"/>
                </a:solidFill>
              </a:rPr>
              <a:t>eit</a:t>
            </a:r>
            <a:r>
              <a:rPr lang="cs-CZ" sz="3600" b="1" dirty="0" smtClean="0">
                <a:solidFill>
                  <a:srgbClr val="0070C0"/>
                </a:solidFill>
              </a:rPr>
              <a:t> x ab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</a:rPr>
              <a:t>eit</a:t>
            </a:r>
            <a:r>
              <a:rPr lang="cs-CZ" dirty="0" smtClean="0"/>
              <a:t> </a:t>
            </a:r>
            <a:r>
              <a:rPr lang="cs-CZ" b="1" dirty="0" smtClean="0"/>
              <a:t>=</a:t>
            </a:r>
            <a:r>
              <a:rPr lang="cs-CZ" dirty="0" smtClean="0"/>
              <a:t> </a:t>
            </a:r>
            <a:r>
              <a:rPr lang="cs-CZ" b="1" dirty="0" smtClean="0"/>
              <a:t>označuje děj, který začal v minulosti a 	 trvá do přítomnosti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b="1" dirty="0" err="1" smtClean="0"/>
              <a:t>Seit</a:t>
            </a:r>
            <a:r>
              <a:rPr lang="cs-CZ" sz="2800" dirty="0" smtClean="0"/>
              <a:t> </a:t>
            </a:r>
            <a:r>
              <a:rPr lang="cs-CZ" sz="2800" dirty="0" err="1" smtClean="0"/>
              <a:t>einer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 smtClean="0"/>
              <a:t>  bin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krank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(Vor </a:t>
            </a:r>
            <a:r>
              <a:rPr lang="cs-CZ" sz="2800" dirty="0" err="1" smtClean="0"/>
              <a:t>einer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 smtClean="0"/>
              <a:t> </a:t>
            </a:r>
            <a:r>
              <a:rPr lang="cs-CZ" sz="2800" dirty="0" err="1" smtClean="0"/>
              <a:t>wurde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krank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heute</a:t>
            </a:r>
            <a:r>
              <a:rPr lang="cs-CZ" sz="2800" dirty="0" smtClean="0"/>
              <a:t> bin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immer</a:t>
            </a:r>
            <a:r>
              <a:rPr lang="cs-CZ" sz="2800" dirty="0" smtClean="0"/>
              <a:t> </a:t>
            </a:r>
            <a:r>
              <a:rPr lang="cs-CZ" sz="2800" dirty="0" err="1" smtClean="0"/>
              <a:t>noch</a:t>
            </a:r>
            <a:r>
              <a:rPr lang="cs-CZ" sz="2800" dirty="0" smtClean="0"/>
              <a:t> </a:t>
            </a:r>
            <a:r>
              <a:rPr lang="cs-CZ" sz="2800" dirty="0" err="1" smtClean="0"/>
              <a:t>krank</a:t>
            </a:r>
            <a:r>
              <a:rPr lang="cs-CZ" sz="2800" dirty="0" smtClean="0"/>
              <a:t>.)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a</a:t>
            </a:r>
            <a:r>
              <a:rPr lang="cs-CZ" b="1" dirty="0" smtClean="0">
                <a:solidFill>
                  <a:srgbClr val="FF0000"/>
                </a:solidFill>
              </a:rPr>
              <a:t>b</a:t>
            </a:r>
            <a:r>
              <a:rPr lang="cs-CZ" dirty="0" smtClean="0"/>
              <a:t> </a:t>
            </a:r>
            <a:r>
              <a:rPr lang="cs-CZ" b="1" dirty="0" smtClean="0"/>
              <a:t>= označuje počáteční bod děje, většinou v       	budoucnosti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b="1" dirty="0" smtClean="0"/>
              <a:t>Ab</a:t>
            </a:r>
            <a:r>
              <a:rPr lang="cs-CZ" sz="2800" dirty="0" smtClean="0"/>
              <a:t> </a:t>
            </a:r>
            <a:r>
              <a:rPr lang="cs-CZ" sz="2800" dirty="0" err="1" smtClean="0"/>
              <a:t>morgen</a:t>
            </a:r>
            <a:r>
              <a:rPr lang="cs-CZ" sz="2800" dirty="0" smtClean="0"/>
              <a:t> bin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wieder</a:t>
            </a:r>
            <a:r>
              <a:rPr lang="cs-CZ" sz="2800" dirty="0" smtClean="0"/>
              <a:t> </a:t>
            </a:r>
            <a:r>
              <a:rPr lang="cs-CZ" sz="2800" dirty="0" err="1" smtClean="0"/>
              <a:t>zu</a:t>
            </a:r>
            <a:r>
              <a:rPr lang="cs-CZ" sz="2800" dirty="0" smtClean="0"/>
              <a:t> </a:t>
            </a:r>
            <a:r>
              <a:rPr lang="cs-CZ" sz="2800" dirty="0" err="1" smtClean="0"/>
              <a:t>Hause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 smtClean="0"/>
              <a:t>(</a:t>
            </a:r>
            <a:r>
              <a:rPr lang="cs-CZ" sz="2800" dirty="0" err="1" smtClean="0"/>
              <a:t>Morgen</a:t>
            </a:r>
            <a:r>
              <a:rPr lang="cs-CZ" sz="2800" dirty="0" smtClean="0"/>
              <a:t> </a:t>
            </a:r>
            <a:r>
              <a:rPr lang="cs-CZ" sz="2800" dirty="0" err="1" smtClean="0"/>
              <a:t>komme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nach </a:t>
            </a:r>
            <a:r>
              <a:rPr lang="cs-CZ" sz="2800" dirty="0" err="1" smtClean="0"/>
              <a:t>Hause</a:t>
            </a:r>
            <a:r>
              <a:rPr lang="cs-CZ" sz="2800" dirty="0" smtClean="0"/>
              <a:t>,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dann</a:t>
            </a:r>
            <a:r>
              <a:rPr lang="cs-CZ" sz="2800" dirty="0" smtClean="0"/>
              <a:t> </a:t>
            </a:r>
            <a:r>
              <a:rPr lang="cs-CZ" sz="2800" dirty="0" err="1" smtClean="0"/>
              <a:t>bleibe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dort.)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b="1" dirty="0" smtClean="0"/>
              <a:t>Ab</a:t>
            </a:r>
            <a:r>
              <a:rPr lang="cs-CZ" sz="2800" dirty="0" smtClean="0"/>
              <a:t> </a:t>
            </a:r>
            <a:r>
              <a:rPr lang="cs-CZ" sz="2800" dirty="0" err="1" smtClean="0"/>
              <a:t>nächster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 smtClean="0"/>
              <a:t> </a:t>
            </a:r>
            <a:r>
              <a:rPr lang="cs-CZ" sz="2800" dirty="0" err="1" smtClean="0"/>
              <a:t>habe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Ferien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(</a:t>
            </a:r>
            <a:r>
              <a:rPr lang="cs-CZ" sz="2800" dirty="0" err="1" smtClean="0"/>
              <a:t>Nächste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 smtClean="0"/>
              <a:t> </a:t>
            </a:r>
            <a:r>
              <a:rPr lang="cs-CZ" sz="2800" dirty="0" err="1" smtClean="0"/>
              <a:t>fangen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Ferien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.)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057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Wann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  <a:r>
              <a:rPr lang="cs-CZ" dirty="0" smtClean="0"/>
              <a:t>(Kdy?) ……………………………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(v, o)</a:t>
            </a:r>
            <a:r>
              <a:rPr lang="cs-CZ" dirty="0" smtClean="0">
                <a:solidFill>
                  <a:srgbClr val="FF0000"/>
                </a:solidFill>
              </a:rPr>
              <a:t> 3. </a:t>
            </a:r>
            <a:r>
              <a:rPr lang="cs-CZ" dirty="0" smtClean="0"/>
              <a:t>pád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b="1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Wochenende</a:t>
            </a:r>
            <a:r>
              <a:rPr lang="cs-CZ" sz="2800" dirty="0" smtClean="0"/>
              <a:t> </a:t>
            </a:r>
            <a:r>
              <a:rPr lang="cs-CZ" sz="2800" dirty="0" err="1" smtClean="0"/>
              <a:t>fahren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nach Paris.</a:t>
            </a:r>
          </a:p>
          <a:p>
            <a:pPr marL="0" indent="0">
              <a:buNone/>
            </a:pPr>
            <a:r>
              <a:rPr lang="cs-CZ" sz="2800" dirty="0" smtClean="0"/>
              <a:t>          </a:t>
            </a:r>
            <a:r>
              <a:rPr lang="cs-CZ" sz="2800" b="1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Montag</a:t>
            </a:r>
            <a:r>
              <a:rPr lang="cs-CZ" sz="2800" dirty="0" smtClean="0"/>
              <a:t> </a:t>
            </a:r>
            <a:r>
              <a:rPr lang="cs-CZ" sz="2800" dirty="0" err="1" smtClean="0"/>
              <a:t>muss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wieder</a:t>
            </a:r>
            <a:r>
              <a:rPr lang="cs-CZ" sz="2800" dirty="0" smtClean="0"/>
              <a:t> </a:t>
            </a:r>
            <a:r>
              <a:rPr lang="cs-CZ" sz="2800" dirty="0" err="1" smtClean="0"/>
              <a:t>arbeiten</a:t>
            </a:r>
            <a:r>
              <a:rPr lang="cs-CZ" sz="2800" dirty="0" smtClean="0"/>
              <a:t>.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Wann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  <a:r>
              <a:rPr lang="cs-CZ" dirty="0" smtClean="0"/>
              <a:t>(Kdy?) ……………………………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(o) </a:t>
            </a:r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/>
              <a:t>pád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b="1" dirty="0" err="1" smtClean="0"/>
              <a:t>Zu</a:t>
            </a:r>
            <a:r>
              <a:rPr lang="cs-CZ" sz="2800" dirty="0" smtClean="0"/>
              <a:t> </a:t>
            </a:r>
            <a:r>
              <a:rPr lang="cs-CZ" sz="2800" dirty="0" err="1" smtClean="0"/>
              <a:t>Weihnachten</a:t>
            </a:r>
            <a:r>
              <a:rPr lang="cs-CZ" sz="2800" dirty="0" smtClean="0"/>
              <a:t> </a:t>
            </a:r>
            <a:r>
              <a:rPr lang="cs-CZ" sz="2800" dirty="0" err="1" smtClean="0"/>
              <a:t>besucht</a:t>
            </a:r>
            <a:r>
              <a:rPr lang="cs-CZ" sz="2800" dirty="0" smtClean="0"/>
              <a:t> </a:t>
            </a:r>
            <a:r>
              <a:rPr lang="cs-CZ" sz="2800" dirty="0" err="1" smtClean="0"/>
              <a:t>uns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Oma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</a:t>
            </a: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dirty="0" err="1" smtClean="0"/>
              <a:t>Ostern</a:t>
            </a:r>
            <a:r>
              <a:rPr lang="cs-CZ" sz="2800" dirty="0" smtClean="0"/>
              <a:t> </a:t>
            </a:r>
            <a:r>
              <a:rPr lang="cs-CZ" sz="2800" dirty="0" err="1" smtClean="0"/>
              <a:t>bekommen</a:t>
            </a:r>
            <a:r>
              <a:rPr lang="cs-CZ" sz="2800" dirty="0" smtClean="0"/>
              <a:t>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</a:t>
            </a:r>
            <a:r>
              <a:rPr lang="cs-CZ" sz="2800" dirty="0" err="1" smtClean="0"/>
              <a:t>viel</a:t>
            </a:r>
            <a:r>
              <a:rPr lang="cs-CZ" sz="2800" dirty="0" smtClean="0"/>
              <a:t> </a:t>
            </a:r>
            <a:r>
              <a:rPr lang="cs-CZ" sz="2800" dirty="0" err="1" smtClean="0"/>
              <a:t>Schokolade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70C0"/>
                </a:solidFill>
              </a:rPr>
              <a:t>Všimni si:</a:t>
            </a:r>
          </a:p>
          <a:p>
            <a:pPr marL="0" indent="0">
              <a:buNone/>
            </a:pPr>
            <a:r>
              <a:rPr lang="cs-CZ" sz="2800" b="1" dirty="0" err="1" smtClean="0"/>
              <a:t>Am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Anfang</a:t>
            </a:r>
            <a:r>
              <a:rPr lang="cs-CZ" sz="2800" b="1" dirty="0" smtClean="0"/>
              <a:t> </a:t>
            </a:r>
            <a:r>
              <a:rPr lang="cs-CZ" sz="2800" dirty="0" err="1" smtClean="0"/>
              <a:t>hatte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Probleme</a:t>
            </a:r>
            <a:r>
              <a:rPr lang="cs-CZ" sz="2800" dirty="0" smtClean="0"/>
              <a:t>. (na začátku)</a:t>
            </a:r>
          </a:p>
          <a:p>
            <a:pPr marL="0" indent="0">
              <a:buNone/>
            </a:pP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Beginn</a:t>
            </a:r>
            <a:r>
              <a:rPr lang="cs-CZ" sz="2800" b="1" dirty="0" smtClean="0"/>
              <a:t> </a:t>
            </a:r>
            <a:r>
              <a:rPr lang="cs-CZ" sz="2800" dirty="0" smtClean="0"/>
              <a:t>der </a:t>
            </a:r>
            <a:r>
              <a:rPr lang="cs-CZ" sz="2800" dirty="0" err="1" smtClean="0"/>
              <a:t>Stunde</a:t>
            </a:r>
            <a:r>
              <a:rPr lang="cs-CZ" sz="2800" dirty="0" smtClean="0"/>
              <a:t> stehen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auf</a:t>
            </a:r>
            <a:r>
              <a:rPr lang="cs-CZ" sz="2800" dirty="0" smtClean="0"/>
              <a:t>. (na začátku)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b="1" dirty="0" err="1" smtClean="0">
                <a:solidFill>
                  <a:srgbClr val="FF0000"/>
                </a:solidFill>
              </a:rPr>
              <a:t>Wann</a:t>
            </a:r>
            <a:r>
              <a:rPr lang="cs-CZ" b="1" dirty="0">
                <a:solidFill>
                  <a:srgbClr val="FF0000"/>
                </a:solidFill>
              </a:rPr>
              <a:t>? </a:t>
            </a:r>
            <a:r>
              <a:rPr lang="cs-CZ" dirty="0"/>
              <a:t>(Kdy?) …………………………… </a:t>
            </a:r>
            <a:r>
              <a:rPr lang="cs-CZ" b="1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/>
              <a:t>(v, </a:t>
            </a:r>
            <a:r>
              <a:rPr lang="cs-CZ" dirty="0" smtClean="0"/>
              <a:t>za) </a:t>
            </a:r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/>
              <a:t>pád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b="1" dirty="0" smtClean="0"/>
              <a:t>In</a:t>
            </a:r>
            <a:r>
              <a:rPr lang="cs-CZ" sz="2800" dirty="0" smtClean="0"/>
              <a:t> </a:t>
            </a:r>
            <a:r>
              <a:rPr lang="cs-CZ" sz="2800" dirty="0" err="1" smtClean="0"/>
              <a:t>einer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zu</a:t>
            </a:r>
            <a:r>
              <a:rPr lang="cs-CZ" sz="2800" dirty="0" smtClean="0"/>
              <a:t> </a:t>
            </a:r>
            <a:r>
              <a:rPr lang="cs-CZ" sz="2800" dirty="0" err="1" smtClean="0"/>
              <a:t>uns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           </a:t>
            </a:r>
            <a:r>
              <a:rPr lang="cs-CZ" sz="2800" b="1" dirty="0" err="1" smtClean="0"/>
              <a:t>Im</a:t>
            </a:r>
            <a:r>
              <a:rPr lang="cs-CZ" sz="2800" dirty="0" smtClean="0"/>
              <a:t> </a:t>
            </a:r>
            <a:r>
              <a:rPr lang="cs-CZ" sz="2800" dirty="0" err="1" smtClean="0"/>
              <a:t>nächsten</a:t>
            </a:r>
            <a:r>
              <a:rPr lang="cs-CZ" sz="2800" dirty="0" smtClean="0"/>
              <a:t> </a:t>
            </a:r>
            <a:r>
              <a:rPr lang="cs-CZ" sz="2800" dirty="0" err="1" smtClean="0"/>
              <a:t>Jahr</a:t>
            </a:r>
            <a:r>
              <a:rPr lang="cs-CZ" sz="2800" dirty="0" smtClean="0"/>
              <a:t> </a:t>
            </a:r>
            <a:r>
              <a:rPr lang="cs-CZ" sz="2800" dirty="0" err="1" smtClean="0"/>
              <a:t>ziehen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um.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1020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832648"/>
          </a:xfrm>
        </p:spPr>
        <p:txBody>
          <a:bodyPr>
            <a:norm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Wann</a:t>
            </a:r>
            <a:r>
              <a:rPr lang="cs-CZ" sz="3000" b="1" dirty="0" smtClean="0">
                <a:solidFill>
                  <a:srgbClr val="FF0000"/>
                </a:solidFill>
              </a:rPr>
              <a:t>? </a:t>
            </a:r>
            <a:r>
              <a:rPr lang="cs-CZ" sz="3000" dirty="0" smtClean="0"/>
              <a:t>(Kdy?) …………………………… </a:t>
            </a:r>
            <a:r>
              <a:rPr lang="cs-CZ" sz="3000" b="1" dirty="0" smtClean="0">
                <a:solidFill>
                  <a:srgbClr val="FF0000"/>
                </a:solidFill>
              </a:rPr>
              <a:t>um</a:t>
            </a:r>
            <a:r>
              <a:rPr lang="cs-CZ" sz="3000" dirty="0" smtClean="0"/>
              <a:t> (v) </a:t>
            </a:r>
            <a:r>
              <a:rPr lang="cs-CZ" sz="3000" dirty="0" smtClean="0">
                <a:solidFill>
                  <a:srgbClr val="FF0000"/>
                </a:solidFill>
              </a:rPr>
              <a:t>4. </a:t>
            </a:r>
            <a:r>
              <a:rPr lang="cs-CZ" sz="3000" dirty="0" smtClean="0"/>
              <a:t>pád</a:t>
            </a:r>
          </a:p>
          <a:p>
            <a:pPr marL="0" indent="0">
              <a:buNone/>
            </a:pPr>
            <a:r>
              <a:rPr lang="cs-CZ" sz="2800" dirty="0" smtClean="0"/>
              <a:t>Např. Der </a:t>
            </a:r>
            <a:r>
              <a:rPr lang="cs-CZ" sz="2800" dirty="0" err="1" smtClean="0"/>
              <a:t>Zug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b="1" dirty="0" smtClean="0"/>
              <a:t>um</a:t>
            </a:r>
            <a:r>
              <a:rPr lang="cs-CZ" sz="2800" dirty="0" smtClean="0"/>
              <a:t> 18. Uhr in Prag </a:t>
            </a:r>
            <a:r>
              <a:rPr lang="cs-CZ" sz="2800" dirty="0" err="1" smtClean="0"/>
              <a:t>an</a:t>
            </a:r>
            <a:r>
              <a:rPr lang="cs-CZ" sz="2800" dirty="0" smtClean="0"/>
              <a:t>.</a:t>
            </a:r>
          </a:p>
          <a:p>
            <a:r>
              <a:rPr lang="cs-CZ" sz="3000" b="1" dirty="0" smtClean="0">
                <a:solidFill>
                  <a:srgbClr val="FF0000"/>
                </a:solidFill>
              </a:rPr>
              <a:t>Von </a:t>
            </a:r>
            <a:r>
              <a:rPr lang="cs-CZ" sz="3000" b="1" dirty="0" err="1" smtClean="0">
                <a:solidFill>
                  <a:srgbClr val="FF0000"/>
                </a:solidFill>
              </a:rPr>
              <a:t>wann</a:t>
            </a:r>
            <a:r>
              <a:rPr lang="cs-CZ" sz="3000" b="1" dirty="0" smtClean="0">
                <a:solidFill>
                  <a:srgbClr val="FF0000"/>
                </a:solidFill>
              </a:rPr>
              <a:t> bis </a:t>
            </a:r>
            <a:r>
              <a:rPr lang="cs-CZ" sz="3000" b="1" dirty="0" err="1" smtClean="0">
                <a:solidFill>
                  <a:srgbClr val="FF0000"/>
                </a:solidFill>
              </a:rPr>
              <a:t>wann</a:t>
            </a:r>
            <a:r>
              <a:rPr lang="cs-CZ" sz="3000" b="1" dirty="0" smtClean="0">
                <a:solidFill>
                  <a:srgbClr val="FF0000"/>
                </a:solidFill>
              </a:rPr>
              <a:t>? </a:t>
            </a:r>
            <a:r>
              <a:rPr lang="cs-CZ" sz="3000" dirty="0" smtClean="0"/>
              <a:t>(Od kdy do kdy?) ……………………………... </a:t>
            </a:r>
            <a:r>
              <a:rPr lang="cs-CZ" sz="3000" b="1" dirty="0" smtClean="0">
                <a:solidFill>
                  <a:srgbClr val="FF0000"/>
                </a:solidFill>
              </a:rPr>
              <a:t>von</a:t>
            </a:r>
            <a:r>
              <a:rPr lang="cs-CZ" sz="3000" dirty="0" smtClean="0"/>
              <a:t> – </a:t>
            </a:r>
            <a:r>
              <a:rPr lang="cs-CZ" sz="3000" b="1" dirty="0" smtClean="0">
                <a:solidFill>
                  <a:srgbClr val="FF0000"/>
                </a:solidFill>
              </a:rPr>
              <a:t>bis</a:t>
            </a:r>
            <a:r>
              <a:rPr lang="cs-CZ" sz="3000" dirty="0" smtClean="0"/>
              <a:t> (od – do) </a:t>
            </a:r>
            <a:r>
              <a:rPr lang="cs-CZ" sz="3000" dirty="0" smtClean="0">
                <a:solidFill>
                  <a:srgbClr val="FF0000"/>
                </a:solidFill>
              </a:rPr>
              <a:t>3. </a:t>
            </a:r>
            <a:r>
              <a:rPr lang="cs-CZ" sz="3000" dirty="0" smtClean="0"/>
              <a:t>pád  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b="1" dirty="0" smtClean="0"/>
              <a:t>Von</a:t>
            </a:r>
            <a:r>
              <a:rPr lang="cs-CZ" sz="2800" dirty="0" smtClean="0"/>
              <a:t> </a:t>
            </a:r>
            <a:r>
              <a:rPr lang="cs-CZ" sz="2800" dirty="0" err="1" smtClean="0"/>
              <a:t>Montag</a:t>
            </a:r>
            <a:r>
              <a:rPr lang="cs-CZ" sz="2800" dirty="0" smtClean="0"/>
              <a:t> </a:t>
            </a:r>
            <a:r>
              <a:rPr lang="cs-CZ" sz="2800" b="1" dirty="0" smtClean="0"/>
              <a:t>bis</a:t>
            </a:r>
            <a:r>
              <a:rPr lang="cs-CZ" sz="2800" dirty="0" smtClean="0"/>
              <a:t> </a:t>
            </a:r>
            <a:r>
              <a:rPr lang="cs-CZ" sz="2800" dirty="0" err="1" smtClean="0"/>
              <a:t>Freitag</a:t>
            </a:r>
            <a:r>
              <a:rPr lang="cs-CZ" sz="2800" dirty="0" smtClean="0"/>
              <a:t> </a:t>
            </a:r>
            <a:r>
              <a:rPr lang="cs-CZ" sz="2800" dirty="0" err="1" smtClean="0"/>
              <a:t>gehe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zur</a:t>
            </a:r>
            <a:r>
              <a:rPr lang="cs-CZ" sz="2800" dirty="0" smtClean="0"/>
              <a:t> </a:t>
            </a:r>
            <a:r>
              <a:rPr lang="cs-CZ" sz="2800" dirty="0" err="1" smtClean="0"/>
              <a:t>Schule</a:t>
            </a:r>
            <a:r>
              <a:rPr lang="cs-CZ" sz="2800" dirty="0" smtClean="0"/>
              <a:t>.</a:t>
            </a:r>
          </a:p>
          <a:p>
            <a:pPr marL="0" lvl="8" indent="0">
              <a:buNone/>
            </a:pPr>
            <a:r>
              <a:rPr lang="cs-CZ" sz="3000" dirty="0"/>
              <a:t> </a:t>
            </a:r>
            <a:r>
              <a:rPr lang="cs-CZ" sz="3000" dirty="0" smtClean="0"/>
              <a:t>   ………………………………….. </a:t>
            </a:r>
            <a:r>
              <a:rPr lang="cs-CZ" sz="3000" b="1" dirty="0" err="1" smtClean="0">
                <a:solidFill>
                  <a:srgbClr val="FF0000"/>
                </a:solidFill>
              </a:rPr>
              <a:t>vom</a:t>
            </a:r>
            <a:r>
              <a:rPr lang="cs-CZ" sz="3000" dirty="0" smtClean="0"/>
              <a:t> – </a:t>
            </a:r>
            <a:r>
              <a:rPr lang="cs-CZ" sz="3000" b="1" dirty="0" smtClean="0">
                <a:solidFill>
                  <a:srgbClr val="FF0000"/>
                </a:solidFill>
              </a:rPr>
              <a:t>bis </a:t>
            </a:r>
            <a:r>
              <a:rPr lang="cs-CZ" sz="3000" b="1" dirty="0" err="1" smtClean="0">
                <a:solidFill>
                  <a:srgbClr val="FF0000"/>
                </a:solidFill>
              </a:rPr>
              <a:t>zum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dirty="0" smtClean="0"/>
              <a:t>(od – do)</a:t>
            </a:r>
          </a:p>
          <a:p>
            <a:pPr marL="0" lvl="8" indent="0">
              <a:buNone/>
            </a:pPr>
            <a:r>
              <a:rPr lang="cs-CZ" sz="3200" dirty="0"/>
              <a:t>	</a:t>
            </a:r>
            <a:r>
              <a:rPr lang="cs-CZ" sz="2800" b="1" dirty="0" err="1" smtClean="0"/>
              <a:t>Vom</a:t>
            </a:r>
            <a:r>
              <a:rPr lang="cs-CZ" sz="2800" dirty="0" smtClean="0"/>
              <a:t> 11. </a:t>
            </a:r>
            <a:r>
              <a:rPr lang="cs-CZ" sz="2800" dirty="0" err="1" smtClean="0"/>
              <a:t>April</a:t>
            </a:r>
            <a:r>
              <a:rPr lang="cs-CZ" sz="2800" dirty="0" smtClean="0"/>
              <a:t> </a:t>
            </a:r>
            <a:r>
              <a:rPr lang="cs-CZ" sz="2800" b="1" dirty="0" smtClean="0"/>
              <a:t>bis </a:t>
            </a:r>
            <a:r>
              <a:rPr lang="cs-CZ" sz="2800" b="1" dirty="0" err="1" smtClean="0"/>
              <a:t>zum</a:t>
            </a:r>
            <a:r>
              <a:rPr lang="cs-CZ" sz="2800" b="1" dirty="0" smtClean="0"/>
              <a:t> </a:t>
            </a:r>
            <a:r>
              <a:rPr lang="cs-CZ" sz="2800" dirty="0" smtClean="0"/>
              <a:t>15. </a:t>
            </a:r>
            <a:r>
              <a:rPr lang="cs-CZ" sz="2800" dirty="0" err="1" smtClean="0"/>
              <a:t>April</a:t>
            </a:r>
            <a:r>
              <a:rPr lang="cs-CZ" sz="2800" dirty="0" smtClean="0"/>
              <a:t> </a:t>
            </a:r>
            <a:r>
              <a:rPr lang="cs-CZ" sz="2800" dirty="0" err="1" smtClean="0"/>
              <a:t>haben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frei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3000" b="1" dirty="0" smtClean="0">
                <a:solidFill>
                  <a:srgbClr val="FF0000"/>
                </a:solidFill>
              </a:rPr>
              <a:t>Vor </a:t>
            </a:r>
            <a:r>
              <a:rPr lang="cs-CZ" sz="3000" b="1" dirty="0" err="1" smtClean="0">
                <a:solidFill>
                  <a:srgbClr val="FF0000"/>
                </a:solidFill>
              </a:rPr>
              <a:t>wann</a:t>
            </a:r>
            <a:r>
              <a:rPr lang="cs-CZ" sz="3000" b="1" dirty="0" smtClean="0">
                <a:solidFill>
                  <a:srgbClr val="FF0000"/>
                </a:solidFill>
              </a:rPr>
              <a:t>? </a:t>
            </a:r>
            <a:r>
              <a:rPr lang="cs-CZ" sz="3000" dirty="0" smtClean="0"/>
              <a:t>(Před čím?) …………… </a:t>
            </a:r>
            <a:r>
              <a:rPr lang="cs-CZ" sz="3000" b="1" dirty="0" smtClean="0">
                <a:solidFill>
                  <a:srgbClr val="FF0000"/>
                </a:solidFill>
              </a:rPr>
              <a:t>vor</a:t>
            </a:r>
            <a:r>
              <a:rPr lang="cs-CZ" sz="3000" dirty="0" smtClean="0"/>
              <a:t> (před) </a:t>
            </a:r>
            <a:r>
              <a:rPr lang="cs-CZ" sz="3000" dirty="0" smtClean="0">
                <a:solidFill>
                  <a:srgbClr val="FF0000"/>
                </a:solidFill>
              </a:rPr>
              <a:t>3. </a:t>
            </a:r>
            <a:r>
              <a:rPr lang="cs-CZ" sz="3000" dirty="0" smtClean="0"/>
              <a:t>pád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b="1" dirty="0" smtClean="0"/>
              <a:t>Vor</a:t>
            </a:r>
            <a:r>
              <a:rPr lang="cs-CZ" sz="2800" dirty="0" smtClean="0"/>
              <a:t> dem </a:t>
            </a:r>
            <a:r>
              <a:rPr lang="cs-CZ" sz="2800" dirty="0" err="1" smtClean="0"/>
              <a:t>Mittagessen</a:t>
            </a:r>
            <a:r>
              <a:rPr lang="cs-CZ" sz="2800" dirty="0" smtClean="0"/>
              <a:t> </a:t>
            </a:r>
            <a:r>
              <a:rPr lang="cs-CZ" sz="2800" dirty="0" err="1" smtClean="0"/>
              <a:t>rufe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dich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0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I. Cvičení - </a:t>
            </a:r>
            <a:br>
              <a:rPr lang="cs-CZ" sz="3200" b="1" dirty="0" smtClean="0"/>
            </a:br>
            <a:r>
              <a:rPr lang="cs-CZ" sz="3200" b="1" dirty="0" smtClean="0"/>
              <a:t>doplň správnou časovou spojku (a člen):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a/ </a:t>
            </a:r>
            <a:r>
              <a:rPr lang="cs-CZ" sz="2800" dirty="0" err="1" smtClean="0"/>
              <a:t>Wann</a:t>
            </a:r>
            <a:r>
              <a:rPr lang="cs-CZ" sz="2800" dirty="0" smtClean="0"/>
              <a:t> </a:t>
            </a:r>
            <a:r>
              <a:rPr lang="cs-CZ" sz="2800" dirty="0" err="1" smtClean="0"/>
              <a:t>hast</a:t>
            </a:r>
            <a:r>
              <a:rPr lang="cs-CZ" sz="2800" dirty="0" smtClean="0"/>
              <a:t> 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ihn</a:t>
            </a:r>
            <a:r>
              <a:rPr lang="cs-CZ" sz="2800" dirty="0" smtClean="0"/>
              <a:t> </a:t>
            </a:r>
            <a:r>
              <a:rPr lang="cs-CZ" sz="2800" dirty="0" err="1" smtClean="0"/>
              <a:t>zuletzt</a:t>
            </a:r>
            <a:r>
              <a:rPr lang="cs-CZ" sz="2800" dirty="0" smtClean="0"/>
              <a:t> </a:t>
            </a:r>
            <a:r>
              <a:rPr lang="cs-CZ" sz="2800" dirty="0" err="1" smtClean="0"/>
              <a:t>gesehen</a:t>
            </a:r>
            <a:r>
              <a:rPr lang="cs-CZ" sz="2800" dirty="0" smtClean="0"/>
              <a:t>?</a:t>
            </a:r>
          </a:p>
          <a:p>
            <a:pPr marL="0" indent="0">
              <a:buNone/>
            </a:pPr>
            <a:r>
              <a:rPr lang="cs-CZ" sz="2800" dirty="0" smtClean="0"/>
              <a:t>1. ………. </a:t>
            </a:r>
            <a:r>
              <a:rPr lang="cs-CZ" sz="2800" dirty="0" err="1" smtClean="0"/>
              <a:t>Woche</a:t>
            </a:r>
            <a:r>
              <a:rPr lang="cs-CZ" sz="2800" dirty="0" smtClean="0"/>
              <a:t>		</a:t>
            </a:r>
            <a:r>
              <a:rPr lang="cs-CZ" sz="2800" dirty="0"/>
              <a:t>2</a:t>
            </a:r>
            <a:r>
              <a:rPr lang="cs-CZ" sz="2800" dirty="0" smtClean="0"/>
              <a:t>. ………. </a:t>
            </a:r>
            <a:r>
              <a:rPr lang="cs-CZ" sz="2800" dirty="0" err="1" smtClean="0"/>
              <a:t>Winterferien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3</a:t>
            </a:r>
            <a:r>
              <a:rPr lang="cs-CZ" sz="2800" dirty="0" smtClean="0"/>
              <a:t>. ………. </a:t>
            </a:r>
            <a:r>
              <a:rPr lang="cs-CZ" sz="2800" dirty="0" err="1" smtClean="0"/>
              <a:t>Mittwoch</a:t>
            </a:r>
            <a:r>
              <a:rPr lang="cs-CZ" sz="2800" dirty="0" smtClean="0"/>
              <a:t>		4. ………. 10. Uhr</a:t>
            </a:r>
          </a:p>
          <a:p>
            <a:pPr marL="0" indent="0">
              <a:buNone/>
            </a:pPr>
            <a:r>
              <a:rPr lang="cs-CZ" sz="2800" dirty="0"/>
              <a:t>5</a:t>
            </a:r>
            <a:r>
              <a:rPr lang="cs-CZ" sz="2800" dirty="0" smtClean="0"/>
              <a:t>. ………. </a:t>
            </a:r>
            <a:r>
              <a:rPr lang="cs-CZ" sz="2800" dirty="0" err="1"/>
              <a:t>d</a:t>
            </a:r>
            <a:r>
              <a:rPr lang="cs-CZ" sz="2800" dirty="0" err="1" smtClean="0"/>
              <a:t>rei</a:t>
            </a:r>
            <a:r>
              <a:rPr lang="cs-CZ" sz="2800" dirty="0" smtClean="0"/>
              <a:t> </a:t>
            </a:r>
            <a:r>
              <a:rPr lang="cs-CZ" sz="2800" dirty="0" err="1" smtClean="0"/>
              <a:t>Jahren</a:t>
            </a:r>
            <a:r>
              <a:rPr lang="cs-CZ" sz="2800" dirty="0" smtClean="0"/>
              <a:t> 	6. ………. </a:t>
            </a:r>
            <a:r>
              <a:rPr lang="cs-CZ" sz="2800" dirty="0" err="1" smtClean="0"/>
              <a:t>Wochenende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7. ………. </a:t>
            </a:r>
            <a:r>
              <a:rPr lang="cs-CZ" sz="2800" dirty="0" err="1" smtClean="0"/>
              <a:t>Ostern</a:t>
            </a:r>
            <a:r>
              <a:rPr lang="cs-CZ" sz="2800" dirty="0" smtClean="0"/>
              <a:t>		8. ………. </a:t>
            </a:r>
            <a:r>
              <a:rPr lang="cs-CZ" sz="2800" dirty="0" err="1"/>
              <a:t>f</a:t>
            </a:r>
            <a:r>
              <a:rPr lang="cs-CZ" sz="2800" dirty="0" err="1" smtClean="0"/>
              <a:t>ünf</a:t>
            </a:r>
            <a:r>
              <a:rPr lang="cs-CZ" sz="2800" dirty="0" smtClean="0"/>
              <a:t> </a:t>
            </a:r>
            <a:r>
              <a:rPr lang="cs-CZ" sz="2800" dirty="0" err="1" smtClean="0"/>
              <a:t>Minuten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b/ Přelož:</a:t>
            </a:r>
          </a:p>
          <a:p>
            <a:pPr marL="0" indent="0">
              <a:buNone/>
            </a:pPr>
            <a:r>
              <a:rPr lang="cs-CZ" sz="2800" dirty="0" smtClean="0"/>
              <a:t>1. do pátku		2. na 14 dní		3. od zítřka</a:t>
            </a:r>
          </a:p>
          <a:p>
            <a:pPr marL="0" indent="0">
              <a:buNone/>
            </a:pPr>
            <a:r>
              <a:rPr lang="cs-CZ" sz="2800" dirty="0" smtClean="0"/>
              <a:t>4. </a:t>
            </a:r>
            <a:r>
              <a:rPr lang="cs-CZ" sz="2800" dirty="0"/>
              <a:t>o</a:t>
            </a:r>
            <a:r>
              <a:rPr lang="cs-CZ" sz="2800" dirty="0" smtClean="0"/>
              <a:t>d včerejška	5. po snídani	6. v 9. hod.</a:t>
            </a:r>
          </a:p>
          <a:p>
            <a:pPr marL="0" indent="0">
              <a:buNone/>
            </a:pPr>
            <a:r>
              <a:rPr lang="cs-CZ" sz="2800" dirty="0" smtClean="0"/>
              <a:t>7. </a:t>
            </a:r>
            <a:r>
              <a:rPr lang="cs-CZ" sz="2800" dirty="0"/>
              <a:t>z</a:t>
            </a:r>
            <a:r>
              <a:rPr lang="cs-CZ" sz="2800" dirty="0" smtClean="0"/>
              <a:t>a 2 hodiny	8. před týdnem	9. o vánocích</a:t>
            </a:r>
          </a:p>
          <a:p>
            <a:pPr marL="0" indent="0">
              <a:buNone/>
            </a:pPr>
            <a:r>
              <a:rPr lang="cs-CZ" sz="2800" dirty="0" smtClean="0"/>
              <a:t>10. </a:t>
            </a:r>
            <a:r>
              <a:rPr lang="cs-CZ" sz="2800" dirty="0"/>
              <a:t>p</a:t>
            </a:r>
            <a:r>
              <a:rPr lang="cs-CZ" sz="2800" dirty="0" smtClean="0"/>
              <a:t>říští týden	11. od pátku do neděle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47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 </a:t>
            </a:r>
            <a:br>
              <a:rPr lang="cs-CZ" sz="3600" b="1" dirty="0" smtClean="0"/>
            </a:br>
            <a:r>
              <a:rPr lang="cs-CZ" sz="3600" b="1" dirty="0" smtClean="0"/>
              <a:t>II. Cvičení</a:t>
            </a:r>
            <a:br>
              <a:rPr lang="cs-CZ" sz="3600" b="1" dirty="0" smtClean="0"/>
            </a:br>
            <a:r>
              <a:rPr lang="cs-CZ" sz="3600" b="1" dirty="0" smtClean="0"/>
              <a:t>Doplň správnou časovou spojku (a člen):</a:t>
            </a:r>
            <a:r>
              <a:rPr lang="cs-CZ" sz="3600" dirty="0" smtClean="0"/>
              <a:t>  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err="1" smtClean="0"/>
              <a:t>Renate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....... </a:t>
            </a:r>
            <a:r>
              <a:rPr lang="cs-CZ" sz="2800" dirty="0" err="1" smtClean="0"/>
              <a:t>Sonntag</a:t>
            </a:r>
            <a:r>
              <a:rPr lang="cs-CZ" sz="2800" dirty="0" smtClean="0"/>
              <a:t>  </a:t>
            </a:r>
            <a:r>
              <a:rPr lang="cs-CZ" sz="2800" dirty="0" err="1" smtClean="0"/>
              <a:t>aus</a:t>
            </a:r>
            <a:r>
              <a:rPr lang="cs-CZ" sz="2800" dirty="0" smtClean="0"/>
              <a:t> Polen </a:t>
            </a:r>
            <a:r>
              <a:rPr lang="cs-CZ" sz="2800" dirty="0" err="1" smtClean="0"/>
              <a:t>zurück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Ihre</a:t>
            </a:r>
            <a:r>
              <a:rPr lang="cs-CZ" sz="2800" dirty="0" smtClean="0"/>
              <a:t> </a:t>
            </a:r>
            <a:r>
              <a:rPr lang="cs-CZ" sz="2800" dirty="0" err="1" smtClean="0"/>
              <a:t>Freunde</a:t>
            </a:r>
            <a:r>
              <a:rPr lang="cs-CZ" sz="2800" dirty="0" smtClean="0"/>
              <a:t> </a:t>
            </a:r>
            <a:r>
              <a:rPr lang="cs-CZ" sz="2800" dirty="0" err="1" smtClean="0"/>
              <a:t>fahren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Frühling</a:t>
            </a:r>
            <a:r>
              <a:rPr lang="cs-CZ" sz="2800" dirty="0"/>
              <a:t> </a:t>
            </a:r>
            <a:r>
              <a:rPr lang="cs-CZ" sz="2800" dirty="0" smtClean="0"/>
              <a:t>nach </a:t>
            </a:r>
            <a:r>
              <a:rPr lang="cs-CZ" sz="2800" dirty="0" err="1" smtClean="0"/>
              <a:t>Wien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waren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Freitag</a:t>
            </a:r>
            <a:r>
              <a:rPr lang="cs-CZ" sz="2800" dirty="0" smtClean="0"/>
              <a:t> ……. </a:t>
            </a:r>
            <a:r>
              <a:rPr lang="cs-CZ" sz="2800" dirty="0" err="1" smtClean="0"/>
              <a:t>Sonntag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</a:t>
            </a:r>
            <a:r>
              <a:rPr lang="cs-CZ" sz="2800" dirty="0" err="1" smtClean="0"/>
              <a:t>Gebirge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Herr</a:t>
            </a:r>
            <a:r>
              <a:rPr lang="cs-CZ" sz="2800" dirty="0" smtClean="0"/>
              <a:t> Schwarz </a:t>
            </a:r>
            <a:r>
              <a:rPr lang="cs-CZ" sz="2800" dirty="0" err="1" smtClean="0"/>
              <a:t>arbeitet</a:t>
            </a:r>
            <a:r>
              <a:rPr lang="cs-CZ" sz="2800" dirty="0" smtClean="0"/>
              <a:t> </a:t>
            </a:r>
            <a:r>
              <a:rPr lang="cs-CZ" sz="2800" dirty="0" err="1" smtClean="0"/>
              <a:t>heute</a:t>
            </a:r>
            <a:r>
              <a:rPr lang="cs-CZ" sz="2800" dirty="0" smtClean="0"/>
              <a:t>  ……. 18. Uhr.</a:t>
            </a:r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 smtClean="0"/>
              <a:t>fährt</a:t>
            </a:r>
            <a:r>
              <a:rPr lang="cs-CZ" sz="2800" dirty="0" smtClean="0"/>
              <a:t> ……. 10. </a:t>
            </a:r>
            <a:r>
              <a:rPr lang="cs-CZ" sz="2800" dirty="0" err="1" smtClean="0"/>
              <a:t>Februar</a:t>
            </a:r>
            <a:r>
              <a:rPr lang="cs-CZ" sz="2800" dirty="0" smtClean="0"/>
              <a:t>  ……. 17. </a:t>
            </a:r>
            <a:r>
              <a:rPr lang="cs-CZ" sz="2800" dirty="0" err="1" smtClean="0"/>
              <a:t>Februar</a:t>
            </a:r>
            <a:r>
              <a:rPr lang="cs-CZ" sz="2800" dirty="0" smtClean="0"/>
              <a:t> </a:t>
            </a:r>
            <a:r>
              <a:rPr lang="cs-CZ" sz="2800" dirty="0" err="1" smtClean="0"/>
              <a:t>zum</a:t>
            </a:r>
            <a:r>
              <a:rPr lang="cs-CZ" sz="2800" dirty="0" smtClean="0"/>
              <a:t> </a:t>
            </a:r>
            <a:r>
              <a:rPr lang="cs-CZ" sz="2800" dirty="0" err="1" smtClean="0"/>
              <a:t>Skikurs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Meine</a:t>
            </a:r>
            <a:r>
              <a:rPr lang="cs-CZ" sz="2800" dirty="0" smtClean="0"/>
              <a:t> </a:t>
            </a:r>
            <a:r>
              <a:rPr lang="cs-CZ" sz="2800" dirty="0" err="1" smtClean="0"/>
              <a:t>Eltern</a:t>
            </a:r>
            <a:r>
              <a:rPr lang="cs-CZ" sz="2800" dirty="0" smtClean="0"/>
              <a:t> </a:t>
            </a:r>
            <a:r>
              <a:rPr lang="cs-CZ" sz="2800" dirty="0" err="1" smtClean="0"/>
              <a:t>sind</a:t>
            </a:r>
            <a:r>
              <a:rPr lang="cs-CZ" sz="2800" dirty="0" smtClean="0"/>
              <a:t> ……. </a:t>
            </a:r>
            <a:r>
              <a:rPr lang="cs-CZ" sz="2800" dirty="0" err="1"/>
              <a:t>e</a:t>
            </a:r>
            <a:r>
              <a:rPr lang="cs-CZ" sz="2800" dirty="0" err="1" smtClean="0"/>
              <a:t>iner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 smtClean="0"/>
              <a:t> </a:t>
            </a:r>
            <a:r>
              <a:rPr lang="cs-CZ" sz="2800" dirty="0" err="1" smtClean="0"/>
              <a:t>vom</a:t>
            </a:r>
            <a:r>
              <a:rPr lang="cs-CZ" sz="2800" dirty="0" smtClean="0"/>
              <a:t> </a:t>
            </a:r>
            <a:r>
              <a:rPr lang="cs-CZ" sz="2800" dirty="0" err="1" smtClean="0"/>
              <a:t>Urlaub</a:t>
            </a:r>
            <a:r>
              <a:rPr lang="cs-CZ" sz="2800" dirty="0" smtClean="0"/>
              <a:t> </a:t>
            </a:r>
            <a:r>
              <a:rPr lang="cs-CZ" sz="2800" dirty="0" err="1" smtClean="0"/>
              <a:t>gekommen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……. </a:t>
            </a:r>
            <a:r>
              <a:rPr lang="cs-CZ" sz="2800" dirty="0" err="1"/>
              <a:t>m</a:t>
            </a:r>
            <a:r>
              <a:rPr lang="cs-CZ" sz="2800" dirty="0" err="1" smtClean="0"/>
              <a:t>orgen</a:t>
            </a:r>
            <a:r>
              <a:rPr lang="cs-CZ" sz="2800" dirty="0" smtClean="0"/>
              <a:t> </a:t>
            </a:r>
            <a:r>
              <a:rPr lang="cs-CZ" sz="2800" dirty="0" err="1" smtClean="0"/>
              <a:t>haben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Ferien</a:t>
            </a:r>
            <a:r>
              <a:rPr lang="cs-CZ" sz="2800" dirty="0" smtClean="0"/>
              <a:t>. ……. </a:t>
            </a:r>
            <a:r>
              <a:rPr lang="cs-CZ" sz="2800" dirty="0" err="1"/>
              <a:t>g</a:t>
            </a:r>
            <a:r>
              <a:rPr lang="cs-CZ" sz="2800" dirty="0" err="1" smtClean="0"/>
              <a:t>estern</a:t>
            </a:r>
            <a:r>
              <a:rPr lang="cs-CZ" sz="2800" dirty="0" smtClean="0"/>
              <a:t> bin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krank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Der Bus </a:t>
            </a:r>
            <a:r>
              <a:rPr lang="cs-CZ" sz="2800" dirty="0" err="1" smtClean="0"/>
              <a:t>fährt</a:t>
            </a:r>
            <a:r>
              <a:rPr lang="cs-CZ" sz="2800" dirty="0" smtClean="0"/>
              <a:t> ……. 5 </a:t>
            </a:r>
            <a:r>
              <a:rPr lang="cs-CZ" sz="2800" dirty="0" err="1" smtClean="0"/>
              <a:t>Minuten</a:t>
            </a:r>
            <a:r>
              <a:rPr lang="cs-CZ" sz="2800" dirty="0" smtClean="0"/>
              <a:t> ab. ……. </a:t>
            </a:r>
            <a:r>
              <a:rPr lang="cs-CZ" sz="2800" dirty="0" err="1" smtClean="0"/>
              <a:t>Anfang</a:t>
            </a:r>
            <a:r>
              <a:rPr lang="cs-CZ" sz="2800" dirty="0" smtClean="0"/>
              <a:t> </a:t>
            </a:r>
            <a:r>
              <a:rPr lang="cs-CZ" sz="2800" dirty="0" err="1" smtClean="0"/>
              <a:t>war</a:t>
            </a:r>
            <a:r>
              <a:rPr lang="cs-CZ" sz="2800" dirty="0" smtClean="0"/>
              <a:t> es </a:t>
            </a:r>
            <a:r>
              <a:rPr lang="cs-CZ" sz="2800" dirty="0" err="1" smtClean="0"/>
              <a:t>schwer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……. August </a:t>
            </a:r>
            <a:r>
              <a:rPr lang="cs-CZ" sz="2800" dirty="0" err="1" smtClean="0"/>
              <a:t>geboren</a:t>
            </a:r>
            <a:r>
              <a:rPr lang="cs-CZ" sz="2800" dirty="0" smtClean="0"/>
              <a:t>. ……. </a:t>
            </a:r>
            <a:r>
              <a:rPr lang="cs-CZ" sz="2800" dirty="0" err="1" smtClean="0"/>
              <a:t>Nachmittag</a:t>
            </a:r>
            <a:r>
              <a:rPr lang="cs-CZ" sz="2800" dirty="0" smtClean="0"/>
              <a:t> </a:t>
            </a:r>
            <a:r>
              <a:rPr lang="cs-CZ" sz="2800" dirty="0" err="1" smtClean="0"/>
              <a:t>bin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fertig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lerne</a:t>
            </a:r>
            <a:r>
              <a:rPr lang="cs-CZ" sz="2800" dirty="0" smtClean="0"/>
              <a:t> </a:t>
            </a:r>
            <a:r>
              <a:rPr lang="cs-CZ" sz="2800" dirty="0" err="1" smtClean="0"/>
              <a:t>immer</a:t>
            </a:r>
            <a:r>
              <a:rPr lang="cs-CZ" sz="2800" dirty="0" smtClean="0"/>
              <a:t> ……. dem </a:t>
            </a:r>
            <a:r>
              <a:rPr lang="cs-CZ" sz="2800" dirty="0" err="1" smtClean="0"/>
              <a:t>Unterricht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Der Film </a:t>
            </a:r>
            <a:r>
              <a:rPr lang="cs-CZ" sz="2800" dirty="0" err="1" smtClean="0"/>
              <a:t>fängt</a:t>
            </a:r>
            <a:r>
              <a:rPr lang="cs-CZ" sz="2800" dirty="0" smtClean="0"/>
              <a:t> ……. </a:t>
            </a:r>
            <a:r>
              <a:rPr lang="cs-CZ" sz="2800" dirty="0" err="1"/>
              <a:t>h</a:t>
            </a:r>
            <a:r>
              <a:rPr lang="cs-CZ" sz="2800" dirty="0" err="1" smtClean="0"/>
              <a:t>alb</a:t>
            </a:r>
            <a:r>
              <a:rPr lang="cs-CZ" sz="2800" dirty="0" smtClean="0"/>
              <a:t> </a:t>
            </a:r>
            <a:r>
              <a:rPr lang="cs-CZ" sz="2800" dirty="0" err="1" smtClean="0"/>
              <a:t>acht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 </a:t>
            </a: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9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a/ </a:t>
            </a:r>
            <a:r>
              <a:rPr lang="cs-CZ" dirty="0" err="1" smtClean="0"/>
              <a:t>Wann</a:t>
            </a:r>
            <a:r>
              <a:rPr lang="cs-CZ" dirty="0" smtClean="0"/>
              <a:t> </a:t>
            </a:r>
            <a:r>
              <a:rPr lang="cs-CZ" dirty="0" err="1" smtClean="0"/>
              <a:t>hast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ihn</a:t>
            </a:r>
            <a:r>
              <a:rPr lang="cs-CZ" dirty="0" smtClean="0"/>
              <a:t> </a:t>
            </a:r>
            <a:r>
              <a:rPr lang="cs-CZ" dirty="0" err="1" smtClean="0"/>
              <a:t>zuletzt</a:t>
            </a:r>
            <a:r>
              <a:rPr lang="cs-CZ" dirty="0" smtClean="0"/>
              <a:t> </a:t>
            </a:r>
            <a:r>
              <a:rPr lang="cs-CZ" dirty="0" err="1" smtClean="0"/>
              <a:t>gesehen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smtClean="0">
                <a:solidFill>
                  <a:srgbClr val="FF0000"/>
                </a:solidFill>
              </a:rPr>
              <a:t>vor </a:t>
            </a:r>
            <a:r>
              <a:rPr lang="cs-CZ" dirty="0" err="1" smtClean="0">
                <a:solidFill>
                  <a:srgbClr val="FF0000"/>
                </a:solidFill>
              </a:rPr>
              <a:t>einer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		2. </a:t>
            </a:r>
            <a:r>
              <a:rPr lang="cs-CZ" dirty="0" smtClean="0">
                <a:solidFill>
                  <a:srgbClr val="FF0000"/>
                </a:solidFill>
              </a:rPr>
              <a:t>in den</a:t>
            </a:r>
            <a:r>
              <a:rPr lang="cs-CZ" dirty="0" smtClean="0"/>
              <a:t> </a:t>
            </a:r>
            <a:r>
              <a:rPr lang="cs-CZ" dirty="0" err="1" smtClean="0"/>
              <a:t>Winterferien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Mittwoch</a:t>
            </a:r>
            <a:r>
              <a:rPr lang="cs-CZ" dirty="0" smtClean="0"/>
              <a:t>		4. </a:t>
            </a:r>
            <a:r>
              <a:rPr lang="cs-CZ" dirty="0" smtClean="0">
                <a:solidFill>
                  <a:srgbClr val="FF0000"/>
                </a:solidFill>
              </a:rPr>
              <a:t>um</a:t>
            </a:r>
            <a:r>
              <a:rPr lang="cs-CZ" dirty="0" smtClean="0"/>
              <a:t> 10. </a:t>
            </a:r>
            <a:r>
              <a:rPr lang="cs-CZ" dirty="0" err="1" smtClean="0"/>
              <a:t>Uhr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5. </a:t>
            </a:r>
            <a:r>
              <a:rPr lang="cs-CZ" dirty="0" smtClean="0">
                <a:solidFill>
                  <a:srgbClr val="FF0000"/>
                </a:solidFill>
              </a:rPr>
              <a:t>vor</a:t>
            </a:r>
            <a:r>
              <a:rPr lang="cs-CZ" dirty="0" smtClean="0"/>
              <a:t>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Jahren</a:t>
            </a:r>
            <a:r>
              <a:rPr lang="cs-CZ" dirty="0" smtClean="0"/>
              <a:t> 		6.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Wochenende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7.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Ostern</a:t>
            </a:r>
            <a:r>
              <a:rPr lang="cs-CZ" dirty="0" smtClean="0"/>
              <a:t>			8. </a:t>
            </a:r>
            <a:r>
              <a:rPr lang="cs-CZ" dirty="0" smtClean="0">
                <a:solidFill>
                  <a:srgbClr val="FF0000"/>
                </a:solidFill>
              </a:rPr>
              <a:t>vor</a:t>
            </a:r>
            <a:r>
              <a:rPr lang="cs-CZ" dirty="0" smtClean="0"/>
              <a:t> </a:t>
            </a:r>
            <a:r>
              <a:rPr lang="cs-CZ" dirty="0" err="1" smtClean="0"/>
              <a:t>fünf</a:t>
            </a:r>
            <a:r>
              <a:rPr lang="cs-CZ" dirty="0" smtClean="0"/>
              <a:t> </a:t>
            </a:r>
            <a:r>
              <a:rPr lang="cs-CZ" dirty="0" err="1" smtClean="0"/>
              <a:t>Minuten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b/ Přelož:</a:t>
            </a:r>
          </a:p>
          <a:p>
            <a:pPr marL="0" indent="0">
              <a:buNone/>
            </a:pPr>
            <a:r>
              <a:rPr lang="cs-CZ" sz="3000" dirty="0" smtClean="0"/>
              <a:t>1. </a:t>
            </a:r>
            <a:r>
              <a:rPr lang="cs-CZ" sz="3000" dirty="0" smtClean="0">
                <a:solidFill>
                  <a:srgbClr val="FF0000"/>
                </a:solidFill>
              </a:rPr>
              <a:t>bis </a:t>
            </a:r>
            <a:r>
              <a:rPr lang="cs-CZ" sz="3000" dirty="0" err="1" smtClean="0">
                <a:solidFill>
                  <a:srgbClr val="FF0000"/>
                </a:solidFill>
              </a:rPr>
              <a:t>Freitag</a:t>
            </a:r>
            <a:r>
              <a:rPr lang="cs-CZ" sz="3000" dirty="0" smtClean="0"/>
              <a:t>				2. </a:t>
            </a:r>
            <a:r>
              <a:rPr lang="cs-CZ" sz="3000" dirty="0" err="1" smtClean="0">
                <a:solidFill>
                  <a:srgbClr val="FF0000"/>
                </a:solidFill>
              </a:rPr>
              <a:t>für</a:t>
            </a:r>
            <a:r>
              <a:rPr lang="cs-CZ" sz="3000" dirty="0" smtClean="0">
                <a:solidFill>
                  <a:srgbClr val="FF0000"/>
                </a:solidFill>
              </a:rPr>
              <a:t> 14 </a:t>
            </a:r>
            <a:r>
              <a:rPr lang="cs-CZ" sz="3000" dirty="0" err="1" smtClean="0">
                <a:solidFill>
                  <a:srgbClr val="FF0000"/>
                </a:solidFill>
              </a:rPr>
              <a:t>Tage</a:t>
            </a:r>
            <a:r>
              <a:rPr lang="cs-CZ" sz="3000" dirty="0" smtClean="0"/>
              <a:t>	</a:t>
            </a:r>
          </a:p>
          <a:p>
            <a:pPr marL="0" indent="0">
              <a:buNone/>
            </a:pPr>
            <a:r>
              <a:rPr lang="cs-CZ" sz="3000" dirty="0" smtClean="0"/>
              <a:t>3. </a:t>
            </a:r>
            <a:r>
              <a:rPr lang="cs-CZ" sz="3000" dirty="0" smtClean="0">
                <a:solidFill>
                  <a:srgbClr val="FF0000"/>
                </a:solidFill>
              </a:rPr>
              <a:t>ab </a:t>
            </a:r>
            <a:r>
              <a:rPr lang="cs-CZ" sz="3000" dirty="0" err="1" smtClean="0">
                <a:solidFill>
                  <a:srgbClr val="FF0000"/>
                </a:solidFill>
              </a:rPr>
              <a:t>morgen</a:t>
            </a:r>
            <a:r>
              <a:rPr lang="cs-CZ" sz="3000" dirty="0" smtClean="0"/>
              <a:t>				4. </a:t>
            </a:r>
            <a:r>
              <a:rPr lang="cs-CZ" sz="3000" dirty="0" err="1" smtClean="0">
                <a:solidFill>
                  <a:srgbClr val="FF0000"/>
                </a:solidFill>
              </a:rPr>
              <a:t>seit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gestern</a:t>
            </a:r>
            <a:r>
              <a:rPr lang="cs-CZ" sz="3000" dirty="0" smtClean="0"/>
              <a:t>	</a:t>
            </a:r>
          </a:p>
          <a:p>
            <a:pPr marL="0" indent="0">
              <a:buNone/>
            </a:pPr>
            <a:r>
              <a:rPr lang="cs-CZ" sz="3000" dirty="0" smtClean="0"/>
              <a:t>5. </a:t>
            </a:r>
            <a:r>
              <a:rPr lang="cs-CZ" sz="3000" dirty="0" smtClean="0">
                <a:solidFill>
                  <a:srgbClr val="FF0000"/>
                </a:solidFill>
              </a:rPr>
              <a:t>nach </a:t>
            </a:r>
            <a:r>
              <a:rPr lang="cs-CZ" sz="3000" dirty="0" err="1" smtClean="0">
                <a:solidFill>
                  <a:srgbClr val="FF0000"/>
                </a:solidFill>
              </a:rPr>
              <a:t>dem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Frühstück</a:t>
            </a:r>
            <a:r>
              <a:rPr lang="cs-CZ" sz="3000" dirty="0" smtClean="0"/>
              <a:t>		6. </a:t>
            </a:r>
            <a:r>
              <a:rPr lang="cs-CZ" sz="3000" dirty="0" smtClean="0">
                <a:solidFill>
                  <a:srgbClr val="FF0000"/>
                </a:solidFill>
              </a:rPr>
              <a:t>um 9. </a:t>
            </a:r>
            <a:r>
              <a:rPr lang="cs-CZ" sz="3000" dirty="0" err="1" smtClean="0">
                <a:solidFill>
                  <a:srgbClr val="FF0000"/>
                </a:solidFill>
              </a:rPr>
              <a:t>Uhr</a:t>
            </a:r>
            <a:r>
              <a:rPr lang="cs-CZ" sz="3000" dirty="0" smtClean="0"/>
              <a:t>		</a:t>
            </a:r>
          </a:p>
          <a:p>
            <a:pPr marL="0" indent="0">
              <a:buNone/>
            </a:pPr>
            <a:r>
              <a:rPr lang="cs-CZ" sz="3000" dirty="0" smtClean="0"/>
              <a:t>7. </a:t>
            </a:r>
            <a:r>
              <a:rPr lang="cs-CZ" sz="3000" dirty="0" smtClean="0">
                <a:solidFill>
                  <a:srgbClr val="FF0000"/>
                </a:solidFill>
              </a:rPr>
              <a:t>in </a:t>
            </a:r>
            <a:r>
              <a:rPr lang="cs-CZ" sz="3000" dirty="0" err="1" smtClean="0">
                <a:solidFill>
                  <a:srgbClr val="FF0000"/>
                </a:solidFill>
              </a:rPr>
              <a:t>zwei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Stunden</a:t>
            </a:r>
            <a:r>
              <a:rPr lang="cs-CZ" sz="3000" dirty="0" smtClean="0"/>
              <a:t>			8. </a:t>
            </a:r>
            <a:r>
              <a:rPr lang="cs-CZ" sz="3000" dirty="0" smtClean="0">
                <a:solidFill>
                  <a:srgbClr val="FF0000"/>
                </a:solidFill>
              </a:rPr>
              <a:t>vor </a:t>
            </a:r>
            <a:r>
              <a:rPr lang="cs-CZ" sz="3000" dirty="0" err="1" smtClean="0">
                <a:solidFill>
                  <a:srgbClr val="FF0000"/>
                </a:solidFill>
              </a:rPr>
              <a:t>einer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Woche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9. 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Weihnachten</a:t>
            </a:r>
            <a:r>
              <a:rPr lang="cs-CZ" sz="3000" dirty="0" smtClean="0">
                <a:solidFill>
                  <a:srgbClr val="FF0000"/>
                </a:solidFill>
              </a:rPr>
              <a:t>			</a:t>
            </a:r>
            <a:r>
              <a:rPr lang="cs-CZ" sz="3000" dirty="0" smtClean="0"/>
              <a:t>10. </a:t>
            </a:r>
            <a:r>
              <a:rPr lang="cs-CZ" sz="3000" dirty="0" err="1" smtClean="0">
                <a:solidFill>
                  <a:srgbClr val="FF0000"/>
                </a:solidFill>
              </a:rPr>
              <a:t>nächste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Woche</a:t>
            </a:r>
            <a:r>
              <a:rPr lang="cs-CZ" sz="3000" dirty="0" smtClean="0"/>
              <a:t>	</a:t>
            </a:r>
          </a:p>
          <a:p>
            <a:pPr marL="0" indent="0">
              <a:buNone/>
            </a:pPr>
            <a:r>
              <a:rPr lang="cs-CZ" sz="3000" dirty="0" smtClean="0"/>
              <a:t>11. </a:t>
            </a:r>
            <a:r>
              <a:rPr lang="cs-CZ" sz="3000" dirty="0" err="1" smtClean="0">
                <a:solidFill>
                  <a:srgbClr val="FF0000"/>
                </a:solidFill>
              </a:rPr>
              <a:t>von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Freitag</a:t>
            </a:r>
            <a:r>
              <a:rPr lang="cs-CZ" sz="3000" dirty="0" smtClean="0">
                <a:solidFill>
                  <a:srgbClr val="FF0000"/>
                </a:solidFill>
              </a:rPr>
              <a:t> bis </a:t>
            </a:r>
            <a:r>
              <a:rPr lang="cs-CZ" sz="3000" dirty="0" err="1" smtClean="0">
                <a:solidFill>
                  <a:srgbClr val="FF0000"/>
                </a:solidFill>
              </a:rPr>
              <a:t>Sonntag</a:t>
            </a:r>
            <a:endParaRPr lang="cs-CZ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Renate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Sonntag</a:t>
            </a:r>
            <a:r>
              <a:rPr lang="cs-CZ" dirty="0" smtClean="0"/>
              <a:t>  </a:t>
            </a:r>
            <a:r>
              <a:rPr lang="cs-CZ" dirty="0" err="1" smtClean="0"/>
              <a:t>aus</a:t>
            </a:r>
            <a:r>
              <a:rPr lang="cs-CZ" dirty="0" smtClean="0"/>
              <a:t> Polen </a:t>
            </a:r>
            <a:r>
              <a:rPr lang="cs-CZ" dirty="0" err="1" smtClean="0"/>
              <a:t>zurück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Freunde</a:t>
            </a:r>
            <a:r>
              <a:rPr lang="cs-CZ" dirty="0" smtClean="0"/>
              <a:t> </a:t>
            </a:r>
            <a:r>
              <a:rPr lang="cs-CZ" dirty="0" err="1" smtClean="0"/>
              <a:t>fahren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/>
              <a:t> </a:t>
            </a:r>
            <a:r>
              <a:rPr lang="cs-CZ" dirty="0" err="1" smtClean="0"/>
              <a:t>Frühling</a:t>
            </a:r>
            <a:r>
              <a:rPr lang="cs-CZ" dirty="0" smtClean="0"/>
              <a:t> nach </a:t>
            </a:r>
            <a:r>
              <a:rPr lang="cs-CZ" dirty="0" err="1" smtClean="0"/>
              <a:t>Wien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waren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von</a:t>
            </a:r>
            <a:r>
              <a:rPr lang="cs-CZ" dirty="0" smtClean="0"/>
              <a:t> </a:t>
            </a:r>
            <a:r>
              <a:rPr lang="cs-CZ" dirty="0" err="1" smtClean="0"/>
              <a:t>Freitag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bis</a:t>
            </a:r>
            <a:r>
              <a:rPr lang="cs-CZ" dirty="0" smtClean="0"/>
              <a:t> </a:t>
            </a:r>
            <a:r>
              <a:rPr lang="cs-CZ" dirty="0" err="1" smtClean="0"/>
              <a:t>Sonntag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Gebirge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Herr</a:t>
            </a:r>
            <a:r>
              <a:rPr lang="cs-CZ" dirty="0" smtClean="0"/>
              <a:t> Schwarz </a:t>
            </a:r>
            <a:r>
              <a:rPr lang="cs-CZ" dirty="0" err="1" smtClean="0"/>
              <a:t>arbeitet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bis</a:t>
            </a:r>
            <a:r>
              <a:rPr lang="cs-CZ" dirty="0" smtClean="0"/>
              <a:t> 18. </a:t>
            </a:r>
            <a:r>
              <a:rPr lang="cs-CZ" dirty="0" err="1" smtClean="0"/>
              <a:t>Uhr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fährt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vom</a:t>
            </a:r>
            <a:r>
              <a:rPr lang="cs-CZ" dirty="0" smtClean="0"/>
              <a:t> 10. </a:t>
            </a:r>
            <a:r>
              <a:rPr lang="cs-CZ" dirty="0" err="1" smtClean="0"/>
              <a:t>Februar</a:t>
            </a:r>
            <a:r>
              <a:rPr lang="cs-CZ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bis </a:t>
            </a:r>
            <a:r>
              <a:rPr lang="cs-CZ" dirty="0" err="1" smtClean="0">
                <a:solidFill>
                  <a:srgbClr val="FF0000"/>
                </a:solidFill>
              </a:rPr>
              <a:t>zum</a:t>
            </a:r>
            <a:r>
              <a:rPr lang="cs-CZ" dirty="0" smtClean="0"/>
              <a:t> 17. </a:t>
            </a:r>
            <a:r>
              <a:rPr lang="cs-CZ" dirty="0" err="1" smtClean="0"/>
              <a:t>Februar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Skikurs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Eltern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vor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Urlaub</a:t>
            </a:r>
            <a:r>
              <a:rPr lang="cs-CZ" dirty="0" smtClean="0"/>
              <a:t> </a:t>
            </a:r>
            <a:r>
              <a:rPr lang="cs-CZ" dirty="0" err="1" smtClean="0"/>
              <a:t>gekommen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Ab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Ferien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Seit</a:t>
            </a:r>
            <a:r>
              <a:rPr lang="cs-CZ" dirty="0" smtClean="0"/>
              <a:t> </a:t>
            </a:r>
            <a:r>
              <a:rPr lang="cs-CZ" dirty="0" err="1" smtClean="0"/>
              <a:t>gestern</a:t>
            </a:r>
            <a:r>
              <a:rPr lang="cs-CZ" dirty="0" smtClean="0"/>
              <a:t> </a:t>
            </a:r>
            <a:r>
              <a:rPr lang="cs-CZ" dirty="0" err="1" smtClean="0"/>
              <a:t>bin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krank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Der Bus </a:t>
            </a:r>
            <a:r>
              <a:rPr lang="cs-CZ" dirty="0" err="1" smtClean="0"/>
              <a:t>fährt</a:t>
            </a:r>
            <a:r>
              <a:rPr lang="cs-CZ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smtClean="0"/>
              <a:t>5 </a:t>
            </a:r>
            <a:r>
              <a:rPr lang="cs-CZ" dirty="0" err="1" smtClean="0"/>
              <a:t>Minuten</a:t>
            </a:r>
            <a:r>
              <a:rPr lang="cs-CZ" dirty="0" smtClean="0"/>
              <a:t> ab.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Anfang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es </a:t>
            </a:r>
            <a:r>
              <a:rPr lang="cs-CZ" dirty="0" err="1" smtClean="0"/>
              <a:t>schwer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/>
              <a:t> August </a:t>
            </a:r>
            <a:r>
              <a:rPr lang="cs-CZ" dirty="0" err="1" smtClean="0"/>
              <a:t>geboren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Nachmittag</a:t>
            </a:r>
            <a:r>
              <a:rPr lang="cs-CZ" dirty="0" smtClean="0"/>
              <a:t> </a:t>
            </a:r>
            <a:r>
              <a:rPr lang="cs-CZ" dirty="0" err="1" smtClean="0"/>
              <a:t>bin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fertig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lerne</a:t>
            </a:r>
            <a:r>
              <a:rPr lang="cs-CZ" dirty="0" smtClean="0"/>
              <a:t> </a:t>
            </a:r>
            <a:r>
              <a:rPr lang="cs-CZ" dirty="0" err="1" smtClean="0"/>
              <a:t>immer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nach/ vor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Unterricht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Der Film </a:t>
            </a:r>
            <a:r>
              <a:rPr lang="cs-CZ" dirty="0" err="1" smtClean="0"/>
              <a:t>fängt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um</a:t>
            </a:r>
            <a:r>
              <a:rPr lang="cs-CZ" dirty="0" smtClean="0"/>
              <a:t> </a:t>
            </a:r>
            <a:r>
              <a:rPr lang="cs-CZ" dirty="0" err="1" smtClean="0"/>
              <a:t>halb</a:t>
            </a:r>
            <a:r>
              <a:rPr lang="cs-CZ" dirty="0" smtClean="0"/>
              <a:t> </a:t>
            </a:r>
            <a:r>
              <a:rPr lang="cs-CZ" dirty="0" err="1" smtClean="0"/>
              <a:t>acht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764</Words>
  <Application>Microsoft Office PowerPoint</Application>
  <PresentationFormat>Předvádění na obrazovce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Časové předložky</vt:lpstr>
      <vt:lpstr>seit x ab</vt:lpstr>
      <vt:lpstr>Prezentace aplikace PowerPoint</vt:lpstr>
      <vt:lpstr>Prezentace aplikace PowerPoint</vt:lpstr>
      <vt:lpstr>I. Cvičení -  doplň správnou časovou spojku (a člen):</vt:lpstr>
      <vt:lpstr>  II. Cvičení Doplň správnou časovou spojku (a člen):   </vt:lpstr>
      <vt:lpstr>Řešení - I. cvičení:</vt:lpstr>
      <vt:lpstr>Řešení - 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Časové předložky</dc:title>
  <dc:creator>Eva Sklenařová</dc:creator>
  <cp:lastModifiedBy>Pavel Roubínek</cp:lastModifiedBy>
  <cp:revision>35</cp:revision>
  <dcterms:created xsi:type="dcterms:W3CDTF">2014-04-29T10:54:58Z</dcterms:created>
  <dcterms:modified xsi:type="dcterms:W3CDTF">2014-06-10T09:29:36Z</dcterms:modified>
</cp:coreProperties>
</file>