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4BEC9-D702-4B6B-9924-F5226FCA59FE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B919D-C86E-4CAE-9DBD-D37670CDD70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89410"/>
              </p:ext>
            </p:extLst>
          </p:nvPr>
        </p:nvGraphicFramePr>
        <p:xfrm>
          <a:off x="323528" y="1412776"/>
          <a:ext cx="8496944" cy="5260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5901"/>
                <a:gridCol w="6691043"/>
              </a:tblGrid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Préteritum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způsobových sloves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572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kvinta</a:t>
                      </a:r>
                    </a:p>
                  </a:txBody>
                  <a:tcPr anchor="ctr"/>
                </a:tc>
              </a:tr>
              <a:tr h="61572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94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opakování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7741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způsobové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sloveso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význam způsobového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lovesa,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préteritum,  časování, koncovka, osoby čísla jednotného a množného, přehláska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94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94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24.4.2014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94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94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0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Způsobová slovesa - préteritum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352928" cy="5544616"/>
          </a:xfrm>
        </p:spPr>
        <p:txBody>
          <a:bodyPr numCol="1"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Způsobová slovesa a jejich významy</a:t>
            </a:r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err="1" smtClean="0">
                <a:solidFill>
                  <a:srgbClr val="FF0000"/>
                </a:solidFill>
              </a:rPr>
              <a:t>müssen</a:t>
            </a:r>
            <a:r>
              <a:rPr lang="cs-CZ" sz="2400" dirty="0" smtClean="0">
                <a:solidFill>
                  <a:schemeClr val="tx1"/>
                </a:solidFill>
              </a:rPr>
              <a:t> = muset		</a:t>
            </a:r>
            <a:r>
              <a:rPr lang="cs-CZ" sz="2400" b="1" dirty="0" err="1" smtClean="0">
                <a:solidFill>
                  <a:srgbClr val="FF0000"/>
                </a:solidFill>
              </a:rPr>
              <a:t>sollen</a:t>
            </a:r>
            <a:r>
              <a:rPr lang="cs-CZ" sz="2400" dirty="0" smtClean="0">
                <a:solidFill>
                  <a:schemeClr val="tx1"/>
                </a:solidFill>
              </a:rPr>
              <a:t> = mít povinnost</a:t>
            </a:r>
          </a:p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err="1" smtClean="0">
                <a:solidFill>
                  <a:srgbClr val="FF0000"/>
                </a:solidFill>
              </a:rPr>
              <a:t>dürfen</a:t>
            </a:r>
            <a:r>
              <a:rPr lang="cs-CZ" sz="2400" dirty="0" smtClean="0">
                <a:solidFill>
                  <a:schemeClr val="tx1"/>
                </a:solidFill>
              </a:rPr>
              <a:t> = smět			</a:t>
            </a:r>
            <a:r>
              <a:rPr lang="cs-CZ" sz="2400" b="1" dirty="0" err="1" smtClean="0">
                <a:solidFill>
                  <a:srgbClr val="FF0000"/>
                </a:solidFill>
              </a:rPr>
              <a:t>wollen</a:t>
            </a:r>
            <a:r>
              <a:rPr lang="cs-CZ" sz="2400" dirty="0" smtClean="0">
                <a:solidFill>
                  <a:schemeClr val="tx1"/>
                </a:solidFill>
              </a:rPr>
              <a:t> = chtít</a:t>
            </a:r>
          </a:p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err="1" smtClean="0">
                <a:solidFill>
                  <a:srgbClr val="FF0000"/>
                </a:solidFill>
              </a:rPr>
              <a:t>mögen</a:t>
            </a:r>
            <a:r>
              <a:rPr lang="cs-CZ" sz="2400" dirty="0" smtClean="0">
                <a:solidFill>
                  <a:schemeClr val="tx1"/>
                </a:solidFill>
              </a:rPr>
              <a:t> = mít rád		</a:t>
            </a:r>
            <a:r>
              <a:rPr lang="cs-CZ" sz="2400" b="1" dirty="0" err="1" smtClean="0">
                <a:solidFill>
                  <a:srgbClr val="FF0000"/>
                </a:solidFill>
              </a:rPr>
              <a:t>können</a:t>
            </a:r>
            <a:r>
              <a:rPr lang="cs-CZ" sz="2400" dirty="0" smtClean="0">
                <a:solidFill>
                  <a:schemeClr val="tx1"/>
                </a:solidFill>
              </a:rPr>
              <a:t> = moci, umět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 Časování v préteritu – koncovky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</a:rPr>
              <a:t> </a:t>
            </a:r>
            <a:r>
              <a:rPr lang="cs-CZ" sz="2200" dirty="0" err="1" smtClean="0">
                <a:solidFill>
                  <a:schemeClr val="tx1"/>
                </a:solidFill>
              </a:rPr>
              <a:t>jedn</a:t>
            </a:r>
            <a:r>
              <a:rPr lang="cs-CZ" sz="2200" dirty="0" smtClean="0">
                <a:solidFill>
                  <a:schemeClr val="tx1"/>
                </a:solidFill>
              </a:rPr>
              <a:t>. č.	 1. </a:t>
            </a:r>
            <a:r>
              <a:rPr lang="cs-CZ" sz="2200" dirty="0" err="1" smtClean="0">
                <a:solidFill>
                  <a:schemeClr val="tx1"/>
                </a:solidFill>
              </a:rPr>
              <a:t>ich</a:t>
            </a:r>
            <a:r>
              <a:rPr lang="cs-CZ" sz="2200" dirty="0" smtClean="0">
                <a:solidFill>
                  <a:schemeClr val="tx1"/>
                </a:solidFill>
              </a:rPr>
              <a:t>    </a:t>
            </a:r>
            <a:r>
              <a:rPr lang="cs-CZ" sz="2200" b="1" dirty="0" smtClean="0">
                <a:solidFill>
                  <a:srgbClr val="FF0000"/>
                </a:solidFill>
              </a:rPr>
              <a:t>- </a:t>
            </a:r>
            <a:r>
              <a:rPr lang="cs-CZ" sz="2200" b="1" dirty="0" err="1" smtClean="0">
                <a:solidFill>
                  <a:srgbClr val="FF0000"/>
                </a:solidFill>
              </a:rPr>
              <a:t>te</a:t>
            </a:r>
            <a:r>
              <a:rPr lang="cs-CZ" sz="2200" b="1" dirty="0" smtClean="0">
                <a:solidFill>
                  <a:srgbClr val="FF0000"/>
                </a:solidFill>
              </a:rPr>
              <a:t> 	</a:t>
            </a:r>
            <a:r>
              <a:rPr lang="cs-CZ" sz="2200" dirty="0" smtClean="0">
                <a:solidFill>
                  <a:schemeClr val="tx1"/>
                </a:solidFill>
              </a:rPr>
              <a:t>		mn. č.     1. </a:t>
            </a:r>
            <a:r>
              <a:rPr lang="cs-CZ" sz="2200" dirty="0" err="1" smtClean="0">
                <a:solidFill>
                  <a:schemeClr val="tx1"/>
                </a:solidFill>
              </a:rPr>
              <a:t>wir</a:t>
            </a:r>
            <a:r>
              <a:rPr lang="cs-CZ" sz="2200" dirty="0" smtClean="0">
                <a:solidFill>
                  <a:schemeClr val="tx1"/>
                </a:solidFill>
              </a:rPr>
              <a:t>   </a:t>
            </a:r>
            <a:r>
              <a:rPr lang="cs-CZ" sz="2200" b="1" dirty="0" smtClean="0">
                <a:solidFill>
                  <a:srgbClr val="FF0000"/>
                </a:solidFill>
              </a:rPr>
              <a:t>- ten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</a:rPr>
              <a:t>	 2. </a:t>
            </a:r>
            <a:r>
              <a:rPr lang="cs-CZ" sz="2200" dirty="0" err="1" smtClean="0">
                <a:solidFill>
                  <a:schemeClr val="tx1"/>
                </a:solidFill>
              </a:rPr>
              <a:t>du</a:t>
            </a:r>
            <a:r>
              <a:rPr lang="cs-CZ" sz="2200" dirty="0" smtClean="0">
                <a:solidFill>
                  <a:schemeClr val="tx1"/>
                </a:solidFill>
              </a:rPr>
              <a:t>    </a:t>
            </a:r>
            <a:r>
              <a:rPr lang="cs-CZ" sz="2200" b="1" dirty="0" smtClean="0">
                <a:solidFill>
                  <a:srgbClr val="FF0000"/>
                </a:solidFill>
              </a:rPr>
              <a:t>- test	</a:t>
            </a:r>
            <a:r>
              <a:rPr lang="cs-CZ" sz="2200" dirty="0" smtClean="0">
                <a:solidFill>
                  <a:schemeClr val="tx1"/>
                </a:solidFill>
              </a:rPr>
              <a:t>			 2. </a:t>
            </a:r>
            <a:r>
              <a:rPr lang="cs-CZ" sz="2200" dirty="0" err="1" smtClean="0">
                <a:solidFill>
                  <a:schemeClr val="tx1"/>
                </a:solidFill>
              </a:rPr>
              <a:t>ihr</a:t>
            </a:r>
            <a:r>
              <a:rPr lang="cs-CZ" sz="2200" dirty="0" smtClean="0">
                <a:solidFill>
                  <a:schemeClr val="tx1"/>
                </a:solidFill>
              </a:rPr>
              <a:t>    </a:t>
            </a:r>
            <a:r>
              <a:rPr lang="cs-CZ" sz="2200" b="1" dirty="0" smtClean="0">
                <a:solidFill>
                  <a:srgbClr val="FF0000"/>
                </a:solidFill>
              </a:rPr>
              <a:t>- tet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</a:rPr>
              <a:t>	 3. </a:t>
            </a:r>
            <a:r>
              <a:rPr lang="cs-CZ" sz="2200" dirty="0" err="1" smtClean="0">
                <a:solidFill>
                  <a:schemeClr val="tx1"/>
                </a:solidFill>
              </a:rPr>
              <a:t>er</a:t>
            </a:r>
            <a:r>
              <a:rPr lang="cs-CZ" sz="2200" dirty="0" smtClean="0">
                <a:solidFill>
                  <a:schemeClr val="tx1"/>
                </a:solidFill>
              </a:rPr>
              <a:t>     </a:t>
            </a:r>
            <a:r>
              <a:rPr lang="cs-CZ" sz="2200" b="1" dirty="0" smtClean="0">
                <a:solidFill>
                  <a:srgbClr val="FF0000"/>
                </a:solidFill>
              </a:rPr>
              <a:t>- </a:t>
            </a:r>
            <a:r>
              <a:rPr lang="cs-CZ" sz="2200" b="1" dirty="0" err="1" smtClean="0">
                <a:solidFill>
                  <a:srgbClr val="FF0000"/>
                </a:solidFill>
              </a:rPr>
              <a:t>te</a:t>
            </a:r>
            <a:r>
              <a:rPr lang="cs-CZ" sz="2200" dirty="0" smtClean="0">
                <a:solidFill>
                  <a:schemeClr val="tx1"/>
                </a:solidFill>
              </a:rPr>
              <a:t>				 3. </a:t>
            </a:r>
            <a:r>
              <a:rPr lang="cs-CZ" sz="2200" dirty="0" err="1" smtClean="0">
                <a:solidFill>
                  <a:schemeClr val="tx1"/>
                </a:solidFill>
              </a:rPr>
              <a:t>sie</a:t>
            </a:r>
            <a:r>
              <a:rPr lang="cs-CZ" sz="2200" dirty="0" smtClean="0">
                <a:solidFill>
                  <a:schemeClr val="tx1"/>
                </a:solidFill>
              </a:rPr>
              <a:t>    </a:t>
            </a:r>
            <a:r>
              <a:rPr lang="cs-CZ" sz="2200" b="1" dirty="0" smtClean="0">
                <a:solidFill>
                  <a:srgbClr val="FF0000"/>
                </a:solidFill>
              </a:rPr>
              <a:t>- ten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 Způsobová slovesa v préteritu ztrácejí přehlásku:</a:t>
            </a:r>
          </a:p>
          <a:p>
            <a:pPr algn="just"/>
            <a:r>
              <a:rPr lang="cs-CZ" sz="2400" b="1" dirty="0" smtClean="0">
                <a:solidFill>
                  <a:schemeClr val="tx1"/>
                </a:solidFill>
              </a:rPr>
              <a:t>   </a:t>
            </a:r>
            <a:r>
              <a:rPr lang="cs-CZ" sz="2400" dirty="0" smtClean="0">
                <a:solidFill>
                  <a:schemeClr val="tx1"/>
                </a:solidFill>
              </a:rPr>
              <a:t>1. </a:t>
            </a:r>
            <a:r>
              <a:rPr lang="cs-CZ" sz="2400" b="1" dirty="0" err="1" smtClean="0">
                <a:solidFill>
                  <a:srgbClr val="FF0000"/>
                </a:solidFill>
              </a:rPr>
              <a:t>ich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musste</a:t>
            </a:r>
            <a:r>
              <a:rPr lang="cs-CZ" sz="2400" b="1" dirty="0" smtClean="0">
                <a:solidFill>
                  <a:srgbClr val="FF0000"/>
                </a:solidFill>
              </a:rPr>
              <a:t> /</a:t>
            </a:r>
            <a:r>
              <a:rPr lang="cs-CZ" sz="2400" b="1" dirty="0" err="1" smtClean="0">
                <a:solidFill>
                  <a:srgbClr val="FF0000"/>
                </a:solidFill>
              </a:rPr>
              <a:t>durfte</a:t>
            </a:r>
            <a:r>
              <a:rPr lang="cs-CZ" sz="2400" b="1" dirty="0" smtClean="0">
                <a:solidFill>
                  <a:srgbClr val="FF0000"/>
                </a:solidFill>
              </a:rPr>
              <a:t>/</a:t>
            </a:r>
            <a:r>
              <a:rPr lang="cs-CZ" sz="2400" b="1" dirty="0" err="1" smtClean="0">
                <a:solidFill>
                  <a:srgbClr val="FF0000"/>
                </a:solidFill>
              </a:rPr>
              <a:t>mochte</a:t>
            </a:r>
            <a:r>
              <a:rPr lang="cs-CZ" sz="2400" b="1" dirty="0" smtClean="0">
                <a:solidFill>
                  <a:srgbClr val="FF0000"/>
                </a:solidFill>
              </a:rPr>
              <a:t>/ </a:t>
            </a:r>
            <a:r>
              <a:rPr lang="cs-CZ" sz="2400" b="1" dirty="0" err="1" smtClean="0">
                <a:solidFill>
                  <a:srgbClr val="FF0000"/>
                </a:solidFill>
              </a:rPr>
              <a:t>konnte</a:t>
            </a:r>
            <a:r>
              <a:rPr lang="cs-CZ" sz="2400" b="1" dirty="0" smtClean="0">
                <a:solidFill>
                  <a:srgbClr val="FF0000"/>
                </a:solidFill>
              </a:rPr>
              <a:t>	 </a:t>
            </a:r>
            <a:r>
              <a:rPr lang="cs-CZ" sz="2400" dirty="0" smtClean="0">
                <a:solidFill>
                  <a:schemeClr val="tx1"/>
                </a:solidFill>
              </a:rPr>
              <a:t>1. </a:t>
            </a:r>
            <a:r>
              <a:rPr lang="cs-CZ" sz="2400" b="1" dirty="0" err="1" smtClean="0">
                <a:solidFill>
                  <a:srgbClr val="FF0000"/>
                </a:solidFill>
              </a:rPr>
              <a:t>wir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mussten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   </a:t>
            </a:r>
            <a:r>
              <a:rPr lang="cs-CZ" sz="2400" dirty="0" smtClean="0">
                <a:solidFill>
                  <a:schemeClr val="tx1"/>
                </a:solidFill>
              </a:rPr>
              <a:t>2. </a:t>
            </a:r>
            <a:r>
              <a:rPr lang="cs-CZ" sz="2400" b="1" dirty="0" err="1" smtClean="0">
                <a:solidFill>
                  <a:srgbClr val="FF0000"/>
                </a:solidFill>
              </a:rPr>
              <a:t>du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musstest</a:t>
            </a:r>
            <a:r>
              <a:rPr lang="cs-CZ" sz="2400" b="1" dirty="0" smtClean="0">
                <a:solidFill>
                  <a:srgbClr val="FF0000"/>
                </a:solidFill>
              </a:rPr>
              <a:t>				 </a:t>
            </a:r>
            <a:r>
              <a:rPr lang="cs-CZ" sz="2400" dirty="0" smtClean="0">
                <a:solidFill>
                  <a:schemeClr val="tx1"/>
                </a:solidFill>
              </a:rPr>
              <a:t>2. </a:t>
            </a:r>
            <a:r>
              <a:rPr lang="cs-CZ" sz="2400" b="1" dirty="0" err="1" smtClean="0">
                <a:solidFill>
                  <a:srgbClr val="FF0000"/>
                </a:solidFill>
              </a:rPr>
              <a:t>ihr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musstet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   </a:t>
            </a:r>
            <a:r>
              <a:rPr lang="cs-CZ" sz="2400" dirty="0" smtClean="0">
                <a:solidFill>
                  <a:schemeClr val="tx1"/>
                </a:solidFill>
              </a:rPr>
              <a:t>3. </a:t>
            </a:r>
            <a:r>
              <a:rPr lang="cs-CZ" sz="2400" b="1" dirty="0" err="1" smtClean="0">
                <a:solidFill>
                  <a:srgbClr val="FF0000"/>
                </a:solidFill>
              </a:rPr>
              <a:t>er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musste</a:t>
            </a:r>
            <a:r>
              <a:rPr lang="cs-CZ" sz="2400" b="1" dirty="0" smtClean="0">
                <a:solidFill>
                  <a:srgbClr val="FF0000"/>
                </a:solidFill>
              </a:rPr>
              <a:t>					</a:t>
            </a:r>
            <a:r>
              <a:rPr lang="cs-CZ" sz="2400" dirty="0" smtClean="0">
                <a:solidFill>
                  <a:schemeClr val="tx1"/>
                </a:solidFill>
              </a:rPr>
              <a:t> 3. </a:t>
            </a:r>
            <a:r>
              <a:rPr lang="cs-CZ" sz="2400" b="1" dirty="0" err="1" smtClean="0">
                <a:solidFill>
                  <a:srgbClr val="FF0000"/>
                </a:solidFill>
              </a:rPr>
              <a:t>sie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mussten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- tvoř věty v préteritu: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/>
              <a:t>………… </a:t>
            </a:r>
            <a:r>
              <a:rPr lang="cs-CZ" sz="2800" dirty="0" err="1"/>
              <a:t>auch</a:t>
            </a:r>
            <a:r>
              <a:rPr lang="cs-CZ" sz="2800" dirty="0"/>
              <a:t> </a:t>
            </a:r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anderen</a:t>
            </a:r>
            <a:r>
              <a:rPr lang="cs-CZ" sz="2800" dirty="0"/>
              <a:t> </a:t>
            </a:r>
            <a:r>
              <a:rPr lang="cs-CZ" sz="2800" dirty="0" err="1"/>
              <a:t>denken</a:t>
            </a:r>
            <a:r>
              <a:rPr lang="cs-CZ" sz="2800" dirty="0"/>
              <a:t>. (</a:t>
            </a:r>
            <a:r>
              <a:rPr lang="cs-CZ" sz="2800" dirty="0" err="1"/>
              <a:t>sollen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 smtClean="0"/>
              <a:t>…………. </a:t>
            </a:r>
            <a:r>
              <a:rPr lang="cs-CZ" sz="2800" dirty="0" err="1"/>
              <a:t>ihr</a:t>
            </a:r>
            <a:r>
              <a:rPr lang="cs-CZ" sz="2800" dirty="0"/>
              <a:t> 5 </a:t>
            </a:r>
            <a:r>
              <a:rPr lang="cs-CZ" sz="2800" dirty="0" err="1"/>
              <a:t>Minuten</a:t>
            </a:r>
            <a:r>
              <a:rPr lang="cs-CZ" sz="2800" dirty="0"/>
              <a:t> </a:t>
            </a:r>
            <a:r>
              <a:rPr lang="cs-CZ" sz="2800" dirty="0" err="1"/>
              <a:t>warten</a:t>
            </a:r>
            <a:r>
              <a:rPr lang="cs-CZ" sz="2800" dirty="0"/>
              <a:t>? (</a:t>
            </a:r>
            <a:r>
              <a:rPr lang="cs-CZ" sz="2800" dirty="0" err="1"/>
              <a:t>können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 </a:t>
            </a:r>
            <a:r>
              <a:rPr lang="cs-CZ" sz="2800" dirty="0"/>
              <a:t>………… den </a:t>
            </a:r>
            <a:r>
              <a:rPr lang="cs-CZ" sz="2800" dirty="0" err="1"/>
              <a:t>Gulasch</a:t>
            </a:r>
            <a:r>
              <a:rPr lang="cs-CZ" sz="2800" dirty="0"/>
              <a:t> </a:t>
            </a:r>
            <a:r>
              <a:rPr lang="cs-CZ" sz="2800" dirty="0" err="1"/>
              <a:t>nicht</a:t>
            </a:r>
            <a:r>
              <a:rPr lang="cs-CZ" sz="2800" dirty="0"/>
              <a:t>. (</a:t>
            </a:r>
            <a:r>
              <a:rPr lang="cs-CZ" sz="2800" dirty="0" err="1"/>
              <a:t>mögen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/>
              <a:t>Die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 </a:t>
            </a:r>
            <a:r>
              <a:rPr lang="cs-CZ" sz="2800" dirty="0"/>
              <a:t>………… </a:t>
            </a:r>
            <a:r>
              <a:rPr lang="cs-CZ" sz="2800" dirty="0" err="1"/>
              <a:t>nicht</a:t>
            </a:r>
            <a:r>
              <a:rPr lang="cs-CZ" sz="2800" dirty="0"/>
              <a:t> </a:t>
            </a:r>
            <a:r>
              <a:rPr lang="cs-CZ" sz="2800" dirty="0" err="1"/>
              <a:t>lange</a:t>
            </a:r>
            <a:r>
              <a:rPr lang="cs-CZ" sz="2800" dirty="0"/>
              <a:t> </a:t>
            </a:r>
            <a:r>
              <a:rPr lang="cs-CZ" sz="2800" dirty="0" err="1"/>
              <a:t>fernsehen</a:t>
            </a:r>
            <a:r>
              <a:rPr lang="cs-CZ" sz="2800" dirty="0"/>
              <a:t>. (</a:t>
            </a:r>
            <a:r>
              <a:rPr lang="cs-CZ" sz="2800" dirty="0" err="1"/>
              <a:t>dürfen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 smtClean="0"/>
              <a:t>Daniel ………… </a:t>
            </a:r>
            <a:r>
              <a:rPr lang="cs-CZ" sz="2800" dirty="0" err="1"/>
              <a:t>am</a:t>
            </a:r>
            <a:r>
              <a:rPr lang="cs-CZ" sz="2800" dirty="0"/>
              <a:t> Sport </a:t>
            </a:r>
            <a:r>
              <a:rPr lang="cs-CZ" sz="2800" dirty="0" err="1"/>
              <a:t>teilnehmen</a:t>
            </a:r>
            <a:r>
              <a:rPr lang="cs-CZ" sz="2800" dirty="0"/>
              <a:t>. (</a:t>
            </a:r>
            <a:r>
              <a:rPr lang="cs-CZ" sz="2800" dirty="0" err="1"/>
              <a:t>müssen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 err="1"/>
              <a:t>Sie</a:t>
            </a:r>
            <a:r>
              <a:rPr lang="cs-CZ" sz="2800" dirty="0"/>
              <a:t> ………… </a:t>
            </a:r>
            <a:r>
              <a:rPr lang="cs-CZ" sz="2800" dirty="0" err="1"/>
              <a:t>nichts</a:t>
            </a:r>
            <a:r>
              <a:rPr lang="cs-CZ" sz="2800" dirty="0"/>
              <a:t> machen.( </a:t>
            </a:r>
            <a:r>
              <a:rPr lang="cs-CZ" sz="2800" dirty="0" err="1"/>
              <a:t>wollen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 err="1"/>
              <a:t>Was</a:t>
            </a:r>
            <a:r>
              <a:rPr lang="cs-CZ" sz="2800" dirty="0"/>
              <a:t> ………… </a:t>
            </a:r>
            <a:r>
              <a:rPr lang="cs-CZ" sz="2800" dirty="0" err="1"/>
              <a:t>du</a:t>
            </a:r>
            <a:r>
              <a:rPr lang="cs-CZ" sz="2800" dirty="0"/>
              <a:t>  </a:t>
            </a:r>
            <a:r>
              <a:rPr lang="cs-CZ" sz="2800" dirty="0" err="1"/>
              <a:t>zum</a:t>
            </a:r>
            <a:r>
              <a:rPr lang="cs-CZ" sz="2800" dirty="0"/>
              <a:t> </a:t>
            </a:r>
            <a:r>
              <a:rPr lang="cs-CZ" sz="2800" dirty="0" err="1"/>
              <a:t>Frühstück</a:t>
            </a:r>
            <a:r>
              <a:rPr lang="cs-CZ" sz="2800" dirty="0"/>
              <a:t>? (</a:t>
            </a:r>
            <a:r>
              <a:rPr lang="cs-CZ" sz="2800" dirty="0" err="1"/>
              <a:t>mögen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dirty="0"/>
              <a:t>Man …………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Übung</a:t>
            </a:r>
            <a:r>
              <a:rPr lang="cs-CZ" sz="2800" dirty="0"/>
              <a:t> </a:t>
            </a:r>
            <a:r>
              <a:rPr lang="cs-CZ" sz="2800" dirty="0" err="1"/>
              <a:t>nicht</a:t>
            </a:r>
            <a:r>
              <a:rPr lang="cs-CZ" sz="2800" dirty="0"/>
              <a:t> </a:t>
            </a:r>
            <a:r>
              <a:rPr lang="cs-CZ" sz="2800" dirty="0" err="1"/>
              <a:t>schreiben</a:t>
            </a:r>
            <a:r>
              <a:rPr lang="cs-CZ" sz="2800" dirty="0"/>
              <a:t>. (</a:t>
            </a:r>
            <a:r>
              <a:rPr lang="cs-CZ" sz="2800" dirty="0" err="1"/>
              <a:t>können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Mein </a:t>
            </a:r>
            <a:r>
              <a:rPr lang="cs-CZ" sz="2800" dirty="0" err="1" smtClean="0"/>
              <a:t>Bruder</a:t>
            </a:r>
            <a:r>
              <a:rPr lang="cs-CZ" sz="2800" dirty="0" smtClean="0"/>
              <a:t> ………. </a:t>
            </a:r>
            <a:r>
              <a:rPr lang="cs-CZ" sz="2800" dirty="0" err="1" smtClean="0"/>
              <a:t>sein</a:t>
            </a:r>
            <a:r>
              <a:rPr lang="cs-CZ" sz="2800" dirty="0" smtClean="0"/>
              <a:t> </a:t>
            </a:r>
            <a:r>
              <a:rPr lang="cs-CZ" sz="2800" dirty="0" err="1" smtClean="0"/>
              <a:t>Zimmer</a:t>
            </a:r>
            <a:r>
              <a:rPr lang="cs-CZ" sz="2800" dirty="0" smtClean="0"/>
              <a:t> </a:t>
            </a:r>
            <a:r>
              <a:rPr lang="cs-CZ" sz="2800" dirty="0" err="1" smtClean="0"/>
              <a:t>aufräumen</a:t>
            </a:r>
            <a:r>
              <a:rPr lang="cs-CZ" sz="2800" dirty="0" smtClean="0"/>
              <a:t>. (</a:t>
            </a:r>
            <a:r>
              <a:rPr lang="cs-CZ" sz="2800" dirty="0" err="1" smtClean="0"/>
              <a:t>müssen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Oma</a:t>
            </a:r>
            <a:r>
              <a:rPr lang="cs-CZ" sz="2800" dirty="0"/>
              <a:t> </a:t>
            </a:r>
            <a:r>
              <a:rPr lang="cs-CZ" sz="2800" dirty="0" smtClean="0"/>
              <a:t>………. </a:t>
            </a:r>
            <a:r>
              <a:rPr lang="cs-CZ" sz="2800" dirty="0" err="1" smtClean="0"/>
              <a:t>Ihre</a:t>
            </a:r>
            <a:r>
              <a:rPr lang="cs-CZ" sz="2800" dirty="0" smtClean="0"/>
              <a:t> </a:t>
            </a:r>
            <a:r>
              <a:rPr lang="cs-CZ" sz="2800" dirty="0" err="1" smtClean="0"/>
              <a:t>Enkel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besuchen</a:t>
            </a:r>
            <a:r>
              <a:rPr lang="cs-CZ" sz="2800" dirty="0" smtClean="0"/>
              <a:t>. (</a:t>
            </a:r>
            <a:r>
              <a:rPr lang="cs-CZ" sz="2800" dirty="0" err="1" smtClean="0"/>
              <a:t>dürfen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Der </a:t>
            </a:r>
            <a:r>
              <a:rPr lang="cs-CZ" sz="2800" dirty="0" err="1" smtClean="0"/>
              <a:t>Schüler</a:t>
            </a:r>
            <a:r>
              <a:rPr lang="cs-CZ" sz="2800" dirty="0" smtClean="0"/>
              <a:t> ……….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Übung</a:t>
            </a:r>
            <a:r>
              <a:rPr lang="cs-CZ" sz="2800" dirty="0" smtClean="0"/>
              <a:t> </a:t>
            </a:r>
            <a:r>
              <a:rPr lang="cs-CZ" sz="2800" dirty="0" err="1" smtClean="0"/>
              <a:t>nochmals</a:t>
            </a:r>
            <a:r>
              <a:rPr lang="cs-CZ" sz="2800" dirty="0" smtClean="0"/>
              <a:t> </a:t>
            </a:r>
            <a:r>
              <a:rPr lang="cs-CZ" sz="2800" dirty="0" err="1" smtClean="0"/>
              <a:t>schreiben</a:t>
            </a:r>
            <a:r>
              <a:rPr lang="cs-CZ" sz="2800" dirty="0" smtClean="0"/>
              <a:t>. (</a:t>
            </a:r>
            <a:r>
              <a:rPr lang="cs-CZ" sz="2800" dirty="0" err="1" smtClean="0"/>
              <a:t>sollen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4500" dirty="0"/>
          </a:p>
          <a:p>
            <a:pPr>
              <a:buNone/>
            </a:pPr>
            <a:endParaRPr lang="cs-CZ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- tvoř </a:t>
            </a:r>
            <a:r>
              <a:rPr lang="cs-CZ" sz="3200" b="1" dirty="0"/>
              <a:t>věty v préteritu: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700" dirty="0"/>
              <a:t>Er </a:t>
            </a:r>
            <a:r>
              <a:rPr lang="cs-CZ" sz="2700" dirty="0" smtClean="0"/>
              <a:t>– </a:t>
            </a:r>
            <a:r>
              <a:rPr lang="cs-CZ" sz="2700" dirty="0" err="1" smtClean="0"/>
              <a:t>hier</a:t>
            </a:r>
            <a:r>
              <a:rPr lang="cs-CZ" sz="2700" dirty="0" smtClean="0"/>
              <a:t> – </a:t>
            </a:r>
            <a:r>
              <a:rPr lang="cs-CZ" sz="2700" dirty="0" err="1"/>
              <a:t>nicht</a:t>
            </a:r>
            <a:r>
              <a:rPr lang="cs-CZ" sz="2700" dirty="0"/>
              <a:t> – </a:t>
            </a:r>
            <a:r>
              <a:rPr lang="cs-CZ" sz="2700" dirty="0" err="1"/>
              <a:t>parken</a:t>
            </a:r>
            <a:r>
              <a:rPr lang="cs-CZ" sz="2700" dirty="0"/>
              <a:t> – </a:t>
            </a:r>
            <a:r>
              <a:rPr lang="cs-CZ" sz="2700" dirty="0" err="1"/>
              <a:t>dürfen</a:t>
            </a:r>
            <a:endParaRPr lang="cs-CZ" sz="2700" dirty="0"/>
          </a:p>
          <a:p>
            <a:pPr>
              <a:buNone/>
            </a:pPr>
            <a:r>
              <a:rPr lang="cs-CZ" sz="2700" dirty="0"/>
              <a:t>……………………………………………………………………………… .</a:t>
            </a:r>
          </a:p>
          <a:p>
            <a:pPr>
              <a:buNone/>
            </a:pPr>
            <a:r>
              <a:rPr lang="cs-CZ" sz="2700" dirty="0" err="1"/>
              <a:t>Du</a:t>
            </a:r>
            <a:r>
              <a:rPr lang="cs-CZ" sz="2700" dirty="0"/>
              <a:t> – </a:t>
            </a:r>
            <a:r>
              <a:rPr lang="cs-CZ" sz="2700" dirty="0" err="1"/>
              <a:t>keine</a:t>
            </a:r>
            <a:r>
              <a:rPr lang="cs-CZ" sz="2700" dirty="0"/>
              <a:t> </a:t>
            </a:r>
            <a:r>
              <a:rPr lang="cs-CZ" sz="2700" dirty="0" err="1"/>
              <a:t>Hausaufgabe</a:t>
            </a:r>
            <a:r>
              <a:rPr lang="cs-CZ" sz="2700" dirty="0"/>
              <a:t> – </a:t>
            </a:r>
            <a:r>
              <a:rPr lang="cs-CZ" sz="2700" dirty="0" err="1"/>
              <a:t>schreiben</a:t>
            </a:r>
            <a:r>
              <a:rPr lang="cs-CZ" sz="2700" dirty="0"/>
              <a:t> – </a:t>
            </a:r>
            <a:r>
              <a:rPr lang="cs-CZ" sz="2700" dirty="0" err="1"/>
              <a:t>wollen</a:t>
            </a:r>
            <a:endParaRPr lang="cs-CZ" sz="2700" dirty="0"/>
          </a:p>
          <a:p>
            <a:pPr>
              <a:buNone/>
            </a:pPr>
            <a:r>
              <a:rPr lang="cs-CZ" sz="2700" dirty="0"/>
              <a:t>……………………………………………………………………………… ?</a:t>
            </a:r>
          </a:p>
          <a:p>
            <a:pPr>
              <a:buNone/>
            </a:pPr>
            <a:r>
              <a:rPr lang="cs-CZ" sz="2700" dirty="0"/>
              <a:t>Karl – </a:t>
            </a:r>
            <a:r>
              <a:rPr lang="cs-CZ" sz="2700" dirty="0" err="1"/>
              <a:t>Klara</a:t>
            </a:r>
            <a:r>
              <a:rPr lang="cs-CZ" sz="2700" dirty="0"/>
              <a:t> – </a:t>
            </a:r>
            <a:r>
              <a:rPr lang="cs-CZ" sz="2700" dirty="0" err="1"/>
              <a:t>nicht</a:t>
            </a:r>
            <a:r>
              <a:rPr lang="cs-CZ" sz="2700" dirty="0"/>
              <a:t> </a:t>
            </a:r>
            <a:r>
              <a:rPr lang="cs-CZ" sz="2700" dirty="0" err="1"/>
              <a:t>mehr</a:t>
            </a:r>
            <a:r>
              <a:rPr lang="cs-CZ" sz="2700" dirty="0"/>
              <a:t> </a:t>
            </a:r>
            <a:r>
              <a:rPr lang="cs-CZ" sz="2700" dirty="0" smtClean="0"/>
              <a:t>– </a:t>
            </a:r>
            <a:r>
              <a:rPr lang="cs-CZ" sz="2700" dirty="0" err="1"/>
              <a:t>mögen</a:t>
            </a:r>
            <a:endParaRPr lang="cs-CZ" sz="2700" dirty="0"/>
          </a:p>
          <a:p>
            <a:pPr>
              <a:buNone/>
            </a:pPr>
            <a:r>
              <a:rPr lang="cs-CZ" sz="2700" dirty="0"/>
              <a:t>……………………………………………………………………………… .</a:t>
            </a:r>
          </a:p>
          <a:p>
            <a:pPr>
              <a:buNone/>
            </a:pPr>
            <a:r>
              <a:rPr lang="cs-CZ" sz="2700" dirty="0" err="1"/>
              <a:t>Ich</a:t>
            </a:r>
            <a:r>
              <a:rPr lang="cs-CZ" sz="2700" dirty="0"/>
              <a:t> – den </a:t>
            </a:r>
            <a:r>
              <a:rPr lang="cs-CZ" sz="2700" dirty="0" err="1"/>
              <a:t>Tanz</a:t>
            </a:r>
            <a:r>
              <a:rPr lang="cs-CZ" sz="2700" dirty="0"/>
              <a:t> – </a:t>
            </a:r>
            <a:r>
              <a:rPr lang="cs-CZ" sz="2700" dirty="0" err="1"/>
              <a:t>nicht</a:t>
            </a:r>
            <a:r>
              <a:rPr lang="cs-CZ" sz="2700" dirty="0"/>
              <a:t> </a:t>
            </a:r>
            <a:r>
              <a:rPr lang="cs-CZ" sz="2700" dirty="0" smtClean="0"/>
              <a:t>– </a:t>
            </a:r>
            <a:r>
              <a:rPr lang="cs-CZ" sz="2700" dirty="0" err="1"/>
              <a:t>tanzen</a:t>
            </a:r>
            <a:r>
              <a:rPr lang="cs-CZ" sz="2700" dirty="0"/>
              <a:t> – </a:t>
            </a:r>
            <a:r>
              <a:rPr lang="cs-CZ" sz="2700" dirty="0" err="1"/>
              <a:t>können</a:t>
            </a:r>
            <a:endParaRPr lang="cs-CZ" sz="2700" dirty="0"/>
          </a:p>
          <a:p>
            <a:pPr>
              <a:buNone/>
            </a:pPr>
            <a:r>
              <a:rPr lang="cs-CZ" sz="2700" dirty="0"/>
              <a:t>……………………………………………………………………………… .</a:t>
            </a:r>
          </a:p>
          <a:p>
            <a:pPr>
              <a:buNone/>
            </a:pPr>
            <a:r>
              <a:rPr lang="cs-CZ" sz="2700" dirty="0" err="1"/>
              <a:t>Wir</a:t>
            </a:r>
            <a:r>
              <a:rPr lang="cs-CZ" sz="2700" dirty="0"/>
              <a:t> – der </a:t>
            </a:r>
            <a:r>
              <a:rPr lang="cs-CZ" sz="2700" dirty="0" err="1"/>
              <a:t>Mutter</a:t>
            </a:r>
            <a:r>
              <a:rPr lang="cs-CZ" sz="2700" dirty="0"/>
              <a:t> </a:t>
            </a:r>
            <a:r>
              <a:rPr lang="cs-CZ" sz="2700" dirty="0" smtClean="0"/>
              <a:t>— </a:t>
            </a:r>
            <a:r>
              <a:rPr lang="cs-CZ" sz="2700" dirty="0" err="1"/>
              <a:t>helfen</a:t>
            </a:r>
            <a:r>
              <a:rPr lang="cs-CZ" sz="2700" dirty="0"/>
              <a:t> – </a:t>
            </a:r>
            <a:r>
              <a:rPr lang="cs-CZ" sz="2700" dirty="0" err="1"/>
              <a:t>sollen</a:t>
            </a:r>
            <a:endParaRPr lang="cs-CZ" sz="2700" dirty="0"/>
          </a:p>
          <a:p>
            <a:pPr>
              <a:buNone/>
            </a:pPr>
            <a:r>
              <a:rPr lang="cs-CZ" sz="2700" dirty="0"/>
              <a:t>……………………………………………………………………………… 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err="1" smtClean="0"/>
              <a:t>Du</a:t>
            </a:r>
            <a:r>
              <a:rPr lang="cs-CZ" sz="2700" dirty="0" smtClean="0"/>
              <a:t> –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Wahrheit</a:t>
            </a:r>
            <a:r>
              <a:rPr lang="cs-CZ" sz="2700" dirty="0" smtClean="0"/>
              <a:t> – </a:t>
            </a:r>
            <a:r>
              <a:rPr lang="cs-CZ" sz="2700" dirty="0" err="1" smtClean="0"/>
              <a:t>müssen</a:t>
            </a:r>
            <a:r>
              <a:rPr lang="cs-CZ" sz="2700" dirty="0" smtClean="0"/>
              <a:t> – </a:t>
            </a:r>
            <a:r>
              <a:rPr lang="cs-CZ" sz="2700" dirty="0" err="1" smtClean="0"/>
              <a:t>deinem</a:t>
            </a:r>
            <a:r>
              <a:rPr lang="cs-CZ" sz="2700" dirty="0" smtClean="0"/>
              <a:t> </a:t>
            </a:r>
            <a:r>
              <a:rPr lang="cs-CZ" sz="2700" dirty="0" err="1" smtClean="0"/>
              <a:t>Bruder</a:t>
            </a:r>
            <a:r>
              <a:rPr lang="cs-CZ" sz="2700" dirty="0" smtClean="0"/>
              <a:t> – </a:t>
            </a:r>
            <a:r>
              <a:rPr lang="cs-CZ" sz="2700" dirty="0" err="1" smtClean="0"/>
              <a:t>sagen</a:t>
            </a:r>
            <a:endParaRPr lang="cs-CZ" sz="2700" dirty="0" smtClean="0"/>
          </a:p>
          <a:p>
            <a:pPr>
              <a:buNone/>
            </a:pPr>
            <a:r>
              <a:rPr lang="cs-CZ" sz="2700" dirty="0" smtClean="0"/>
              <a:t>……………………………………………………………………………… ?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80951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- přelož v préteritu: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76064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cs-CZ" sz="2600" dirty="0" smtClean="0"/>
              <a:t>Nemusela vůbec odpovídat.	</a:t>
            </a:r>
          </a:p>
          <a:p>
            <a:pPr marL="514350" indent="-514350">
              <a:buNone/>
            </a:pPr>
            <a:r>
              <a:rPr lang="cs-CZ" sz="2600" dirty="0" smtClean="0"/>
              <a:t>Měl vyvenčit psa.</a:t>
            </a:r>
          </a:p>
          <a:p>
            <a:pPr>
              <a:buNone/>
            </a:pPr>
            <a:r>
              <a:rPr lang="cs-CZ" sz="2600" dirty="0" smtClean="0"/>
              <a:t>Měl jsi rád svoji babičku?</a:t>
            </a:r>
          </a:p>
          <a:p>
            <a:pPr>
              <a:buNone/>
            </a:pPr>
            <a:r>
              <a:rPr lang="cs-CZ" sz="2600" dirty="0" smtClean="0"/>
              <a:t>Směl jí pomoci?</a:t>
            </a:r>
          </a:p>
          <a:p>
            <a:pPr>
              <a:buNone/>
            </a:pPr>
            <a:r>
              <a:rPr lang="cs-CZ" sz="2600" dirty="0" smtClean="0"/>
              <a:t>Mohli jste přeložit ten text?	</a:t>
            </a:r>
          </a:p>
          <a:p>
            <a:pPr>
              <a:buNone/>
            </a:pPr>
            <a:r>
              <a:rPr lang="cs-CZ" sz="2600" dirty="0" smtClean="0"/>
              <a:t>Co jste chtěli dělat?</a:t>
            </a:r>
          </a:p>
          <a:p>
            <a:pPr>
              <a:buNone/>
            </a:pPr>
            <a:r>
              <a:rPr lang="cs-CZ" sz="2600" dirty="0" smtClean="0"/>
              <a:t>Včera museli zůstat v posteli.</a:t>
            </a:r>
          </a:p>
          <a:p>
            <a:pPr>
              <a:buNone/>
            </a:pPr>
            <a:r>
              <a:rPr lang="cs-CZ" sz="2600" dirty="0" smtClean="0"/>
              <a:t>Neměl jsem to dělat.</a:t>
            </a:r>
          </a:p>
          <a:p>
            <a:pPr>
              <a:buNone/>
            </a:pPr>
            <a:r>
              <a:rPr lang="cs-CZ" sz="2600" dirty="0" smtClean="0"/>
              <a:t>Neměla nikdy ráda školu.</a:t>
            </a:r>
          </a:p>
          <a:p>
            <a:pPr>
              <a:buNone/>
            </a:pPr>
            <a:r>
              <a:rPr lang="cs-CZ" sz="2600" dirty="0" smtClean="0"/>
              <a:t>Nechtěli jste kávu?</a:t>
            </a:r>
          </a:p>
          <a:p>
            <a:pPr>
              <a:buNone/>
            </a:pPr>
            <a:r>
              <a:rPr lang="cs-CZ" sz="2600" dirty="0" smtClean="0"/>
              <a:t>Nesměli jít na večírek.</a:t>
            </a:r>
          </a:p>
          <a:p>
            <a:pPr>
              <a:buNone/>
            </a:pPr>
            <a:r>
              <a:rPr lang="cs-CZ" sz="2600" dirty="0" smtClean="0"/>
              <a:t>Musela jít nakoupit.</a:t>
            </a:r>
          </a:p>
          <a:p>
            <a:pPr>
              <a:buNone/>
            </a:pPr>
            <a:r>
              <a:rPr lang="cs-CZ" sz="2600" dirty="0" smtClean="0"/>
              <a:t>Neuměl jezdit na kole.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err="1" smtClean="0"/>
              <a:t>Du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solltest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anderen</a:t>
            </a:r>
            <a:r>
              <a:rPr lang="cs-CZ" dirty="0" smtClean="0"/>
              <a:t> </a:t>
            </a:r>
            <a:r>
              <a:rPr lang="cs-CZ" dirty="0" err="1" smtClean="0"/>
              <a:t>denken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Konntet</a:t>
            </a:r>
            <a:r>
              <a:rPr lang="cs-CZ" dirty="0" smtClean="0"/>
              <a:t> </a:t>
            </a:r>
            <a:r>
              <a:rPr lang="cs-CZ" dirty="0" err="1" smtClean="0"/>
              <a:t>ihr</a:t>
            </a:r>
            <a:r>
              <a:rPr lang="cs-CZ" dirty="0" smtClean="0"/>
              <a:t> 5 </a:t>
            </a:r>
            <a:r>
              <a:rPr lang="cs-CZ" dirty="0" err="1" smtClean="0"/>
              <a:t>Minuten</a:t>
            </a:r>
            <a:r>
              <a:rPr lang="cs-CZ" dirty="0" smtClean="0"/>
              <a:t> </a:t>
            </a:r>
            <a:r>
              <a:rPr lang="cs-CZ" dirty="0" err="1" smtClean="0"/>
              <a:t>warten</a:t>
            </a:r>
            <a:r>
              <a:rPr lang="cs-CZ" dirty="0" smtClean="0"/>
              <a:t>? </a:t>
            </a:r>
          </a:p>
          <a:p>
            <a:pPr>
              <a:buNone/>
            </a:pP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mochte</a:t>
            </a:r>
            <a:r>
              <a:rPr lang="cs-CZ" dirty="0" smtClean="0">
                <a:solidFill>
                  <a:srgbClr val="FF0000"/>
                </a:solidFill>
              </a:rPr>
              <a:t>/ </a:t>
            </a:r>
            <a:r>
              <a:rPr lang="cs-CZ" dirty="0" err="1" smtClean="0">
                <a:solidFill>
                  <a:srgbClr val="FF0000"/>
                </a:solidFill>
              </a:rPr>
              <a:t>mochten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den </a:t>
            </a:r>
            <a:r>
              <a:rPr lang="cs-CZ" dirty="0" err="1" smtClean="0"/>
              <a:t>Gulasch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Die 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durften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lange</a:t>
            </a:r>
            <a:r>
              <a:rPr lang="cs-CZ" dirty="0" smtClean="0"/>
              <a:t> </a:t>
            </a:r>
            <a:r>
              <a:rPr lang="cs-CZ" dirty="0" err="1" smtClean="0"/>
              <a:t>fernsehen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Daniel </a:t>
            </a:r>
            <a:r>
              <a:rPr lang="cs-CZ" dirty="0" err="1" smtClean="0">
                <a:solidFill>
                  <a:srgbClr val="FF0000"/>
                </a:solidFill>
              </a:rPr>
              <a:t>musste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Sport </a:t>
            </a:r>
            <a:r>
              <a:rPr lang="cs-CZ" dirty="0" err="1" smtClean="0"/>
              <a:t>teilnehmen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Sie</a:t>
            </a:r>
            <a:r>
              <a:rPr lang="cs-CZ" dirty="0" smtClean="0"/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wollte</a:t>
            </a:r>
            <a:r>
              <a:rPr lang="cs-CZ" dirty="0" smtClean="0">
                <a:solidFill>
                  <a:srgbClr val="FF0000"/>
                </a:solidFill>
              </a:rPr>
              <a:t>/ </a:t>
            </a:r>
            <a:r>
              <a:rPr lang="cs-CZ" dirty="0" err="1" smtClean="0">
                <a:solidFill>
                  <a:srgbClr val="FF0000"/>
                </a:solidFill>
              </a:rPr>
              <a:t>wollten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nichts</a:t>
            </a:r>
            <a:r>
              <a:rPr lang="cs-CZ" dirty="0" smtClean="0"/>
              <a:t> machen.</a:t>
            </a:r>
          </a:p>
          <a:p>
            <a:pPr>
              <a:buNone/>
            </a:pP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mochtest</a:t>
            </a:r>
            <a:r>
              <a:rPr lang="cs-CZ" dirty="0" smtClean="0"/>
              <a:t>  </a:t>
            </a:r>
            <a:r>
              <a:rPr lang="cs-CZ" dirty="0" err="1" smtClean="0"/>
              <a:t>du</a:t>
            </a:r>
            <a:r>
              <a:rPr lang="cs-CZ" dirty="0" smtClean="0"/>
              <a:t> 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Frühstück</a:t>
            </a:r>
            <a:r>
              <a:rPr lang="cs-CZ" dirty="0" smtClean="0"/>
              <a:t>? </a:t>
            </a:r>
          </a:p>
          <a:p>
            <a:pPr>
              <a:buNone/>
            </a:pPr>
            <a:r>
              <a:rPr lang="cs-CZ" dirty="0" smtClean="0"/>
              <a:t>Man </a:t>
            </a:r>
            <a:r>
              <a:rPr lang="cs-CZ" dirty="0" err="1" smtClean="0">
                <a:solidFill>
                  <a:srgbClr val="FF0000"/>
                </a:solidFill>
              </a:rPr>
              <a:t>konnte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Übung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schreiben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err="1" smtClean="0"/>
              <a:t>Mein</a:t>
            </a:r>
            <a:r>
              <a:rPr lang="cs-CZ" dirty="0" smtClean="0"/>
              <a:t> </a:t>
            </a:r>
            <a:r>
              <a:rPr lang="cs-CZ" dirty="0" err="1" smtClean="0"/>
              <a:t>Bruder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musste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dirty="0" err="1" smtClean="0"/>
              <a:t>Zimmer</a:t>
            </a:r>
            <a:r>
              <a:rPr lang="cs-CZ" dirty="0" smtClean="0"/>
              <a:t> </a:t>
            </a:r>
            <a:r>
              <a:rPr lang="cs-CZ" dirty="0" err="1" smtClean="0"/>
              <a:t>aufräumen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Die </a:t>
            </a:r>
            <a:r>
              <a:rPr lang="cs-CZ" dirty="0" err="1" smtClean="0"/>
              <a:t>Oma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durfte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Enkel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besuchen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Der </a:t>
            </a:r>
            <a:r>
              <a:rPr lang="cs-CZ" dirty="0" err="1" smtClean="0"/>
              <a:t>Schüler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sollte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Übung</a:t>
            </a:r>
            <a:r>
              <a:rPr lang="cs-CZ" dirty="0" smtClean="0"/>
              <a:t> </a:t>
            </a:r>
            <a:r>
              <a:rPr lang="cs-CZ" dirty="0" err="1" smtClean="0"/>
              <a:t>nochmals</a:t>
            </a:r>
            <a:r>
              <a:rPr lang="cs-CZ" dirty="0" smtClean="0"/>
              <a:t> </a:t>
            </a:r>
            <a:r>
              <a:rPr lang="cs-CZ" dirty="0" err="1" smtClean="0"/>
              <a:t>schreiben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 smtClean="0"/>
              <a:t>Er</a:t>
            </a:r>
            <a:r>
              <a:rPr lang="cs-CZ" dirty="0" smtClean="0"/>
              <a:t> – </a:t>
            </a:r>
            <a:r>
              <a:rPr lang="cs-CZ" dirty="0" err="1" smtClean="0"/>
              <a:t>hier</a:t>
            </a:r>
            <a:r>
              <a:rPr lang="cs-CZ" dirty="0" smtClean="0"/>
              <a:t> – </a:t>
            </a:r>
            <a:r>
              <a:rPr lang="cs-CZ" dirty="0" err="1" smtClean="0"/>
              <a:t>nicht</a:t>
            </a:r>
            <a:r>
              <a:rPr lang="cs-CZ" dirty="0" smtClean="0"/>
              <a:t> – </a:t>
            </a:r>
            <a:r>
              <a:rPr lang="cs-CZ" dirty="0" err="1" smtClean="0"/>
              <a:t>parken</a:t>
            </a:r>
            <a:r>
              <a:rPr lang="cs-CZ" dirty="0" smtClean="0"/>
              <a:t> – </a:t>
            </a:r>
            <a:r>
              <a:rPr lang="cs-CZ" dirty="0" err="1" smtClean="0"/>
              <a:t>dürfen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durfte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hier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parken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cs-CZ" dirty="0" err="1" smtClean="0"/>
              <a:t>Du</a:t>
            </a:r>
            <a:r>
              <a:rPr lang="cs-CZ" dirty="0" smtClean="0"/>
              <a:t> –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Hausaufgabe</a:t>
            </a:r>
            <a:r>
              <a:rPr lang="cs-CZ" dirty="0" smtClean="0"/>
              <a:t> – </a:t>
            </a:r>
            <a:r>
              <a:rPr lang="cs-CZ" dirty="0" err="1" smtClean="0"/>
              <a:t>schreiben</a:t>
            </a:r>
            <a:r>
              <a:rPr lang="cs-CZ" dirty="0" smtClean="0"/>
              <a:t> – </a:t>
            </a:r>
            <a:r>
              <a:rPr lang="cs-CZ" dirty="0" err="1" smtClean="0"/>
              <a:t>wollen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Wolltest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Hausaufgabe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schreiben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cs-CZ" dirty="0" smtClean="0"/>
              <a:t>Karl – </a:t>
            </a:r>
            <a:r>
              <a:rPr lang="cs-CZ" dirty="0" err="1" smtClean="0"/>
              <a:t>Klara</a:t>
            </a:r>
            <a:r>
              <a:rPr lang="cs-CZ" dirty="0" smtClean="0"/>
              <a:t> –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mehr</a:t>
            </a:r>
            <a:r>
              <a:rPr lang="cs-CZ" dirty="0" smtClean="0"/>
              <a:t> – </a:t>
            </a:r>
            <a:r>
              <a:rPr lang="cs-CZ" dirty="0" err="1" smtClean="0"/>
              <a:t>mögen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Karl </a:t>
            </a:r>
            <a:r>
              <a:rPr lang="cs-CZ" dirty="0" err="1" smtClean="0">
                <a:solidFill>
                  <a:srgbClr val="FF0000"/>
                </a:solidFill>
              </a:rPr>
              <a:t>mochte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Klara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mehr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/>
              <a:t>Ich</a:t>
            </a:r>
            <a:r>
              <a:rPr lang="cs-CZ" dirty="0" smtClean="0"/>
              <a:t> – den </a:t>
            </a:r>
            <a:r>
              <a:rPr lang="cs-CZ" dirty="0" err="1" smtClean="0"/>
              <a:t>Tanz</a:t>
            </a:r>
            <a:r>
              <a:rPr lang="cs-CZ" dirty="0" smtClean="0"/>
              <a:t> – </a:t>
            </a:r>
            <a:r>
              <a:rPr lang="cs-CZ" dirty="0" err="1" smtClean="0"/>
              <a:t>nicht</a:t>
            </a:r>
            <a:r>
              <a:rPr lang="cs-CZ" dirty="0" smtClean="0"/>
              <a:t> – </a:t>
            </a:r>
            <a:r>
              <a:rPr lang="cs-CZ" dirty="0" err="1" smtClean="0"/>
              <a:t>tanzen</a:t>
            </a:r>
            <a:r>
              <a:rPr lang="cs-CZ" dirty="0" smtClean="0"/>
              <a:t> – </a:t>
            </a:r>
            <a:r>
              <a:rPr lang="cs-CZ" dirty="0" err="1" smtClean="0"/>
              <a:t>können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konnte</a:t>
            </a:r>
            <a:r>
              <a:rPr lang="cs-CZ" dirty="0" smtClean="0">
                <a:solidFill>
                  <a:srgbClr val="FF0000"/>
                </a:solidFill>
              </a:rPr>
              <a:t> den </a:t>
            </a:r>
            <a:r>
              <a:rPr lang="cs-CZ" dirty="0" err="1" smtClean="0">
                <a:solidFill>
                  <a:srgbClr val="FF0000"/>
                </a:solidFill>
              </a:rPr>
              <a:t>Tanz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tanzen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/>
              <a:t>Wir</a:t>
            </a:r>
            <a:r>
              <a:rPr lang="cs-CZ" dirty="0" smtClean="0"/>
              <a:t> – der </a:t>
            </a:r>
            <a:r>
              <a:rPr lang="cs-CZ" dirty="0" err="1" smtClean="0"/>
              <a:t>Mutter</a:t>
            </a:r>
            <a:r>
              <a:rPr lang="cs-CZ" dirty="0" smtClean="0"/>
              <a:t> — </a:t>
            </a:r>
            <a:r>
              <a:rPr lang="cs-CZ" dirty="0" err="1" smtClean="0"/>
              <a:t>helfen</a:t>
            </a:r>
            <a:r>
              <a:rPr lang="cs-CZ" dirty="0" smtClean="0"/>
              <a:t> – </a:t>
            </a:r>
            <a:r>
              <a:rPr lang="cs-CZ" dirty="0" err="1" smtClean="0"/>
              <a:t>sollen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sollten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>
                <a:solidFill>
                  <a:srgbClr val="FF0000"/>
                </a:solidFill>
              </a:rPr>
              <a:t>Mutter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helfen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/>
              <a:t>Du</a:t>
            </a:r>
            <a:r>
              <a:rPr lang="cs-CZ" dirty="0" smtClean="0"/>
              <a:t> –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Wahrheit</a:t>
            </a:r>
            <a:r>
              <a:rPr lang="cs-CZ" dirty="0" smtClean="0"/>
              <a:t> – </a:t>
            </a:r>
            <a:r>
              <a:rPr lang="cs-CZ" dirty="0" err="1" smtClean="0"/>
              <a:t>müssen</a:t>
            </a:r>
            <a:r>
              <a:rPr lang="cs-CZ" dirty="0" smtClean="0"/>
              <a:t> – </a:t>
            </a:r>
            <a:r>
              <a:rPr lang="cs-CZ" dirty="0" err="1" smtClean="0"/>
              <a:t>deinem</a:t>
            </a:r>
            <a:r>
              <a:rPr lang="cs-CZ" dirty="0" smtClean="0"/>
              <a:t> </a:t>
            </a:r>
            <a:r>
              <a:rPr lang="cs-CZ" dirty="0" err="1" smtClean="0"/>
              <a:t>Bruder</a:t>
            </a:r>
            <a:r>
              <a:rPr lang="cs-CZ" dirty="0" smtClean="0"/>
              <a:t> – </a:t>
            </a:r>
            <a:r>
              <a:rPr lang="cs-CZ" dirty="0" err="1" smtClean="0"/>
              <a:t>sagen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Musstest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Bruder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Wahrheit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sagen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musste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gar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antworten</a:t>
            </a:r>
            <a:r>
              <a:rPr lang="cs-CZ" dirty="0" smtClean="0">
                <a:solidFill>
                  <a:srgbClr val="FF0000"/>
                </a:solidFill>
              </a:rPr>
              <a:t>.	</a:t>
            </a:r>
          </a:p>
          <a:p>
            <a:pPr marL="514350" indent="-51435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sollte</a:t>
            </a:r>
            <a:r>
              <a:rPr lang="cs-CZ" dirty="0" smtClean="0">
                <a:solidFill>
                  <a:srgbClr val="FF0000"/>
                </a:solidFill>
              </a:rPr>
              <a:t> den </a:t>
            </a:r>
            <a:r>
              <a:rPr lang="cs-CZ" dirty="0" err="1" smtClean="0">
                <a:solidFill>
                  <a:srgbClr val="FF0000"/>
                </a:solidFill>
              </a:rPr>
              <a:t>Hund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ausführen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Mochtest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Oma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Durfte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helfen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Konntet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ihr</a:t>
            </a:r>
            <a:r>
              <a:rPr lang="cs-CZ" dirty="0" smtClean="0">
                <a:solidFill>
                  <a:srgbClr val="FF0000"/>
                </a:solidFill>
              </a:rPr>
              <a:t> den Text </a:t>
            </a:r>
            <a:r>
              <a:rPr lang="cs-CZ" dirty="0" err="1" smtClean="0">
                <a:solidFill>
                  <a:srgbClr val="FF0000"/>
                </a:solidFill>
              </a:rPr>
              <a:t>übersetzen</a:t>
            </a:r>
            <a:r>
              <a:rPr lang="cs-CZ" dirty="0" smtClean="0">
                <a:solidFill>
                  <a:srgbClr val="FF0000"/>
                </a:solidFill>
              </a:rPr>
              <a:t>?	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wolltet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ihr</a:t>
            </a:r>
            <a:r>
              <a:rPr lang="cs-CZ" dirty="0" smtClean="0">
                <a:solidFill>
                  <a:srgbClr val="FF0000"/>
                </a:solidFill>
              </a:rPr>
              <a:t> machen?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Gestern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mussten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Bett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bleiben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sollte</a:t>
            </a:r>
            <a:r>
              <a:rPr lang="cs-CZ" dirty="0" smtClean="0">
                <a:solidFill>
                  <a:srgbClr val="FF0000"/>
                </a:solidFill>
              </a:rPr>
              <a:t> es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tun.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mochte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Schule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Wolltet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Kaffee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durften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zur</a:t>
            </a:r>
            <a:r>
              <a:rPr lang="cs-CZ" dirty="0" smtClean="0">
                <a:solidFill>
                  <a:srgbClr val="FF0000"/>
                </a:solidFill>
              </a:rPr>
              <a:t> Party </a:t>
            </a:r>
            <a:r>
              <a:rPr lang="cs-CZ" dirty="0" err="1" smtClean="0">
                <a:solidFill>
                  <a:srgbClr val="FF0000"/>
                </a:solidFill>
              </a:rPr>
              <a:t>gehen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musste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einkaufen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gehen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konnte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Rad </a:t>
            </a:r>
            <a:r>
              <a:rPr lang="cs-CZ" dirty="0" err="1" smtClean="0">
                <a:solidFill>
                  <a:srgbClr val="FF0000"/>
                </a:solidFill>
              </a:rPr>
              <a:t>fahren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568952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/>
              <a:t> Zdroje</a:t>
            </a:r>
          </a:p>
          <a:p>
            <a:endParaRPr lang="cs-CZ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5458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583</Words>
  <Application>Microsoft Office PowerPoint</Application>
  <PresentationFormat>Předvádění na obrazovce (4:3)</PresentationFormat>
  <Paragraphs>124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Způsobová slovesa - préteritum</vt:lpstr>
      <vt:lpstr>I. Cvičení - tvoř věty v préteritu:</vt:lpstr>
      <vt:lpstr>II. Cvičení - tvoř věty v préteritu:</vt:lpstr>
      <vt:lpstr>III. Cvičení - přelož v préteritu: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Mňuí</dc:creator>
  <cp:lastModifiedBy>Pavel Roubínek</cp:lastModifiedBy>
  <cp:revision>48</cp:revision>
  <dcterms:created xsi:type="dcterms:W3CDTF">2014-04-24T17:35:24Z</dcterms:created>
  <dcterms:modified xsi:type="dcterms:W3CDTF">2014-06-10T09:29:14Z</dcterms:modified>
</cp:coreProperties>
</file>