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4" r:id="rId3"/>
    <p:sldId id="256" r:id="rId4"/>
    <p:sldId id="263" r:id="rId5"/>
    <p:sldId id="257" r:id="rId6"/>
    <p:sldId id="259" r:id="rId7"/>
    <p:sldId id="258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60" autoAdjust="0"/>
  </p:normalViewPr>
  <p:slideViewPr>
    <p:cSldViewPr>
      <p:cViewPr varScale="1">
        <p:scale>
          <a:sx n="102" d="100"/>
          <a:sy n="102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26CE9-104B-46A4-AD13-7452682DB4D0}" type="datetimeFigureOut">
              <a:rPr lang="cs-CZ" smtClean="0"/>
              <a:pPr/>
              <a:t>10.6.2014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5669-6DAB-476B-B3C7-F7E518164C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46632"/>
              </p:ext>
            </p:extLst>
          </p:nvPr>
        </p:nvGraphicFramePr>
        <p:xfrm>
          <a:off x="539552" y="1391280"/>
          <a:ext cx="8136904" cy="535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9380"/>
                <a:gridCol w="6407524"/>
              </a:tblGrid>
              <a:tr h="537304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Zeměpisné názvy</a:t>
                      </a:r>
                    </a:p>
                  </a:txBody>
                  <a:tcPr anchor="ctr"/>
                </a:tc>
              </a:tr>
              <a:tr h="61230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jazyk, kvinta</a:t>
                      </a:r>
                    </a:p>
                  </a:txBody>
                  <a:tcPr anchor="ctr"/>
                </a:tc>
              </a:tr>
              <a:tr h="61230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Německý jazyk – gramatické jevy</a:t>
                      </a:r>
                    </a:p>
                  </a:txBody>
                  <a:tcPr anchor="ctr"/>
                </a:tc>
              </a:tr>
              <a:tr h="52650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Materiál slouží k prezentaci a procvičení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dané gramatické oblasti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72540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zeměpisné názvy,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člen určitý, rod mužský, ženský a střední, předložka, 3. pád, 4. pád, přídavné jméno, přívlastek 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650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PhDr.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Eva Sklenářová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650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20. 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4. 2014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6507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88104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0"/>
            <a:ext cx="7607403" cy="134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04664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/>
              <a:t> Zdroje</a:t>
            </a:r>
          </a:p>
          <a:p>
            <a:endParaRPr lang="cs-CZ" dirty="0"/>
          </a:p>
          <a:p>
            <a:pPr lvl="0"/>
            <a:r>
              <a:rPr lang="cs-CZ" sz="2400" dirty="0"/>
              <a:t>BAUMBACH, R., VÁCLAVKOVÁ, G. Mluvnice němčiny. 1. vydání. FIN PUBLISHING Olomouc, 1997. ISBN 80-86002-13-6.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DUSILOVÁ</a:t>
            </a:r>
            <a:r>
              <a:rPr lang="cs-CZ" sz="2400" dirty="0"/>
              <a:t>, D., EBEL, M., GOEDERT, R., KOLOCOVÁ, V., VACHALOVSKÁ, L. Nová cvičebnice německé gramatiky. Nakladatelství POLYGLOT, Praha. Třetí vydání, dotisk 2002. ISBN 80-86-195-10-4.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HELBIG</a:t>
            </a:r>
            <a:r>
              <a:rPr lang="cs-CZ" sz="2400" dirty="0"/>
              <a:t>, G., BUSCHA, J. </a:t>
            </a:r>
            <a:r>
              <a:rPr lang="cs-CZ" sz="2400" dirty="0" err="1"/>
              <a:t>Deutsche</a:t>
            </a:r>
            <a:r>
              <a:rPr lang="cs-CZ" sz="2400" dirty="0"/>
              <a:t> </a:t>
            </a:r>
            <a:r>
              <a:rPr lang="cs-CZ" sz="2400" dirty="0" err="1"/>
              <a:t>Grammatik</a:t>
            </a:r>
            <a:r>
              <a:rPr lang="cs-CZ" sz="2400" dirty="0"/>
              <a:t>. </a:t>
            </a:r>
            <a:r>
              <a:rPr lang="cs-CZ" sz="2400" dirty="0" err="1"/>
              <a:t>Ein</a:t>
            </a:r>
            <a:r>
              <a:rPr lang="cs-CZ" sz="2400" dirty="0"/>
              <a:t> </a:t>
            </a:r>
            <a:r>
              <a:rPr lang="cs-CZ" sz="2400" dirty="0" err="1"/>
              <a:t>Handbuchbuch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den </a:t>
            </a:r>
            <a:r>
              <a:rPr lang="cs-CZ" sz="2400" dirty="0" err="1"/>
              <a:t>Ausländerunterricht</a:t>
            </a:r>
            <a:r>
              <a:rPr lang="cs-CZ" sz="2400" dirty="0"/>
              <a:t>. 15., </a:t>
            </a:r>
            <a:r>
              <a:rPr lang="cs-CZ" sz="2400" dirty="0" err="1"/>
              <a:t>durchgesehene</a:t>
            </a:r>
            <a:r>
              <a:rPr lang="cs-CZ" sz="2400" dirty="0"/>
              <a:t> </a:t>
            </a:r>
            <a:r>
              <a:rPr lang="cs-CZ" sz="2400" dirty="0" err="1"/>
              <a:t>Auflage</a:t>
            </a:r>
            <a:r>
              <a:rPr lang="cs-CZ" sz="2400" dirty="0"/>
              <a:t> 1993. </a:t>
            </a:r>
            <a:r>
              <a:rPr lang="cs-CZ" sz="2400" dirty="0" err="1"/>
              <a:t>Langenscheidt</a:t>
            </a:r>
            <a:r>
              <a:rPr lang="cs-CZ" sz="2400" dirty="0"/>
              <a:t> </a:t>
            </a:r>
            <a:r>
              <a:rPr lang="cs-CZ" sz="2400" dirty="0" err="1"/>
              <a:t>Verlag</a:t>
            </a:r>
            <a:r>
              <a:rPr lang="cs-CZ" sz="2400" dirty="0"/>
              <a:t>. </a:t>
            </a:r>
            <a:r>
              <a:rPr lang="cs-CZ" sz="2400" dirty="0" err="1"/>
              <a:t>Germany</a:t>
            </a:r>
            <a:r>
              <a:rPr lang="cs-CZ" sz="2400" dirty="0"/>
              <a:t>. ISBN 3-324-00118-8.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MOTTA</a:t>
            </a:r>
            <a:r>
              <a:rPr lang="cs-CZ" sz="2400" dirty="0"/>
              <a:t>, G., CVIKOWSKA, B., VOMÁČKOVÁ, O., ČERNÝ, T. Direkt 2 </a:t>
            </a:r>
            <a:r>
              <a:rPr lang="cs-CZ" sz="2400" dirty="0" err="1"/>
              <a:t>neu</a:t>
            </a:r>
            <a:r>
              <a:rPr lang="cs-CZ" sz="2400" dirty="0"/>
              <a:t>. Němčina pro střední školy. Učebnice a pracovní sešit. Nové přepracované vydání: Tomáš Černý,  </a:t>
            </a:r>
            <a:r>
              <a:rPr lang="cs-CZ" sz="2400" dirty="0" err="1"/>
              <a:t>Klett</a:t>
            </a:r>
            <a:r>
              <a:rPr lang="cs-CZ" sz="2400" dirty="0"/>
              <a:t> nakladatelství s. r. o., Praha 2012. ISBN 978-80-7397-101-4.</a:t>
            </a:r>
          </a:p>
        </p:txBody>
      </p:sp>
    </p:spTree>
    <p:extLst>
      <p:ext uri="{BB962C8B-B14F-4D97-AF65-F5344CB8AC3E}">
        <p14:creationId xmlns:p14="http://schemas.microsoft.com/office/powerpoint/2010/main" val="413259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b="1" dirty="0"/>
              <a:t>Zeměpisné názvy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328592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sz="3600" b="1" i="1" u="sng" dirty="0">
                <a:latin typeface="+mj-lt"/>
                <a:ea typeface="+mj-ea"/>
                <a:cs typeface="+mj-cs"/>
              </a:rPr>
              <a:t>Světadíly</a:t>
            </a:r>
          </a:p>
          <a:p>
            <a:pPr>
              <a:buNone/>
            </a:pPr>
            <a:r>
              <a:rPr lang="cs-CZ" b="1" i="1" dirty="0"/>
              <a:t>- středního rodu, bez členu </a:t>
            </a:r>
            <a:r>
              <a:rPr lang="cs-CZ" sz="2900" i="1" dirty="0"/>
              <a:t>/Afrika, Europa, </a:t>
            </a:r>
            <a:r>
              <a:rPr lang="cs-CZ" sz="2900" i="1" dirty="0" err="1"/>
              <a:t>Asien</a:t>
            </a:r>
            <a:r>
              <a:rPr lang="cs-CZ" sz="2900" i="1" dirty="0"/>
              <a:t>, Amerika, Antarktika, </a:t>
            </a:r>
            <a:r>
              <a:rPr lang="cs-CZ" sz="2900" i="1" dirty="0" err="1" smtClean="0"/>
              <a:t>Australien</a:t>
            </a:r>
            <a:r>
              <a:rPr lang="cs-CZ" sz="2900" i="1" dirty="0" smtClean="0"/>
              <a:t>  </a:t>
            </a:r>
            <a:r>
              <a:rPr lang="cs-CZ" sz="2900" i="1" dirty="0"/>
              <a:t>…/</a:t>
            </a:r>
          </a:p>
          <a:p>
            <a:pPr>
              <a:buNone/>
            </a:pPr>
            <a:r>
              <a:rPr lang="cs-CZ" sz="2900" i="1" dirty="0"/>
              <a:t>Předložky: </a:t>
            </a:r>
            <a:r>
              <a:rPr lang="cs-CZ" sz="2900" i="1" dirty="0" err="1"/>
              <a:t>wo</a:t>
            </a:r>
            <a:r>
              <a:rPr lang="cs-CZ" sz="2900" i="1" dirty="0"/>
              <a:t>? </a:t>
            </a:r>
            <a:r>
              <a:rPr lang="cs-CZ" sz="2900" i="1" dirty="0">
                <a:solidFill>
                  <a:srgbClr val="FF0000"/>
                </a:solidFill>
              </a:rPr>
              <a:t>(3.p.) </a:t>
            </a:r>
            <a:r>
              <a:rPr lang="cs-CZ" sz="2900" i="1" dirty="0">
                <a:solidFill>
                  <a:srgbClr val="0070C0"/>
                </a:solidFill>
              </a:rPr>
              <a:t>–  </a:t>
            </a:r>
            <a:r>
              <a:rPr lang="cs-CZ" sz="2900" b="1" i="1" dirty="0">
                <a:solidFill>
                  <a:srgbClr val="0070C0"/>
                </a:solidFill>
              </a:rPr>
              <a:t>in</a:t>
            </a:r>
            <a:r>
              <a:rPr lang="cs-CZ" sz="2900" i="1" dirty="0"/>
              <a:t>; </a:t>
            </a:r>
            <a:r>
              <a:rPr lang="cs-CZ" sz="2900" i="1" dirty="0" err="1"/>
              <a:t>wohin</a:t>
            </a:r>
            <a:r>
              <a:rPr lang="cs-CZ" sz="2900" i="1" dirty="0"/>
              <a:t>? </a:t>
            </a:r>
            <a:r>
              <a:rPr lang="cs-CZ" sz="2900" i="1" dirty="0">
                <a:solidFill>
                  <a:srgbClr val="FF0000"/>
                </a:solidFill>
              </a:rPr>
              <a:t>(4. p.)  </a:t>
            </a:r>
            <a:r>
              <a:rPr lang="cs-CZ" sz="2900" i="1" dirty="0"/>
              <a:t>–  </a:t>
            </a:r>
            <a:r>
              <a:rPr lang="cs-CZ" sz="2900" b="1" i="1" dirty="0">
                <a:solidFill>
                  <a:srgbClr val="0070C0"/>
                </a:solidFill>
              </a:rPr>
              <a:t>nach</a:t>
            </a:r>
            <a:r>
              <a:rPr lang="cs-CZ" sz="2900" b="1" i="1" dirty="0"/>
              <a:t>; </a:t>
            </a:r>
            <a:r>
              <a:rPr lang="cs-CZ" sz="2900" i="1" dirty="0" err="1"/>
              <a:t>woher</a:t>
            </a:r>
            <a:r>
              <a:rPr lang="cs-CZ" sz="2900" i="1" dirty="0"/>
              <a:t>? </a:t>
            </a:r>
            <a:r>
              <a:rPr lang="cs-CZ" sz="2900" i="1" dirty="0">
                <a:solidFill>
                  <a:srgbClr val="FF0000"/>
                </a:solidFill>
              </a:rPr>
              <a:t>(3. p.)  </a:t>
            </a:r>
            <a:r>
              <a:rPr lang="cs-CZ" sz="2900" i="1" dirty="0"/>
              <a:t>- </a:t>
            </a:r>
            <a:r>
              <a:rPr lang="cs-CZ" sz="2900" b="1" i="1" dirty="0">
                <a:solidFill>
                  <a:srgbClr val="0070C0"/>
                </a:solidFill>
              </a:rPr>
              <a:t> </a:t>
            </a:r>
            <a:r>
              <a:rPr lang="cs-CZ" sz="2900" b="1" i="1" dirty="0" err="1" smtClean="0">
                <a:solidFill>
                  <a:srgbClr val="0070C0"/>
                </a:solidFill>
              </a:rPr>
              <a:t>aus</a:t>
            </a:r>
            <a:endParaRPr lang="cs-CZ" sz="2900" dirty="0"/>
          </a:p>
          <a:p>
            <a:pPr>
              <a:buNone/>
            </a:pPr>
            <a:endParaRPr lang="cs-CZ" sz="2800" b="1" i="1" u="sng" dirty="0" smtClean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i="1" u="sng" dirty="0">
                <a:latin typeface="+mj-lt"/>
                <a:ea typeface="+mj-ea"/>
                <a:cs typeface="+mj-cs"/>
              </a:rPr>
              <a:t>Města </a:t>
            </a:r>
          </a:p>
          <a:p>
            <a:pPr>
              <a:buNone/>
            </a:pPr>
            <a:r>
              <a:rPr lang="cs-CZ" b="1" i="1" dirty="0"/>
              <a:t>- středního rodu, bez </a:t>
            </a:r>
            <a:r>
              <a:rPr lang="cs-CZ" sz="2900" b="1" i="1" dirty="0"/>
              <a:t>členu </a:t>
            </a:r>
            <a:r>
              <a:rPr lang="cs-CZ" sz="2900" i="1" dirty="0"/>
              <a:t>/Prag, </a:t>
            </a:r>
            <a:r>
              <a:rPr lang="cs-CZ" sz="2900" i="1" dirty="0" err="1"/>
              <a:t>Wien</a:t>
            </a:r>
            <a:r>
              <a:rPr lang="cs-CZ" sz="2900" i="1" dirty="0"/>
              <a:t>, Olomouc, </a:t>
            </a:r>
            <a:r>
              <a:rPr lang="cs-CZ" sz="2900" i="1" dirty="0" err="1"/>
              <a:t>Berlin</a:t>
            </a:r>
            <a:r>
              <a:rPr lang="cs-CZ" sz="2900" i="1" dirty="0"/>
              <a:t> …/</a:t>
            </a:r>
          </a:p>
          <a:p>
            <a:pPr>
              <a:buNone/>
            </a:pPr>
            <a:r>
              <a:rPr lang="cs-CZ" sz="2900" i="1" dirty="0"/>
              <a:t>Předložky: </a:t>
            </a:r>
            <a:r>
              <a:rPr lang="cs-CZ" sz="2900" i="1" dirty="0" err="1"/>
              <a:t>wo</a:t>
            </a:r>
            <a:r>
              <a:rPr lang="cs-CZ" sz="2900" i="1" dirty="0"/>
              <a:t>? – </a:t>
            </a:r>
            <a:r>
              <a:rPr lang="cs-CZ" sz="2900" b="1" i="1" dirty="0">
                <a:solidFill>
                  <a:srgbClr val="0070C0"/>
                </a:solidFill>
              </a:rPr>
              <a:t>in</a:t>
            </a:r>
            <a:r>
              <a:rPr lang="cs-CZ" sz="2900" i="1" dirty="0"/>
              <a:t>; </a:t>
            </a:r>
            <a:r>
              <a:rPr lang="cs-CZ" sz="2900" i="1" dirty="0" err="1"/>
              <a:t>wohin</a:t>
            </a:r>
            <a:r>
              <a:rPr lang="cs-CZ" sz="2900" i="1" dirty="0"/>
              <a:t>? - </a:t>
            </a:r>
            <a:r>
              <a:rPr lang="cs-CZ" sz="2900" b="1" i="1" dirty="0">
                <a:solidFill>
                  <a:srgbClr val="0070C0"/>
                </a:solidFill>
              </a:rPr>
              <a:t>nach</a:t>
            </a:r>
            <a:r>
              <a:rPr lang="cs-CZ" sz="2900" i="1" dirty="0"/>
              <a:t>; </a:t>
            </a:r>
            <a:r>
              <a:rPr lang="cs-CZ" sz="2900" i="1" dirty="0" err="1"/>
              <a:t>woher</a:t>
            </a:r>
            <a:r>
              <a:rPr lang="cs-CZ" sz="2900" i="1" dirty="0"/>
              <a:t>? </a:t>
            </a:r>
            <a:r>
              <a:rPr lang="cs-CZ" sz="2900" i="1" dirty="0" smtClean="0"/>
              <a:t>–</a:t>
            </a:r>
            <a:r>
              <a:rPr lang="cs-CZ" sz="2900" b="1" i="1" dirty="0" smtClean="0"/>
              <a:t> </a:t>
            </a:r>
            <a:r>
              <a:rPr lang="cs-CZ" sz="2900" b="1" i="1" dirty="0" err="1" smtClean="0">
                <a:solidFill>
                  <a:srgbClr val="0070C0"/>
                </a:solidFill>
              </a:rPr>
              <a:t>aus</a:t>
            </a: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4296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1520" y="260648"/>
            <a:ext cx="8880764" cy="6408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3400" b="1" i="1" dirty="0" smtClean="0"/>
              <a:t> </a:t>
            </a:r>
            <a:r>
              <a:rPr lang="cs-CZ" sz="4200" b="1" i="1" u="sng" dirty="0" smtClean="0"/>
              <a:t>Státy</a:t>
            </a:r>
            <a:endParaRPr lang="cs-CZ" sz="4200" b="1" i="1" dirty="0"/>
          </a:p>
          <a:p>
            <a:pPr>
              <a:buNone/>
            </a:pPr>
            <a:endParaRPr lang="cs-CZ" sz="3400" b="1" i="1" dirty="0" smtClean="0"/>
          </a:p>
          <a:p>
            <a:pPr>
              <a:buNone/>
            </a:pPr>
            <a:r>
              <a:rPr lang="cs-CZ" sz="3800" b="1" i="1" dirty="0" smtClean="0"/>
              <a:t>- většinou středního rodu, pak bez členu </a:t>
            </a:r>
            <a:r>
              <a:rPr lang="cs-CZ" sz="3400" i="1" dirty="0" smtClean="0"/>
              <a:t>/</a:t>
            </a:r>
            <a:r>
              <a:rPr lang="cs-CZ" sz="3400" i="1" dirty="0" err="1" smtClean="0"/>
              <a:t>Italien</a:t>
            </a:r>
            <a:r>
              <a:rPr lang="cs-CZ" sz="3400" i="1" dirty="0" smtClean="0"/>
              <a:t>, Polen, </a:t>
            </a:r>
            <a:r>
              <a:rPr lang="cs-CZ" sz="3400" i="1" dirty="0" err="1" smtClean="0"/>
              <a:t>Spanien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Deutschland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Tschechien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Ungarn</a:t>
            </a:r>
            <a:r>
              <a:rPr lang="cs-CZ" sz="3400" i="1" dirty="0" smtClean="0"/>
              <a:t> …/</a:t>
            </a:r>
          </a:p>
          <a:p>
            <a:pPr>
              <a:buNone/>
            </a:pPr>
            <a:r>
              <a:rPr lang="cs-CZ" sz="3400" i="1" dirty="0" smtClean="0"/>
              <a:t>Předložky: </a:t>
            </a:r>
            <a:r>
              <a:rPr lang="cs-CZ" sz="3400" i="1" dirty="0" err="1" smtClean="0"/>
              <a:t>wo</a:t>
            </a:r>
            <a:r>
              <a:rPr lang="cs-CZ" sz="3400" i="1" dirty="0" smtClean="0"/>
              <a:t>? – </a:t>
            </a:r>
            <a:r>
              <a:rPr lang="cs-CZ" sz="3400" b="1" i="1" dirty="0" smtClean="0">
                <a:solidFill>
                  <a:srgbClr val="0070C0"/>
                </a:solidFill>
              </a:rPr>
              <a:t>in</a:t>
            </a:r>
            <a:r>
              <a:rPr lang="cs-CZ" sz="3400" i="1" dirty="0" smtClean="0"/>
              <a:t>; </a:t>
            </a:r>
            <a:r>
              <a:rPr lang="cs-CZ" sz="3400" i="1" dirty="0" err="1" smtClean="0"/>
              <a:t>wohin</a:t>
            </a:r>
            <a:r>
              <a:rPr lang="cs-CZ" sz="3400" i="1" dirty="0" smtClean="0"/>
              <a:t>? – </a:t>
            </a:r>
            <a:r>
              <a:rPr lang="cs-CZ" sz="3400" b="1" i="1" dirty="0" smtClean="0">
                <a:solidFill>
                  <a:srgbClr val="0070C0"/>
                </a:solidFill>
              </a:rPr>
              <a:t>nach</a:t>
            </a:r>
            <a:r>
              <a:rPr lang="cs-CZ" sz="3400" b="1" i="1" dirty="0" smtClean="0"/>
              <a:t>; </a:t>
            </a:r>
            <a:r>
              <a:rPr lang="cs-CZ" sz="3400" i="1" dirty="0" err="1" smtClean="0"/>
              <a:t>woher</a:t>
            </a:r>
            <a:r>
              <a:rPr lang="cs-CZ" sz="3400" i="1" dirty="0" smtClean="0"/>
              <a:t>? -</a:t>
            </a:r>
            <a:r>
              <a:rPr lang="cs-CZ" sz="3400" b="1" i="1" dirty="0" smtClean="0">
                <a:solidFill>
                  <a:srgbClr val="0070C0"/>
                </a:solidFill>
              </a:rPr>
              <a:t> </a:t>
            </a:r>
            <a:r>
              <a:rPr lang="cs-CZ" sz="3400" b="1" i="1" dirty="0" err="1" smtClean="0">
                <a:solidFill>
                  <a:srgbClr val="0070C0"/>
                </a:solidFill>
              </a:rPr>
              <a:t>aus</a:t>
            </a:r>
            <a:endParaRPr lang="cs-CZ" sz="34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cs-CZ" sz="3400" b="1" i="1" dirty="0" smtClean="0"/>
          </a:p>
          <a:p>
            <a:pPr>
              <a:buNone/>
            </a:pPr>
            <a:r>
              <a:rPr lang="cs-CZ" sz="3800" b="1" i="1" dirty="0" smtClean="0"/>
              <a:t>- někdy mužského, ženského rodu nebo v mn.č., pak se členem určitým </a:t>
            </a:r>
            <a:r>
              <a:rPr lang="cs-CZ" sz="3400" i="1" dirty="0" smtClean="0"/>
              <a:t>/der </a:t>
            </a:r>
            <a:r>
              <a:rPr lang="cs-CZ" sz="3400" i="1" dirty="0" err="1" smtClean="0"/>
              <a:t>Iran</a:t>
            </a:r>
            <a:r>
              <a:rPr lang="cs-CZ" sz="3400" i="1" dirty="0" smtClean="0"/>
              <a:t>, der Libanon, der Jemen,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Türkei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Schweiz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Slowakei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Bundesrepublik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Deutschland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Ukraine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Mongolei</a:t>
            </a:r>
            <a:r>
              <a:rPr lang="cs-CZ" sz="3400" i="1" dirty="0" smtClean="0"/>
              <a:t>,     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USA,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Philippinen</a:t>
            </a:r>
            <a:r>
              <a:rPr lang="cs-CZ" sz="3400" i="1" dirty="0" smtClean="0"/>
              <a:t>, </a:t>
            </a:r>
            <a:r>
              <a:rPr lang="cs-CZ" sz="3400" i="1" dirty="0" err="1" smtClean="0"/>
              <a:t>die</a:t>
            </a:r>
            <a:r>
              <a:rPr lang="cs-CZ" sz="3400" i="1" dirty="0" smtClean="0"/>
              <a:t> </a:t>
            </a:r>
            <a:r>
              <a:rPr lang="cs-CZ" sz="3400" i="1" dirty="0" err="1" smtClean="0"/>
              <a:t>Niederlande</a:t>
            </a:r>
            <a:r>
              <a:rPr lang="cs-CZ" sz="3400" i="1" dirty="0" smtClean="0"/>
              <a:t>  …/</a:t>
            </a:r>
          </a:p>
          <a:p>
            <a:pPr>
              <a:buNone/>
            </a:pPr>
            <a:r>
              <a:rPr lang="cs-CZ" sz="3400" i="1" dirty="0" smtClean="0"/>
              <a:t>Předložky</a:t>
            </a:r>
            <a:r>
              <a:rPr lang="cs-CZ" sz="3400" dirty="0" smtClean="0"/>
              <a:t>:</a:t>
            </a:r>
            <a:r>
              <a:rPr lang="cs-CZ" sz="3400" i="1" dirty="0" smtClean="0">
                <a:solidFill>
                  <a:srgbClr val="0070C0"/>
                </a:solidFill>
              </a:rPr>
              <a:t> </a:t>
            </a:r>
            <a:r>
              <a:rPr lang="cs-CZ" sz="3400" b="1" i="1" dirty="0" smtClean="0">
                <a:solidFill>
                  <a:srgbClr val="0070C0"/>
                </a:solidFill>
              </a:rPr>
              <a:t>in</a:t>
            </a:r>
            <a:r>
              <a:rPr lang="cs-CZ" sz="3400" i="1" dirty="0" smtClean="0">
                <a:solidFill>
                  <a:srgbClr val="0070C0"/>
                </a:solidFill>
              </a:rPr>
              <a:t> </a:t>
            </a:r>
            <a:r>
              <a:rPr lang="cs-CZ" sz="3400" i="1" dirty="0" smtClean="0"/>
              <a:t>+ </a:t>
            </a:r>
            <a:r>
              <a:rPr lang="cs-CZ" sz="3400" b="1" i="1" dirty="0" smtClean="0"/>
              <a:t>člen určitý</a:t>
            </a:r>
            <a:r>
              <a:rPr lang="cs-CZ" sz="3400" i="1" dirty="0" smtClean="0">
                <a:solidFill>
                  <a:srgbClr val="0070C0"/>
                </a:solidFill>
              </a:rPr>
              <a:t>:</a:t>
            </a:r>
            <a:r>
              <a:rPr lang="cs-CZ" sz="3400" b="1" i="1" dirty="0" smtClean="0">
                <a:solidFill>
                  <a:srgbClr val="0070C0"/>
                </a:solidFill>
              </a:rPr>
              <a:t> </a:t>
            </a:r>
            <a:r>
              <a:rPr lang="cs-CZ" sz="3400" b="1" i="1" dirty="0" err="1" smtClean="0">
                <a:solidFill>
                  <a:srgbClr val="0070C0"/>
                </a:solidFill>
              </a:rPr>
              <a:t>aus</a:t>
            </a:r>
            <a:r>
              <a:rPr lang="cs-CZ" sz="3400" b="1" i="1" dirty="0" smtClean="0">
                <a:solidFill>
                  <a:srgbClr val="0070C0"/>
                </a:solidFill>
              </a:rPr>
              <a:t> </a:t>
            </a:r>
            <a:r>
              <a:rPr lang="cs-CZ" sz="3400" i="1" dirty="0" smtClean="0"/>
              <a:t>+ </a:t>
            </a:r>
            <a:r>
              <a:rPr lang="cs-CZ" sz="3400" b="1" i="1" dirty="0" smtClean="0"/>
              <a:t>člen určitý</a:t>
            </a:r>
            <a:endParaRPr lang="cs-CZ" sz="3400" i="1" dirty="0" smtClean="0"/>
          </a:p>
          <a:p>
            <a:pPr>
              <a:buNone/>
            </a:pPr>
            <a:r>
              <a:rPr lang="cs-CZ" sz="3400" i="1" dirty="0" smtClean="0"/>
              <a:t> </a:t>
            </a:r>
            <a:r>
              <a:rPr lang="cs-CZ" sz="3400" i="1" dirty="0" err="1" smtClean="0"/>
              <a:t>wo</a:t>
            </a:r>
            <a:r>
              <a:rPr lang="cs-CZ" sz="3400" i="1" dirty="0" smtClean="0"/>
              <a:t>? – </a:t>
            </a:r>
            <a:r>
              <a:rPr lang="cs-CZ" sz="3400" b="1" i="1" dirty="0" err="1" smtClean="0"/>
              <a:t>im</a:t>
            </a:r>
            <a:r>
              <a:rPr lang="cs-CZ" sz="3400" b="1" i="1" dirty="0" smtClean="0"/>
              <a:t>, in der, in den + -n </a:t>
            </a:r>
            <a:r>
              <a:rPr lang="cs-CZ" sz="3400" i="1" dirty="0" smtClean="0"/>
              <a:t>(mn. č.); </a:t>
            </a:r>
            <a:r>
              <a:rPr lang="cs-CZ" sz="3400" i="1" dirty="0" err="1" smtClean="0"/>
              <a:t>wohin</a:t>
            </a:r>
            <a:r>
              <a:rPr lang="cs-CZ" sz="3400" i="1" dirty="0" smtClean="0"/>
              <a:t>? – </a:t>
            </a:r>
            <a:r>
              <a:rPr lang="cs-CZ" sz="3400" b="1" i="1" dirty="0" smtClean="0"/>
              <a:t>in den, in </a:t>
            </a:r>
            <a:r>
              <a:rPr lang="cs-CZ" sz="3400" b="1" i="1" dirty="0" err="1" smtClean="0"/>
              <a:t>die</a:t>
            </a:r>
            <a:r>
              <a:rPr lang="cs-CZ" sz="3400" b="1" i="1" dirty="0" smtClean="0"/>
              <a:t>, in </a:t>
            </a:r>
            <a:r>
              <a:rPr lang="cs-CZ" sz="3400" b="1" i="1" dirty="0" err="1" smtClean="0"/>
              <a:t>die</a:t>
            </a:r>
            <a:r>
              <a:rPr lang="cs-CZ" sz="3400" b="1" i="1" dirty="0" smtClean="0"/>
              <a:t> </a:t>
            </a:r>
            <a:r>
              <a:rPr lang="cs-CZ" sz="3400" i="1" dirty="0" smtClean="0"/>
              <a:t>(mn. č.); </a:t>
            </a:r>
            <a:r>
              <a:rPr lang="cs-CZ" sz="3400" i="1" dirty="0" err="1" smtClean="0"/>
              <a:t>woher</a:t>
            </a:r>
            <a:r>
              <a:rPr lang="cs-CZ" sz="3400" i="1" dirty="0" smtClean="0"/>
              <a:t>? </a:t>
            </a:r>
            <a:r>
              <a:rPr lang="cs-CZ" sz="3400" b="1" i="1" dirty="0" smtClean="0"/>
              <a:t>– </a:t>
            </a:r>
            <a:r>
              <a:rPr lang="cs-CZ" sz="3400" b="1" i="1" dirty="0" err="1" smtClean="0"/>
              <a:t>aus</a:t>
            </a:r>
            <a:r>
              <a:rPr lang="cs-CZ" sz="3400" b="1" i="1" dirty="0" smtClean="0"/>
              <a:t> </a:t>
            </a:r>
            <a:r>
              <a:rPr lang="cs-CZ" sz="3400" b="1" i="1" dirty="0" err="1" smtClean="0"/>
              <a:t>dem</a:t>
            </a:r>
            <a:r>
              <a:rPr lang="cs-CZ" sz="3400" b="1" i="1" dirty="0" smtClean="0"/>
              <a:t>, </a:t>
            </a:r>
            <a:r>
              <a:rPr lang="cs-CZ" sz="3400" b="1" i="1" dirty="0" err="1" smtClean="0"/>
              <a:t>aus</a:t>
            </a:r>
            <a:r>
              <a:rPr lang="cs-CZ" sz="3400" b="1" i="1" dirty="0" smtClean="0"/>
              <a:t> der</a:t>
            </a:r>
            <a:r>
              <a:rPr lang="cs-CZ" sz="3400" i="1" dirty="0" smtClean="0"/>
              <a:t>, </a:t>
            </a:r>
            <a:r>
              <a:rPr lang="cs-CZ" sz="3400" b="1" i="1" dirty="0" err="1" smtClean="0"/>
              <a:t>aus</a:t>
            </a:r>
            <a:r>
              <a:rPr lang="cs-CZ" sz="3400" b="1" i="1" dirty="0" smtClean="0"/>
              <a:t> den + -n </a:t>
            </a:r>
            <a:r>
              <a:rPr lang="cs-CZ" sz="3400" i="1" dirty="0" smtClean="0"/>
              <a:t>(mn. č.)</a:t>
            </a:r>
          </a:p>
          <a:p>
            <a:pPr>
              <a:buNone/>
            </a:pP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700" b="1" i="1" u="sng" dirty="0" smtClean="0"/>
              <a:t>Hory, pohoří, moře, řeky, jezera</a:t>
            </a:r>
            <a:endParaRPr lang="cs-CZ" sz="3700" b="1" i="1" dirty="0" smtClean="0"/>
          </a:p>
          <a:p>
            <a:pPr>
              <a:buNone/>
            </a:pPr>
            <a:r>
              <a:rPr lang="cs-CZ" sz="3500" b="1" i="1" dirty="0" smtClean="0"/>
              <a:t>- </a:t>
            </a:r>
            <a:r>
              <a:rPr lang="cs-CZ" sz="3500" b="1" i="1" dirty="0"/>
              <a:t>se členem určitým </a:t>
            </a:r>
            <a:r>
              <a:rPr lang="cs-CZ" i="1" dirty="0"/>
              <a:t>/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Schneekoppe</a:t>
            </a:r>
            <a:r>
              <a:rPr lang="cs-CZ" i="1" dirty="0"/>
              <a:t>, der </a:t>
            </a:r>
            <a:r>
              <a:rPr lang="cs-CZ" i="1" dirty="0" err="1"/>
              <a:t>Großglockner</a:t>
            </a:r>
            <a:r>
              <a:rPr lang="cs-CZ" i="1" dirty="0"/>
              <a:t>, der </a:t>
            </a:r>
            <a:r>
              <a:rPr lang="cs-CZ" i="1" dirty="0" err="1"/>
              <a:t>Böhmerwald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Hohe</a:t>
            </a:r>
            <a:r>
              <a:rPr lang="cs-CZ" i="1" dirty="0"/>
              <a:t> Tatra,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Karpaten</a:t>
            </a:r>
            <a:r>
              <a:rPr lang="cs-CZ" i="1" dirty="0"/>
              <a:t>,   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Alpen</a:t>
            </a:r>
            <a:r>
              <a:rPr lang="cs-CZ" i="1" dirty="0"/>
              <a:t>,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Riesengebirge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Adria</a:t>
            </a:r>
            <a:r>
              <a:rPr lang="cs-CZ" i="1" dirty="0"/>
              <a:t>,  </a:t>
            </a:r>
            <a:r>
              <a:rPr lang="cs-CZ" i="1" dirty="0" err="1"/>
              <a:t>die</a:t>
            </a:r>
            <a:r>
              <a:rPr lang="cs-CZ" i="1" dirty="0"/>
              <a:t> </a:t>
            </a:r>
            <a:r>
              <a:rPr lang="cs-CZ" i="1" dirty="0" err="1"/>
              <a:t>Nordsee</a:t>
            </a:r>
            <a:r>
              <a:rPr lang="cs-CZ" i="1" dirty="0"/>
              <a:t>,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Mittelmeer</a:t>
            </a:r>
            <a:r>
              <a:rPr lang="cs-CZ" i="1" dirty="0"/>
              <a:t>, der </a:t>
            </a:r>
            <a:r>
              <a:rPr lang="cs-CZ" i="1" dirty="0" err="1"/>
              <a:t>Rhein</a:t>
            </a:r>
            <a:r>
              <a:rPr lang="cs-CZ" i="1" dirty="0"/>
              <a:t>, </a:t>
            </a:r>
            <a:r>
              <a:rPr lang="cs-CZ" i="1" dirty="0" err="1"/>
              <a:t>die</a:t>
            </a:r>
            <a:r>
              <a:rPr lang="cs-CZ" i="1" dirty="0"/>
              <a:t> Elbe, der </a:t>
            </a:r>
            <a:r>
              <a:rPr lang="cs-CZ" i="1" dirty="0" err="1"/>
              <a:t>Bodensee</a:t>
            </a:r>
            <a:r>
              <a:rPr lang="cs-CZ" i="1" dirty="0"/>
              <a:t>, der </a:t>
            </a:r>
            <a:r>
              <a:rPr lang="cs-CZ" i="1" dirty="0" err="1"/>
              <a:t>Viktoriasee</a:t>
            </a:r>
            <a:r>
              <a:rPr lang="cs-CZ" i="1" dirty="0"/>
              <a:t>, der </a:t>
            </a:r>
            <a:r>
              <a:rPr lang="cs-CZ" i="1" dirty="0" err="1"/>
              <a:t>Baikalsee</a:t>
            </a:r>
            <a:r>
              <a:rPr lang="cs-CZ" i="1" dirty="0"/>
              <a:t>  …/</a:t>
            </a:r>
          </a:p>
          <a:p>
            <a:pPr>
              <a:buNone/>
            </a:pPr>
            <a:r>
              <a:rPr lang="cs-CZ" i="1" dirty="0" smtClean="0"/>
              <a:t>Předložky</a:t>
            </a:r>
            <a:r>
              <a:rPr lang="cs-CZ" dirty="0"/>
              <a:t>:</a:t>
            </a:r>
            <a:r>
              <a:rPr lang="cs-CZ" i="1" dirty="0">
                <a:solidFill>
                  <a:srgbClr val="0070C0"/>
                </a:solidFill>
              </a:rPr>
              <a:t> </a:t>
            </a:r>
            <a:r>
              <a:rPr lang="cs-CZ" b="1" i="1" dirty="0" err="1">
                <a:solidFill>
                  <a:srgbClr val="0070C0"/>
                </a:solidFill>
              </a:rPr>
              <a:t>auf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i="1" dirty="0"/>
              <a:t>(hory) +</a:t>
            </a:r>
            <a:r>
              <a:rPr lang="cs-CZ" b="1" i="1" dirty="0"/>
              <a:t> člen určitý</a:t>
            </a:r>
            <a:r>
              <a:rPr lang="cs-CZ" i="1" dirty="0"/>
              <a:t> ;</a:t>
            </a:r>
            <a:r>
              <a:rPr lang="cs-CZ" b="1" i="1" dirty="0"/>
              <a:t> </a:t>
            </a:r>
            <a:r>
              <a:rPr lang="cs-CZ" b="1" i="1" dirty="0">
                <a:solidFill>
                  <a:srgbClr val="0070C0"/>
                </a:solidFill>
              </a:rPr>
              <a:t>in </a:t>
            </a:r>
            <a:r>
              <a:rPr lang="cs-CZ" i="1" dirty="0"/>
              <a:t>(pohoří) + </a:t>
            </a:r>
            <a:r>
              <a:rPr lang="cs-CZ" b="1" i="1" dirty="0"/>
              <a:t>člen určitý</a:t>
            </a:r>
            <a:r>
              <a:rPr lang="cs-CZ" i="1" dirty="0"/>
              <a:t>; </a:t>
            </a:r>
            <a:r>
              <a:rPr lang="cs-CZ" b="1" i="1" dirty="0" err="1">
                <a:solidFill>
                  <a:srgbClr val="0070C0"/>
                </a:solidFill>
              </a:rPr>
              <a:t>an</a:t>
            </a:r>
            <a:r>
              <a:rPr lang="cs-CZ" b="1" i="1" dirty="0">
                <a:solidFill>
                  <a:srgbClr val="0070C0"/>
                </a:solidFill>
              </a:rPr>
              <a:t> </a:t>
            </a:r>
            <a:r>
              <a:rPr lang="cs-CZ" i="1" dirty="0"/>
              <a:t>(vodstva) +  </a:t>
            </a:r>
            <a:r>
              <a:rPr lang="cs-CZ" b="1" i="1" dirty="0"/>
              <a:t>člen určitý</a:t>
            </a:r>
            <a:r>
              <a:rPr lang="cs-CZ" i="1" dirty="0"/>
              <a:t>:</a:t>
            </a:r>
          </a:p>
          <a:p>
            <a:pPr>
              <a:buNone/>
            </a:pPr>
            <a:r>
              <a:rPr lang="cs-CZ" i="1" dirty="0" err="1"/>
              <a:t>wo</a:t>
            </a:r>
            <a:r>
              <a:rPr lang="cs-CZ" i="1" dirty="0"/>
              <a:t>? - </a:t>
            </a:r>
            <a:r>
              <a:rPr lang="cs-CZ" b="1" i="1" dirty="0" err="1"/>
              <a:t>auf</a:t>
            </a:r>
            <a:r>
              <a:rPr lang="cs-CZ" b="1" i="1" dirty="0"/>
              <a:t> der </a:t>
            </a:r>
            <a:r>
              <a:rPr lang="cs-CZ" i="1" dirty="0" err="1"/>
              <a:t>Schneekoppe</a:t>
            </a:r>
            <a:r>
              <a:rPr lang="cs-CZ" i="1" dirty="0"/>
              <a:t>;</a:t>
            </a:r>
            <a:r>
              <a:rPr lang="cs-CZ" b="1" i="1" dirty="0"/>
              <a:t> </a:t>
            </a:r>
            <a:r>
              <a:rPr lang="cs-CZ" b="1" i="1" dirty="0" err="1"/>
              <a:t>im</a:t>
            </a:r>
            <a:r>
              <a:rPr lang="cs-CZ" b="1" i="1" dirty="0"/>
              <a:t>  </a:t>
            </a:r>
            <a:r>
              <a:rPr lang="cs-CZ" i="1" dirty="0" err="1"/>
              <a:t>Böhmerwald</a:t>
            </a:r>
            <a:r>
              <a:rPr lang="cs-CZ" i="1" dirty="0"/>
              <a:t>; </a:t>
            </a:r>
            <a:r>
              <a:rPr lang="cs-CZ" b="1" i="1" dirty="0" err="1"/>
              <a:t>am</a:t>
            </a:r>
            <a:r>
              <a:rPr lang="cs-CZ" i="1" dirty="0"/>
              <a:t> </a:t>
            </a:r>
            <a:r>
              <a:rPr lang="cs-CZ" i="1" dirty="0" err="1"/>
              <a:t>Bodensee</a:t>
            </a:r>
            <a:r>
              <a:rPr lang="cs-CZ" i="1" dirty="0"/>
              <a:t>; </a:t>
            </a:r>
            <a:r>
              <a:rPr lang="cs-CZ" b="1" i="1" dirty="0"/>
              <a:t>in den </a:t>
            </a:r>
            <a:r>
              <a:rPr lang="cs-CZ" i="1" dirty="0" err="1" smtClean="0"/>
              <a:t>Alpen</a:t>
            </a:r>
            <a:r>
              <a:rPr lang="cs-CZ" i="1" dirty="0" smtClean="0"/>
              <a:t>. </a:t>
            </a:r>
            <a:r>
              <a:rPr lang="cs-CZ" i="1" dirty="0"/>
              <a:t>	</a:t>
            </a:r>
          </a:p>
          <a:p>
            <a:pPr>
              <a:buNone/>
            </a:pPr>
            <a:r>
              <a:rPr lang="cs-CZ" i="1" dirty="0" err="1"/>
              <a:t>wohin</a:t>
            </a:r>
            <a:r>
              <a:rPr lang="cs-CZ" i="1" dirty="0"/>
              <a:t>? – </a:t>
            </a:r>
            <a:r>
              <a:rPr lang="cs-CZ" b="1" i="1" dirty="0" err="1"/>
              <a:t>auf</a:t>
            </a:r>
            <a:r>
              <a:rPr lang="cs-CZ" b="1" i="1" dirty="0"/>
              <a:t> </a:t>
            </a:r>
            <a:r>
              <a:rPr lang="cs-CZ" b="1" i="1" dirty="0" err="1"/>
              <a:t>die</a:t>
            </a:r>
            <a:r>
              <a:rPr lang="cs-CZ" b="1" i="1" dirty="0"/>
              <a:t> </a:t>
            </a:r>
            <a:r>
              <a:rPr lang="cs-CZ" i="1" dirty="0" err="1"/>
              <a:t>Schneekoppe</a:t>
            </a:r>
            <a:r>
              <a:rPr lang="cs-CZ" i="1" dirty="0"/>
              <a:t>; </a:t>
            </a:r>
            <a:r>
              <a:rPr lang="cs-CZ" b="1" i="1" dirty="0"/>
              <a:t>in den </a:t>
            </a:r>
            <a:r>
              <a:rPr lang="cs-CZ" i="1" dirty="0" err="1"/>
              <a:t>Böhmerwald</a:t>
            </a:r>
            <a:r>
              <a:rPr lang="cs-CZ" i="1" dirty="0"/>
              <a:t>; </a:t>
            </a:r>
            <a:r>
              <a:rPr lang="cs-CZ" b="1" i="1" dirty="0" err="1"/>
              <a:t>ans</a:t>
            </a:r>
            <a:r>
              <a:rPr lang="cs-CZ" b="1" i="1" dirty="0"/>
              <a:t> </a:t>
            </a:r>
            <a:r>
              <a:rPr lang="cs-CZ" i="1" dirty="0" err="1"/>
              <a:t>Mittelmee</a:t>
            </a:r>
            <a:r>
              <a:rPr lang="cs-CZ" b="1" i="1" dirty="0" err="1"/>
              <a:t>r</a:t>
            </a:r>
            <a:r>
              <a:rPr lang="cs-CZ" b="1" i="1" dirty="0"/>
              <a:t>; in </a:t>
            </a:r>
            <a:r>
              <a:rPr lang="cs-CZ" b="1" i="1" dirty="0" err="1"/>
              <a:t>die</a:t>
            </a:r>
            <a:r>
              <a:rPr lang="cs-CZ" b="1" i="1" dirty="0"/>
              <a:t> </a:t>
            </a:r>
            <a:r>
              <a:rPr lang="cs-CZ" i="1" dirty="0" err="1" smtClean="0"/>
              <a:t>Alpen</a:t>
            </a:r>
            <a:r>
              <a:rPr lang="cs-CZ" i="1" dirty="0" smtClean="0"/>
              <a:t>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2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cs-CZ" sz="3100" b="1" dirty="0" smtClean="0"/>
              <a:t>I. Cvičení</a:t>
            </a:r>
            <a:r>
              <a:rPr lang="cs-CZ" sz="3200" b="1" dirty="0" smtClean="0"/>
              <a:t> – doplň předložky a členy:</a:t>
            </a:r>
            <a:endParaRPr 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51520" y="836712"/>
            <a:ext cx="8892480" cy="58326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/>
              <a:t>a/ </a:t>
            </a:r>
            <a:r>
              <a:rPr lang="cs-CZ" sz="2800" b="1" dirty="0" err="1" smtClean="0"/>
              <a:t>Wo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waren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 in den </a:t>
            </a:r>
            <a:r>
              <a:rPr lang="cs-CZ" sz="2800" b="1" dirty="0" err="1" smtClean="0"/>
              <a:t>Ferien</a:t>
            </a:r>
            <a:r>
              <a:rPr lang="cs-CZ" sz="2800" b="1" dirty="0" smtClean="0"/>
              <a:t>?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Österreich</a:t>
            </a:r>
            <a:r>
              <a:rPr lang="cs-CZ" sz="2400" dirty="0" smtClean="0"/>
              <a:t>, …….. London, …….. </a:t>
            </a:r>
            <a:r>
              <a:rPr lang="cs-CZ" sz="2400" dirty="0" err="1" smtClean="0"/>
              <a:t>Meer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Frankreich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Karpaten</a:t>
            </a:r>
            <a:r>
              <a:rPr lang="cs-CZ" sz="2400" dirty="0" smtClean="0"/>
              <a:t>,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Türkei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Adria</a:t>
            </a:r>
            <a:r>
              <a:rPr lang="cs-CZ" sz="2400" dirty="0" smtClean="0"/>
              <a:t>, …….. Libanon, ……… Paris, …….. </a:t>
            </a:r>
            <a:r>
              <a:rPr lang="cs-CZ" sz="2400" dirty="0" err="1" smtClean="0"/>
              <a:t>Schweiz</a:t>
            </a:r>
            <a:r>
              <a:rPr lang="cs-CZ" sz="2400" dirty="0" smtClean="0"/>
              <a:t>, …….. Afrika,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Tschechien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Máchasee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Beskiden</a:t>
            </a:r>
            <a:r>
              <a:rPr lang="cs-CZ" sz="2400" dirty="0" smtClean="0"/>
              <a:t>,, …….. </a:t>
            </a:r>
            <a:r>
              <a:rPr lang="cs-CZ" sz="2400" dirty="0" err="1" smtClean="0"/>
              <a:t>Donau</a:t>
            </a:r>
            <a:r>
              <a:rPr lang="cs-CZ" sz="2400" dirty="0" smtClean="0"/>
              <a:t>, …….. USA</a:t>
            </a:r>
          </a:p>
          <a:p>
            <a:pPr>
              <a:buNone/>
            </a:pPr>
            <a:r>
              <a:rPr lang="cs-CZ" sz="2800" b="1" dirty="0" smtClean="0"/>
              <a:t>b/ </a:t>
            </a:r>
            <a:r>
              <a:rPr lang="cs-CZ" sz="2800" b="1" dirty="0" err="1" smtClean="0"/>
              <a:t>Wohin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fahren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 in den </a:t>
            </a:r>
            <a:r>
              <a:rPr lang="cs-CZ" sz="2800" b="1" dirty="0" err="1" smtClean="0"/>
              <a:t>Ferien</a:t>
            </a:r>
            <a:r>
              <a:rPr lang="cs-CZ" sz="2800" b="1" dirty="0" smtClean="0"/>
              <a:t>?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Spanien</a:t>
            </a:r>
            <a:r>
              <a:rPr lang="cs-CZ" sz="2400" dirty="0" smtClean="0"/>
              <a:t>, …….. Bratislava, …….. </a:t>
            </a:r>
            <a:r>
              <a:rPr lang="cs-CZ" sz="2400" dirty="0" err="1" smtClean="0"/>
              <a:t>Iran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Slowakei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Viktoriasee</a:t>
            </a:r>
            <a:r>
              <a:rPr lang="cs-CZ" sz="2400" dirty="0" smtClean="0"/>
              <a:t>,</a:t>
            </a:r>
          </a:p>
          <a:p>
            <a:pPr>
              <a:buNone/>
            </a:pPr>
            <a:r>
              <a:rPr lang="cs-CZ" sz="2400" dirty="0" smtClean="0"/>
              <a:t> …….. </a:t>
            </a:r>
            <a:r>
              <a:rPr lang="cs-CZ" sz="2400" dirty="0" err="1" smtClean="0"/>
              <a:t>Warschau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Mittelmeer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Bulgarien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Erzgebirge</a:t>
            </a:r>
            <a:r>
              <a:rPr lang="cs-CZ" sz="2400" dirty="0" smtClean="0"/>
              <a:t>, 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Elbe</a:t>
            </a:r>
            <a:r>
              <a:rPr lang="cs-CZ" sz="2400" dirty="0" smtClean="0"/>
              <a:t>…….. Brno, …….. </a:t>
            </a:r>
            <a:r>
              <a:rPr lang="cs-CZ" sz="2400" dirty="0" err="1" smtClean="0"/>
              <a:t>Gerlachspitze</a:t>
            </a:r>
            <a:r>
              <a:rPr lang="cs-CZ" sz="2400" dirty="0" smtClean="0"/>
              <a:t>, …….. Portugal, …….. </a:t>
            </a:r>
            <a:r>
              <a:rPr lang="cs-CZ" sz="2400" dirty="0" err="1" smtClean="0"/>
              <a:t>Ostsee</a:t>
            </a:r>
            <a:r>
              <a:rPr lang="cs-CZ" sz="2400" dirty="0" smtClean="0"/>
              <a:t>, </a:t>
            </a:r>
          </a:p>
          <a:p>
            <a:pPr>
              <a:buNone/>
            </a:pPr>
            <a:r>
              <a:rPr lang="cs-CZ" sz="2400" dirty="0" smtClean="0"/>
              <a:t>…….. Oder, ........ </a:t>
            </a:r>
            <a:r>
              <a:rPr lang="cs-CZ" sz="2400" dirty="0" err="1" smtClean="0"/>
              <a:t>NewYork</a:t>
            </a:r>
            <a:r>
              <a:rPr lang="cs-CZ" sz="2400" dirty="0" smtClean="0"/>
              <a:t>, …….. Schwarze </a:t>
            </a:r>
            <a:r>
              <a:rPr lang="cs-CZ" sz="2400" dirty="0" err="1" smtClean="0"/>
              <a:t>Meer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Niederlande</a:t>
            </a:r>
            <a:r>
              <a:rPr lang="cs-CZ" sz="2400" dirty="0" smtClean="0"/>
              <a:t>, </a:t>
            </a:r>
          </a:p>
          <a:p>
            <a:pPr>
              <a:buNone/>
            </a:pPr>
            <a:r>
              <a:rPr lang="cs-CZ" sz="2400" dirty="0" smtClean="0"/>
              <a:t>…….. Amerika, …….. </a:t>
            </a:r>
            <a:r>
              <a:rPr lang="cs-CZ" sz="2400" dirty="0" err="1" smtClean="0"/>
              <a:t>Norwegen</a:t>
            </a:r>
            <a:endParaRPr lang="cs-CZ" sz="2400" dirty="0" smtClean="0"/>
          </a:p>
          <a:p>
            <a:pPr>
              <a:buNone/>
            </a:pPr>
            <a:r>
              <a:rPr lang="cs-CZ" sz="2800" b="1" dirty="0" smtClean="0"/>
              <a:t>c/ </a:t>
            </a:r>
            <a:r>
              <a:rPr lang="cs-CZ" sz="2800" b="1" dirty="0" err="1" smtClean="0"/>
              <a:t>Woher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kommen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Sie</a:t>
            </a:r>
            <a:r>
              <a:rPr lang="cs-CZ" sz="2800" b="1" dirty="0" smtClean="0"/>
              <a:t>? 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Australien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Ukraine</a:t>
            </a:r>
            <a:r>
              <a:rPr lang="cs-CZ" sz="2400" dirty="0" smtClean="0"/>
              <a:t>, …….. Ostrava, …….. </a:t>
            </a:r>
            <a:r>
              <a:rPr lang="cs-CZ" sz="2400" dirty="0" err="1" smtClean="0"/>
              <a:t>Frankreich</a:t>
            </a:r>
            <a:r>
              <a:rPr lang="cs-CZ" sz="2400" dirty="0" smtClean="0"/>
              <a:t>, …….. Jemen,</a:t>
            </a:r>
          </a:p>
          <a:p>
            <a:pPr>
              <a:buNone/>
            </a:pPr>
            <a:r>
              <a:rPr lang="cs-CZ" sz="2400" dirty="0" smtClean="0"/>
              <a:t> …….. </a:t>
            </a:r>
            <a:r>
              <a:rPr lang="cs-CZ" sz="2400" dirty="0" err="1" smtClean="0"/>
              <a:t>Bundesrepublik</a:t>
            </a:r>
            <a:r>
              <a:rPr lang="cs-CZ" sz="2400" dirty="0" smtClean="0"/>
              <a:t> </a:t>
            </a:r>
            <a:r>
              <a:rPr lang="cs-CZ" sz="2400" dirty="0" err="1" smtClean="0"/>
              <a:t>Deutschland</a:t>
            </a:r>
            <a:r>
              <a:rPr lang="cs-CZ" sz="2400" dirty="0" smtClean="0"/>
              <a:t>, …….. Plzeň, …….. </a:t>
            </a:r>
            <a:r>
              <a:rPr lang="cs-CZ" sz="2400" dirty="0" err="1" smtClean="0"/>
              <a:t>Neuseeland</a:t>
            </a:r>
            <a:r>
              <a:rPr lang="cs-CZ" sz="2400" dirty="0" smtClean="0"/>
              <a:t>, 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Mongolei</a:t>
            </a:r>
            <a:r>
              <a:rPr lang="cs-CZ" sz="2400" dirty="0" smtClean="0"/>
              <a:t>, …….. Liechtenstein, ........ Japan, …….. </a:t>
            </a:r>
            <a:r>
              <a:rPr lang="cs-CZ" sz="2400" dirty="0" err="1" smtClean="0"/>
              <a:t>Moskau</a:t>
            </a:r>
            <a:r>
              <a:rPr lang="cs-CZ" sz="2400" dirty="0" smtClean="0"/>
              <a:t>, </a:t>
            </a:r>
          </a:p>
          <a:p>
            <a:pPr>
              <a:buNone/>
            </a:pPr>
            <a:r>
              <a:rPr lang="cs-CZ" sz="2400" dirty="0" smtClean="0"/>
              <a:t>…….. </a:t>
            </a:r>
            <a:r>
              <a:rPr lang="cs-CZ" sz="2400" dirty="0" err="1" smtClean="0"/>
              <a:t>Südamerika</a:t>
            </a:r>
            <a:r>
              <a:rPr lang="cs-CZ" sz="2400" dirty="0" smtClean="0"/>
              <a:t>, …….. </a:t>
            </a:r>
            <a:r>
              <a:rPr lang="cs-CZ" sz="2400" dirty="0" err="1" smtClean="0"/>
              <a:t>Schweden</a:t>
            </a:r>
            <a:endParaRPr lang="cs-CZ" sz="24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892480" cy="64087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	Všimni si: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err="1" smtClean="0"/>
              <a:t>Im</a:t>
            </a:r>
            <a:r>
              <a:rPr lang="cs-CZ" dirty="0" smtClean="0"/>
              <a:t> Sommer </a:t>
            </a:r>
            <a:r>
              <a:rPr lang="cs-CZ" dirty="0" err="1" smtClean="0"/>
              <a:t>besichtige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r>
              <a:rPr lang="cs-CZ" dirty="0" smtClean="0"/>
              <a:t> </a:t>
            </a:r>
            <a:r>
              <a:rPr lang="cs-CZ" b="1" dirty="0" err="1" smtClean="0"/>
              <a:t>Prag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err="1" smtClean="0"/>
              <a:t>Das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goldene</a:t>
            </a:r>
            <a:r>
              <a:rPr lang="cs-CZ" dirty="0" smtClean="0"/>
              <a:t> </a:t>
            </a:r>
            <a:r>
              <a:rPr lang="cs-CZ" b="1" dirty="0" err="1" smtClean="0"/>
              <a:t>Prag</a:t>
            </a:r>
            <a:r>
              <a:rPr lang="cs-CZ" b="1" dirty="0" smtClean="0"/>
              <a:t> </a:t>
            </a:r>
            <a:r>
              <a:rPr lang="cs-CZ" dirty="0" err="1" smtClean="0"/>
              <a:t>besuchen</a:t>
            </a:r>
            <a:r>
              <a:rPr lang="cs-CZ" dirty="0" smtClean="0"/>
              <a:t> </a:t>
            </a:r>
            <a:r>
              <a:rPr lang="cs-CZ" dirty="0" err="1" smtClean="0"/>
              <a:t>viele</a:t>
            </a:r>
            <a:r>
              <a:rPr lang="cs-CZ" dirty="0" smtClean="0"/>
              <a:t> </a:t>
            </a:r>
            <a:r>
              <a:rPr lang="cs-CZ" dirty="0" err="1" smtClean="0"/>
              <a:t>Touristen</a:t>
            </a:r>
            <a:r>
              <a:rPr lang="cs-CZ" dirty="0" smtClean="0"/>
              <a:t>.</a:t>
            </a:r>
          </a:p>
          <a:p>
            <a:pPr>
              <a:buFont typeface="Courier New" pitchFamily="49" charset="0"/>
              <a:buChar char="o"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Kolosseum</a:t>
            </a:r>
            <a:r>
              <a:rPr lang="cs-CZ" dirty="0" smtClean="0"/>
              <a:t> </a:t>
            </a:r>
            <a:r>
              <a:rPr lang="cs-CZ" dirty="0" err="1" smtClean="0"/>
              <a:t>befindet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b="1" dirty="0" smtClean="0"/>
              <a:t>in Rom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dirty="0" err="1" smtClean="0"/>
              <a:t>Weihnachten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man </a:t>
            </a:r>
            <a:r>
              <a:rPr lang="cs-CZ" dirty="0" err="1" smtClean="0"/>
              <a:t>schon</a:t>
            </a:r>
            <a:r>
              <a:rPr lang="cs-CZ" dirty="0" smtClean="0"/>
              <a:t> </a:t>
            </a:r>
            <a:r>
              <a:rPr lang="cs-CZ" b="1" dirty="0" err="1" smtClean="0"/>
              <a:t>im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alten</a:t>
            </a:r>
            <a:r>
              <a:rPr lang="cs-CZ" dirty="0" smtClean="0"/>
              <a:t> </a:t>
            </a:r>
            <a:r>
              <a:rPr lang="cs-CZ" b="1" dirty="0" smtClean="0"/>
              <a:t>Rom</a:t>
            </a:r>
            <a:r>
              <a:rPr lang="cs-CZ" dirty="0" smtClean="0"/>
              <a:t> </a:t>
            </a:r>
            <a:r>
              <a:rPr lang="cs-CZ" dirty="0" err="1" smtClean="0"/>
              <a:t>gefeiert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leben</a:t>
            </a:r>
            <a:r>
              <a:rPr lang="cs-CZ" dirty="0" smtClean="0"/>
              <a:t> </a:t>
            </a:r>
            <a:r>
              <a:rPr lang="cs-CZ" b="1" dirty="0" smtClean="0"/>
              <a:t>in </a:t>
            </a:r>
            <a:r>
              <a:rPr lang="cs-CZ" b="1" dirty="0" err="1" smtClean="0"/>
              <a:t>Europa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cs-CZ" b="1" dirty="0" err="1" smtClean="0"/>
              <a:t>Das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neue</a:t>
            </a:r>
            <a:r>
              <a:rPr lang="cs-CZ" dirty="0" smtClean="0"/>
              <a:t> </a:t>
            </a:r>
            <a:r>
              <a:rPr lang="cs-CZ" b="1" dirty="0" err="1" smtClean="0"/>
              <a:t>Europa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Menschen</a:t>
            </a:r>
            <a:endParaRPr lang="cs-CZ" dirty="0" smtClean="0"/>
          </a:p>
          <a:p>
            <a:pPr>
              <a:buFont typeface="Wingdings" pitchFamily="2" charset="2"/>
              <a:buChar char="v"/>
            </a:pPr>
            <a:endParaRPr lang="cs-CZ" dirty="0" smtClean="0"/>
          </a:p>
          <a:p>
            <a:pPr>
              <a:buNone/>
            </a:pPr>
            <a:r>
              <a:rPr lang="cs-CZ" b="1" cap="small" dirty="0" smtClean="0"/>
              <a:t>Pravidlo:</a:t>
            </a:r>
          </a:p>
          <a:p>
            <a:pPr>
              <a:buNone/>
            </a:pPr>
            <a:r>
              <a:rPr lang="cs-CZ" b="1" dirty="0" smtClean="0"/>
              <a:t>Názvy </a:t>
            </a:r>
            <a:r>
              <a:rPr lang="cs-CZ" b="1" i="1" dirty="0" smtClean="0"/>
              <a:t>měst, zemí a světadílů</a:t>
            </a:r>
            <a:r>
              <a:rPr lang="cs-CZ" b="1" dirty="0" smtClean="0"/>
              <a:t>, které jsou </a:t>
            </a:r>
            <a:r>
              <a:rPr lang="cs-CZ" b="1" u="sng" dirty="0" smtClean="0"/>
              <a:t>ve spojení s </a:t>
            </a:r>
          </a:p>
          <a:p>
            <a:pPr>
              <a:buNone/>
            </a:pPr>
            <a:r>
              <a:rPr lang="cs-CZ" b="1" u="sng" dirty="0" smtClean="0"/>
              <a:t>přídavným jménem v přívlastku</a:t>
            </a:r>
            <a:r>
              <a:rPr lang="cs-CZ" b="1" dirty="0" smtClean="0"/>
              <a:t>, vystupují </a:t>
            </a:r>
            <a:r>
              <a:rPr lang="cs-CZ" b="1" u="sng" dirty="0" smtClean="0"/>
              <a:t>se členem</a:t>
            </a:r>
          </a:p>
          <a:p>
            <a:pPr>
              <a:buNone/>
            </a:pPr>
            <a:r>
              <a:rPr lang="cs-CZ" b="1" u="sng" dirty="0" smtClean="0"/>
              <a:t> určitým. </a:t>
            </a:r>
            <a:endParaRPr lang="cs-CZ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II. Cvičení – doplň chybějící slova: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2565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	</a:t>
            </a:r>
            <a:r>
              <a:rPr lang="cs-CZ" sz="2400" dirty="0" err="1" smtClean="0"/>
              <a:t>Meine</a:t>
            </a:r>
            <a:r>
              <a:rPr lang="cs-CZ" sz="2400" dirty="0" smtClean="0"/>
              <a:t> </a:t>
            </a:r>
            <a:r>
              <a:rPr lang="cs-CZ" sz="2400" dirty="0" err="1" smtClean="0"/>
              <a:t>Freundin</a:t>
            </a:r>
            <a:r>
              <a:rPr lang="cs-CZ" sz="2400" dirty="0" smtClean="0"/>
              <a:t> </a:t>
            </a:r>
            <a:r>
              <a:rPr lang="cs-CZ" sz="2400" dirty="0" err="1" smtClean="0"/>
              <a:t>war</a:t>
            </a:r>
            <a:r>
              <a:rPr lang="cs-CZ" sz="2400" dirty="0" smtClean="0"/>
              <a:t> </a:t>
            </a:r>
            <a:r>
              <a:rPr lang="cs-CZ" sz="2400" dirty="0" err="1" smtClean="0"/>
              <a:t>im</a:t>
            </a:r>
            <a:r>
              <a:rPr lang="cs-CZ" sz="2400" dirty="0" smtClean="0"/>
              <a:t> Winter ............ </a:t>
            </a:r>
            <a:r>
              <a:rPr lang="cs-CZ" sz="2400" dirty="0" err="1" smtClean="0"/>
              <a:t>Schweiz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Unsere</a:t>
            </a:r>
            <a:r>
              <a:rPr lang="cs-CZ" sz="2400" dirty="0" smtClean="0"/>
              <a:t> </a:t>
            </a:r>
            <a:r>
              <a:rPr lang="cs-CZ" sz="2400" dirty="0" err="1" smtClean="0"/>
              <a:t>Klasse</a:t>
            </a:r>
            <a:r>
              <a:rPr lang="cs-CZ" sz="2400" dirty="0" smtClean="0"/>
              <a:t> </a:t>
            </a:r>
            <a:r>
              <a:rPr lang="cs-CZ" sz="2400" dirty="0" err="1" smtClean="0"/>
              <a:t>ist</a:t>
            </a:r>
            <a:r>
              <a:rPr lang="cs-CZ" sz="2400" dirty="0" smtClean="0"/>
              <a:t> ……..….. Berlin </a:t>
            </a:r>
            <a:r>
              <a:rPr lang="cs-CZ" sz="2400" dirty="0" err="1" smtClean="0"/>
              <a:t>zum</a:t>
            </a:r>
            <a:r>
              <a:rPr lang="cs-CZ" sz="2400" dirty="0" smtClean="0"/>
              <a:t> </a:t>
            </a:r>
            <a:r>
              <a:rPr lang="cs-CZ" sz="2400" dirty="0" err="1" smtClean="0"/>
              <a:t>Ausflug</a:t>
            </a:r>
            <a:r>
              <a:rPr lang="cs-CZ" sz="2400" dirty="0" smtClean="0"/>
              <a:t>  </a:t>
            </a:r>
            <a:r>
              <a:rPr lang="cs-CZ" sz="2400" dirty="0" err="1" smtClean="0"/>
              <a:t>gefahren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Wir</a:t>
            </a:r>
            <a:r>
              <a:rPr lang="cs-CZ" sz="2400" dirty="0" smtClean="0"/>
              <a:t> </a:t>
            </a:r>
            <a:r>
              <a:rPr lang="cs-CZ" sz="2400" dirty="0" err="1" smtClean="0"/>
              <a:t>haben</a:t>
            </a:r>
            <a:r>
              <a:rPr lang="cs-CZ" sz="2400" dirty="0" smtClean="0"/>
              <a:t> ……..…. </a:t>
            </a:r>
            <a:r>
              <a:rPr lang="cs-CZ" sz="2400" dirty="0" err="1" smtClean="0"/>
              <a:t>uralte</a:t>
            </a:r>
            <a:r>
              <a:rPr lang="cs-CZ" sz="2400" dirty="0" smtClean="0"/>
              <a:t> Rom </a:t>
            </a:r>
            <a:r>
              <a:rPr lang="cs-CZ" sz="2400" dirty="0" err="1" smtClean="0"/>
              <a:t>bewundert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Sie</a:t>
            </a:r>
            <a:r>
              <a:rPr lang="cs-CZ" sz="2400" dirty="0" smtClean="0"/>
              <a:t> </a:t>
            </a:r>
            <a:r>
              <a:rPr lang="cs-CZ" sz="2400" dirty="0" err="1" smtClean="0"/>
              <a:t>haben</a:t>
            </a:r>
            <a:r>
              <a:rPr lang="cs-CZ" sz="2400" dirty="0" smtClean="0"/>
              <a:t> </a:t>
            </a:r>
            <a:r>
              <a:rPr lang="cs-CZ" sz="2400" dirty="0" err="1" smtClean="0"/>
              <a:t>eine</a:t>
            </a:r>
            <a:r>
              <a:rPr lang="cs-CZ" sz="2400" dirty="0" smtClean="0"/>
              <a:t> </a:t>
            </a:r>
            <a:r>
              <a:rPr lang="cs-CZ" sz="2400" dirty="0" err="1" smtClean="0"/>
              <a:t>Woche</a:t>
            </a:r>
            <a:r>
              <a:rPr lang="cs-CZ" sz="2400" dirty="0" smtClean="0"/>
              <a:t> ……..…. </a:t>
            </a:r>
            <a:r>
              <a:rPr lang="cs-CZ" sz="2400" dirty="0" err="1" smtClean="0"/>
              <a:t>Mittelmeer</a:t>
            </a:r>
            <a:r>
              <a:rPr lang="cs-CZ" sz="2400" dirty="0" smtClean="0"/>
              <a:t> </a:t>
            </a:r>
            <a:r>
              <a:rPr lang="cs-CZ" sz="2400" dirty="0" err="1" smtClean="0"/>
              <a:t>verbracht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Meine</a:t>
            </a:r>
            <a:r>
              <a:rPr lang="cs-CZ" sz="2400" dirty="0" smtClean="0"/>
              <a:t> </a:t>
            </a:r>
            <a:r>
              <a:rPr lang="cs-CZ" sz="2400" dirty="0" err="1" smtClean="0"/>
              <a:t>Familie</a:t>
            </a:r>
            <a:r>
              <a:rPr lang="cs-CZ" sz="2400" dirty="0" smtClean="0"/>
              <a:t> </a:t>
            </a:r>
            <a:r>
              <a:rPr lang="cs-CZ" sz="2400" dirty="0" err="1" smtClean="0"/>
              <a:t>kommt</a:t>
            </a:r>
            <a:r>
              <a:rPr lang="cs-CZ" sz="2400" dirty="0" smtClean="0"/>
              <a:t> …………. </a:t>
            </a:r>
            <a:r>
              <a:rPr lang="cs-CZ" sz="2400" dirty="0" err="1" smtClean="0"/>
              <a:t>Slowakei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Die </a:t>
            </a:r>
            <a:r>
              <a:rPr lang="cs-CZ" sz="2400" dirty="0" err="1" smtClean="0"/>
              <a:t>Familie</a:t>
            </a:r>
            <a:r>
              <a:rPr lang="cs-CZ" sz="2400" dirty="0" smtClean="0"/>
              <a:t> </a:t>
            </a:r>
            <a:r>
              <a:rPr lang="cs-CZ" sz="2400" dirty="0" err="1" smtClean="0"/>
              <a:t>hat</a:t>
            </a:r>
            <a:r>
              <a:rPr lang="cs-CZ" sz="2400" dirty="0" smtClean="0"/>
              <a:t> </a:t>
            </a:r>
            <a:r>
              <a:rPr lang="cs-CZ" sz="2400" dirty="0" err="1" smtClean="0"/>
              <a:t>das</a:t>
            </a:r>
            <a:r>
              <a:rPr lang="cs-CZ" sz="2400" dirty="0" smtClean="0"/>
              <a:t> </a:t>
            </a:r>
            <a:r>
              <a:rPr lang="cs-CZ" sz="2400" dirty="0" err="1" smtClean="0"/>
              <a:t>Zelt</a:t>
            </a:r>
            <a:r>
              <a:rPr lang="cs-CZ" sz="2400" dirty="0" smtClean="0"/>
              <a:t> ………… </a:t>
            </a:r>
            <a:r>
              <a:rPr lang="cs-CZ" sz="2400" dirty="0" err="1" smtClean="0"/>
              <a:t>Máchasee</a:t>
            </a:r>
            <a:r>
              <a:rPr lang="cs-CZ" sz="2400" dirty="0" smtClean="0"/>
              <a:t> </a:t>
            </a:r>
            <a:r>
              <a:rPr lang="cs-CZ" sz="2400" dirty="0" err="1" smtClean="0"/>
              <a:t>aufgestellt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Er </a:t>
            </a:r>
            <a:r>
              <a:rPr lang="cs-CZ" sz="2400" dirty="0" err="1" smtClean="0"/>
              <a:t>ist</a:t>
            </a:r>
            <a:r>
              <a:rPr lang="cs-CZ" sz="2400" dirty="0" smtClean="0"/>
              <a:t> </a:t>
            </a:r>
            <a:r>
              <a:rPr lang="cs-CZ" sz="2400" dirty="0" err="1" smtClean="0"/>
              <a:t>dienstlich</a:t>
            </a:r>
            <a:r>
              <a:rPr lang="cs-CZ" sz="2400" dirty="0" smtClean="0"/>
              <a:t> ………… Jemen </a:t>
            </a:r>
            <a:r>
              <a:rPr lang="cs-CZ" sz="2400" dirty="0" err="1" smtClean="0"/>
              <a:t>geflogen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Wir</a:t>
            </a:r>
            <a:r>
              <a:rPr lang="cs-CZ" sz="2400" dirty="0" smtClean="0"/>
              <a:t> </a:t>
            </a:r>
            <a:r>
              <a:rPr lang="cs-CZ" sz="2400" dirty="0" err="1" smtClean="0"/>
              <a:t>haben</a:t>
            </a:r>
            <a:r>
              <a:rPr lang="cs-CZ" sz="2400" dirty="0" smtClean="0"/>
              <a:t> ………….. </a:t>
            </a:r>
            <a:r>
              <a:rPr lang="cs-CZ" sz="2400" dirty="0" err="1" smtClean="0"/>
              <a:t>Nordsee</a:t>
            </a:r>
            <a:r>
              <a:rPr lang="cs-CZ" sz="2400" dirty="0" smtClean="0"/>
              <a:t> </a:t>
            </a:r>
            <a:r>
              <a:rPr lang="cs-CZ" sz="2400" dirty="0" err="1" smtClean="0"/>
              <a:t>unseren</a:t>
            </a:r>
            <a:r>
              <a:rPr lang="cs-CZ" sz="2400" dirty="0" smtClean="0"/>
              <a:t> </a:t>
            </a:r>
            <a:r>
              <a:rPr lang="cs-CZ" sz="2400" dirty="0" err="1" smtClean="0"/>
              <a:t>Urlaub</a:t>
            </a:r>
            <a:r>
              <a:rPr lang="cs-CZ" sz="2400" dirty="0" smtClean="0"/>
              <a:t> </a:t>
            </a:r>
            <a:r>
              <a:rPr lang="cs-CZ" sz="2400" dirty="0" err="1" smtClean="0"/>
              <a:t>verbracht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Die </a:t>
            </a:r>
            <a:r>
              <a:rPr lang="cs-CZ" sz="2400" dirty="0" err="1" smtClean="0"/>
              <a:t>Karlsuniversität</a:t>
            </a:r>
            <a:r>
              <a:rPr lang="cs-CZ" sz="2400" dirty="0" smtClean="0"/>
              <a:t> </a:t>
            </a:r>
            <a:r>
              <a:rPr lang="cs-CZ" sz="2400" dirty="0" err="1" smtClean="0"/>
              <a:t>liegt</a:t>
            </a:r>
            <a:r>
              <a:rPr lang="cs-CZ" sz="2400" dirty="0" smtClean="0"/>
              <a:t> ………… </a:t>
            </a:r>
            <a:r>
              <a:rPr lang="cs-CZ" sz="2400" dirty="0" err="1" smtClean="0"/>
              <a:t>vielbesuchten</a:t>
            </a:r>
            <a:r>
              <a:rPr lang="cs-CZ" sz="2400" dirty="0" smtClean="0"/>
              <a:t> Prag.</a:t>
            </a:r>
          </a:p>
          <a:p>
            <a:pPr>
              <a:buNone/>
            </a:pPr>
            <a:r>
              <a:rPr lang="cs-CZ" sz="2400" dirty="0" smtClean="0"/>
              <a:t>	Er </a:t>
            </a:r>
            <a:r>
              <a:rPr lang="cs-CZ" sz="2400" dirty="0" err="1" smtClean="0"/>
              <a:t>war</a:t>
            </a:r>
            <a:r>
              <a:rPr lang="cs-CZ" sz="2400" dirty="0" smtClean="0"/>
              <a:t> </a:t>
            </a:r>
            <a:r>
              <a:rPr lang="cs-CZ" sz="2400" dirty="0" err="1" smtClean="0"/>
              <a:t>einen</a:t>
            </a:r>
            <a:r>
              <a:rPr lang="cs-CZ" sz="2400" dirty="0" smtClean="0"/>
              <a:t> </a:t>
            </a:r>
            <a:r>
              <a:rPr lang="cs-CZ" sz="2400" dirty="0" err="1" smtClean="0"/>
              <a:t>Monat</a:t>
            </a:r>
            <a:r>
              <a:rPr lang="cs-CZ" sz="2400" dirty="0" smtClean="0"/>
              <a:t> …………. USA.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Ich</a:t>
            </a:r>
            <a:r>
              <a:rPr lang="cs-CZ" sz="2400" dirty="0" smtClean="0"/>
              <a:t> bin </a:t>
            </a:r>
            <a:r>
              <a:rPr lang="cs-CZ" sz="2400" dirty="0" err="1" smtClean="0"/>
              <a:t>zwei</a:t>
            </a:r>
            <a:r>
              <a:rPr lang="cs-CZ" sz="2400" dirty="0" smtClean="0"/>
              <a:t> </a:t>
            </a:r>
            <a:r>
              <a:rPr lang="cs-CZ" sz="2400" dirty="0" err="1" smtClean="0"/>
              <a:t>Stunden</a:t>
            </a:r>
            <a:r>
              <a:rPr lang="cs-CZ" sz="2400" dirty="0" smtClean="0"/>
              <a:t> ………… </a:t>
            </a:r>
            <a:r>
              <a:rPr lang="cs-CZ" sz="2400" dirty="0" err="1" smtClean="0"/>
              <a:t>Schneekoppe</a:t>
            </a:r>
            <a:r>
              <a:rPr lang="cs-CZ" sz="2400" dirty="0" smtClean="0"/>
              <a:t> </a:t>
            </a:r>
            <a:r>
              <a:rPr lang="cs-CZ" sz="2400" dirty="0" err="1" smtClean="0"/>
              <a:t>gewandert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Meine</a:t>
            </a:r>
            <a:r>
              <a:rPr lang="cs-CZ" sz="2400" dirty="0" smtClean="0"/>
              <a:t> </a:t>
            </a:r>
            <a:r>
              <a:rPr lang="cs-CZ" sz="2400" dirty="0" err="1" smtClean="0"/>
              <a:t>Freunde</a:t>
            </a:r>
            <a:r>
              <a:rPr lang="cs-CZ" sz="2400" dirty="0" smtClean="0"/>
              <a:t> </a:t>
            </a:r>
            <a:r>
              <a:rPr lang="cs-CZ" sz="2400" dirty="0" err="1" smtClean="0"/>
              <a:t>sind</a:t>
            </a:r>
            <a:r>
              <a:rPr lang="cs-CZ" sz="2400" dirty="0" smtClean="0"/>
              <a:t> ………… </a:t>
            </a:r>
            <a:r>
              <a:rPr lang="cs-CZ" sz="2400" dirty="0" err="1" smtClean="0"/>
              <a:t>Böhmerwald</a:t>
            </a:r>
            <a:r>
              <a:rPr lang="cs-CZ" sz="2400" dirty="0" smtClean="0"/>
              <a:t> </a:t>
            </a:r>
            <a:r>
              <a:rPr lang="cs-CZ" sz="2400" dirty="0" err="1" smtClean="0"/>
              <a:t>gefahren</a:t>
            </a:r>
            <a:r>
              <a:rPr lang="cs-CZ" sz="2400" dirty="0" smtClean="0"/>
              <a:t>.</a:t>
            </a:r>
          </a:p>
          <a:p>
            <a:pPr>
              <a:buNone/>
            </a:pPr>
            <a:r>
              <a:rPr lang="cs-CZ" sz="2400" dirty="0" smtClean="0"/>
              <a:t>	</a:t>
            </a:r>
            <a:r>
              <a:rPr lang="cs-CZ" sz="2400" dirty="0" err="1" smtClean="0"/>
              <a:t>Warst</a:t>
            </a:r>
            <a:r>
              <a:rPr lang="cs-CZ" sz="2400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</a:t>
            </a:r>
            <a:r>
              <a:rPr lang="cs-CZ" sz="2400" dirty="0" err="1" smtClean="0"/>
              <a:t>schon</a:t>
            </a:r>
            <a:r>
              <a:rPr lang="cs-CZ" sz="2400" dirty="0" smtClean="0"/>
              <a:t> ………… </a:t>
            </a:r>
            <a:r>
              <a:rPr lang="cs-CZ" sz="2400" dirty="0" err="1" smtClean="0"/>
              <a:t>Beskiden</a:t>
            </a:r>
            <a:r>
              <a:rPr lang="cs-CZ" sz="2400" dirty="0" smtClean="0"/>
              <a:t>?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Řešení - 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600" b="1" dirty="0" smtClean="0"/>
              <a:t>a/ </a:t>
            </a:r>
            <a:r>
              <a:rPr lang="cs-CZ" sz="3600" b="1" dirty="0" err="1" smtClean="0"/>
              <a:t>Wo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waren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Sie</a:t>
            </a:r>
            <a:r>
              <a:rPr lang="cs-CZ" sz="3600" b="1" dirty="0" smtClean="0"/>
              <a:t> in den </a:t>
            </a:r>
            <a:r>
              <a:rPr lang="cs-CZ" sz="3600" b="1" dirty="0" err="1" smtClean="0"/>
              <a:t>Ferien</a:t>
            </a:r>
            <a:r>
              <a:rPr lang="cs-CZ" sz="3600" b="1" dirty="0" smtClean="0"/>
              <a:t>?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Österreich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London,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Meer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Frankreich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 den</a:t>
            </a:r>
            <a:r>
              <a:rPr lang="cs-CZ" dirty="0" smtClean="0"/>
              <a:t> </a:t>
            </a:r>
            <a:r>
              <a:rPr lang="cs-CZ" dirty="0" err="1" smtClean="0"/>
              <a:t>Karpaten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in der</a:t>
            </a:r>
            <a:r>
              <a:rPr lang="cs-CZ" dirty="0" smtClean="0"/>
              <a:t> </a:t>
            </a:r>
            <a:r>
              <a:rPr lang="cs-CZ" dirty="0" err="1" smtClean="0"/>
              <a:t>Türkei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der</a:t>
            </a:r>
            <a:r>
              <a:rPr lang="cs-CZ" dirty="0" smtClean="0"/>
              <a:t> </a:t>
            </a:r>
            <a:r>
              <a:rPr lang="cs-CZ" dirty="0" err="1" smtClean="0"/>
              <a:t>Adria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/>
              <a:t> Libanon, </a:t>
            </a: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Paris, </a:t>
            </a:r>
            <a:r>
              <a:rPr lang="cs-CZ" dirty="0" smtClean="0">
                <a:solidFill>
                  <a:srgbClr val="FF0000"/>
                </a:solidFill>
              </a:rPr>
              <a:t>in der</a:t>
            </a:r>
            <a:r>
              <a:rPr lang="cs-CZ" dirty="0" smtClean="0"/>
              <a:t> </a:t>
            </a:r>
            <a:r>
              <a:rPr lang="cs-CZ" dirty="0" err="1" smtClean="0"/>
              <a:t>Schweiz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Afrika,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Tschechien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Máchasee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 den </a:t>
            </a:r>
            <a:r>
              <a:rPr lang="cs-CZ" dirty="0" err="1" smtClean="0"/>
              <a:t>Beskiden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der</a:t>
            </a:r>
            <a:r>
              <a:rPr lang="cs-CZ" dirty="0" smtClean="0"/>
              <a:t> </a:t>
            </a:r>
            <a:r>
              <a:rPr lang="cs-CZ" dirty="0" err="1" smtClean="0"/>
              <a:t>Donau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 den</a:t>
            </a:r>
            <a:r>
              <a:rPr lang="cs-CZ" dirty="0" smtClean="0"/>
              <a:t> USA</a:t>
            </a:r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b/ </a:t>
            </a:r>
            <a:r>
              <a:rPr lang="cs-CZ" sz="3600" b="1" dirty="0" err="1" smtClean="0"/>
              <a:t>Wohin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fahren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Sie</a:t>
            </a:r>
            <a:r>
              <a:rPr lang="cs-CZ" sz="3600" b="1" dirty="0" smtClean="0"/>
              <a:t> in den </a:t>
            </a:r>
            <a:r>
              <a:rPr lang="cs-CZ" sz="3600" b="1" dirty="0" err="1" smtClean="0"/>
              <a:t>Ferien</a:t>
            </a:r>
            <a:r>
              <a:rPr lang="cs-CZ" sz="3600" b="1" dirty="0" smtClean="0"/>
              <a:t>?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</a:t>
            </a:r>
            <a:r>
              <a:rPr lang="cs-CZ" dirty="0" err="1" smtClean="0"/>
              <a:t>Spanien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Bratislava, </a:t>
            </a:r>
            <a:r>
              <a:rPr lang="cs-CZ" dirty="0" smtClean="0">
                <a:solidFill>
                  <a:srgbClr val="FF0000"/>
                </a:solidFill>
              </a:rPr>
              <a:t>in den</a:t>
            </a:r>
            <a:r>
              <a:rPr lang="cs-CZ" dirty="0" smtClean="0"/>
              <a:t> </a:t>
            </a:r>
            <a:r>
              <a:rPr lang="cs-CZ" dirty="0" err="1" smtClean="0"/>
              <a:t>Iran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/>
              <a:t> </a:t>
            </a:r>
            <a:r>
              <a:rPr lang="cs-CZ" dirty="0" err="1" smtClean="0"/>
              <a:t>Slowakei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den</a:t>
            </a:r>
            <a:r>
              <a:rPr lang="cs-CZ" dirty="0" smtClean="0"/>
              <a:t> </a:t>
            </a:r>
            <a:r>
              <a:rPr lang="cs-CZ" dirty="0" err="1" smtClean="0"/>
              <a:t>Viktoriasee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</a:t>
            </a:r>
            <a:r>
              <a:rPr lang="cs-CZ" dirty="0" err="1" smtClean="0"/>
              <a:t>Warschau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Mittelmeer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</a:t>
            </a:r>
            <a:r>
              <a:rPr lang="cs-CZ" dirty="0" err="1" smtClean="0"/>
              <a:t>Bulgarien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ins</a:t>
            </a:r>
            <a:r>
              <a:rPr lang="cs-CZ" dirty="0" smtClean="0"/>
              <a:t> </a:t>
            </a:r>
            <a:r>
              <a:rPr lang="cs-CZ" dirty="0" err="1" smtClean="0"/>
              <a:t>Erzgebirge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/>
              <a:t> </a:t>
            </a:r>
            <a:r>
              <a:rPr lang="cs-CZ" dirty="0" err="1" smtClean="0"/>
              <a:t>Elbe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nach </a:t>
            </a:r>
            <a:r>
              <a:rPr lang="cs-CZ" dirty="0" smtClean="0"/>
              <a:t>Brno, </a:t>
            </a:r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/>
              <a:t> </a:t>
            </a:r>
            <a:r>
              <a:rPr lang="cs-CZ" dirty="0" err="1" smtClean="0"/>
              <a:t>Gerlachspitze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Portugal,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/>
              <a:t> </a:t>
            </a:r>
            <a:r>
              <a:rPr lang="cs-CZ" dirty="0" err="1" smtClean="0"/>
              <a:t>Ostsee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/>
              <a:t> Oder,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</a:t>
            </a:r>
            <a:r>
              <a:rPr lang="cs-CZ" dirty="0" err="1" smtClean="0"/>
              <a:t>NewYork</a:t>
            </a:r>
            <a:r>
              <a:rPr lang="cs-CZ" dirty="0" smtClean="0"/>
              <a:t>,  </a:t>
            </a:r>
            <a:r>
              <a:rPr lang="cs-CZ" dirty="0" err="1" smtClean="0">
                <a:solidFill>
                  <a:srgbClr val="FF0000"/>
                </a:solidFill>
              </a:rPr>
              <a:t>ans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Schwarze </a:t>
            </a:r>
            <a:r>
              <a:rPr lang="cs-CZ" dirty="0" err="1" smtClean="0"/>
              <a:t>Meer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in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Niederlande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nach </a:t>
            </a:r>
            <a:r>
              <a:rPr lang="cs-CZ" dirty="0" smtClean="0"/>
              <a:t>Amerika, </a:t>
            </a:r>
            <a:r>
              <a:rPr lang="cs-CZ" dirty="0" smtClean="0">
                <a:solidFill>
                  <a:srgbClr val="FF0000"/>
                </a:solidFill>
              </a:rPr>
              <a:t>nach </a:t>
            </a:r>
            <a:r>
              <a:rPr lang="cs-CZ" dirty="0" err="1" smtClean="0"/>
              <a:t>Norwegen</a:t>
            </a:r>
            <a:endParaRPr lang="cs-CZ" dirty="0" smtClean="0"/>
          </a:p>
          <a:p>
            <a:pPr>
              <a:buNone/>
            </a:pPr>
            <a:endParaRPr lang="cs-CZ" sz="3600" b="1" dirty="0" smtClean="0"/>
          </a:p>
          <a:p>
            <a:pPr>
              <a:buNone/>
            </a:pPr>
            <a:r>
              <a:rPr lang="cs-CZ" sz="3600" b="1" dirty="0" smtClean="0"/>
              <a:t>c/ </a:t>
            </a:r>
            <a:r>
              <a:rPr lang="cs-CZ" sz="3600" b="1" dirty="0" err="1" smtClean="0"/>
              <a:t>Woher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kommen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Sie</a:t>
            </a:r>
            <a:r>
              <a:rPr lang="cs-CZ" sz="3600" b="1" dirty="0" smtClean="0"/>
              <a:t>?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Australien</a:t>
            </a:r>
            <a:r>
              <a:rPr lang="cs-CZ" dirty="0" smtClean="0"/>
              <a:t>, 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/>
              <a:t>Ukraine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 Ostrava,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Frankreich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dem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Jemen,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 der </a:t>
            </a:r>
            <a:r>
              <a:rPr lang="cs-CZ" dirty="0" err="1" smtClean="0"/>
              <a:t>Bundesrepublik</a:t>
            </a:r>
            <a:r>
              <a:rPr lang="cs-CZ" dirty="0" smtClean="0"/>
              <a:t> </a:t>
            </a:r>
            <a:r>
              <a:rPr lang="cs-CZ" dirty="0" err="1" smtClean="0"/>
              <a:t>Deutschland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Plzeň,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Neuseeland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/>
              <a:t>Mongolei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 Liechtenstein,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Japan,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/>
              <a:t> </a:t>
            </a:r>
            <a:r>
              <a:rPr lang="cs-CZ" dirty="0" err="1" smtClean="0"/>
              <a:t>Moskau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Südamerika</a:t>
            </a:r>
            <a:r>
              <a:rPr lang="cs-CZ" dirty="0" smtClean="0"/>
              <a:t>,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Schweden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490066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Řešení – II. cvičení: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	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Freundin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Winter </a:t>
            </a:r>
            <a:r>
              <a:rPr lang="cs-CZ" dirty="0" smtClean="0">
                <a:solidFill>
                  <a:srgbClr val="FF0000"/>
                </a:solidFill>
              </a:rPr>
              <a:t>in der </a:t>
            </a:r>
            <a:r>
              <a:rPr lang="cs-CZ" dirty="0" err="1" smtClean="0"/>
              <a:t>Schweiz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Unsere</a:t>
            </a:r>
            <a:r>
              <a:rPr lang="cs-CZ" dirty="0" smtClean="0"/>
              <a:t> </a:t>
            </a:r>
            <a:r>
              <a:rPr lang="cs-CZ" dirty="0" err="1" smtClean="0"/>
              <a:t>Klasse</a:t>
            </a:r>
            <a:r>
              <a:rPr lang="cs-CZ" dirty="0" smtClean="0"/>
              <a:t>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nach</a:t>
            </a:r>
            <a:r>
              <a:rPr lang="cs-CZ" dirty="0" smtClean="0"/>
              <a:t> Berlin </a:t>
            </a:r>
            <a:r>
              <a:rPr lang="cs-CZ" dirty="0" err="1" smtClean="0"/>
              <a:t>zum</a:t>
            </a:r>
            <a:r>
              <a:rPr lang="cs-CZ" dirty="0" smtClean="0"/>
              <a:t> </a:t>
            </a:r>
            <a:r>
              <a:rPr lang="cs-CZ" dirty="0" err="1" smtClean="0"/>
              <a:t>Ausflug</a:t>
            </a:r>
            <a:r>
              <a:rPr lang="cs-CZ" dirty="0" smtClean="0"/>
              <a:t>  </a:t>
            </a:r>
            <a:r>
              <a:rPr lang="cs-CZ" dirty="0" err="1" smtClean="0"/>
              <a:t>gefahren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das</a:t>
            </a:r>
            <a:r>
              <a:rPr lang="cs-CZ" dirty="0" smtClean="0"/>
              <a:t> </a:t>
            </a:r>
            <a:r>
              <a:rPr lang="cs-CZ" dirty="0" err="1" smtClean="0"/>
              <a:t>uralte</a:t>
            </a:r>
            <a:r>
              <a:rPr lang="cs-CZ" dirty="0" smtClean="0"/>
              <a:t> Rom </a:t>
            </a:r>
            <a:r>
              <a:rPr lang="cs-CZ" dirty="0" err="1" smtClean="0"/>
              <a:t>bewundert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Woche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Mittelmeer</a:t>
            </a:r>
            <a:r>
              <a:rPr lang="cs-CZ" dirty="0" smtClean="0"/>
              <a:t> </a:t>
            </a:r>
            <a:r>
              <a:rPr lang="cs-CZ" dirty="0" err="1" smtClean="0"/>
              <a:t>verbracht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Familie</a:t>
            </a:r>
            <a:r>
              <a:rPr lang="cs-CZ" dirty="0" smtClean="0"/>
              <a:t> </a:t>
            </a:r>
            <a:r>
              <a:rPr lang="cs-CZ" dirty="0" err="1" smtClean="0"/>
              <a:t>kommt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aus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/>
              <a:t>Slowakei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Die </a:t>
            </a:r>
            <a:r>
              <a:rPr lang="cs-CZ" dirty="0" err="1" smtClean="0"/>
              <a:t>Familie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Zelt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am</a:t>
            </a:r>
            <a:r>
              <a:rPr lang="cs-CZ" dirty="0" smtClean="0"/>
              <a:t> </a:t>
            </a:r>
            <a:r>
              <a:rPr lang="cs-CZ" dirty="0" err="1" smtClean="0"/>
              <a:t>Máchasee</a:t>
            </a:r>
            <a:r>
              <a:rPr lang="cs-CZ" dirty="0" smtClean="0"/>
              <a:t> </a:t>
            </a:r>
            <a:r>
              <a:rPr lang="cs-CZ" dirty="0" err="1" smtClean="0"/>
              <a:t>aufgestellt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Er </a:t>
            </a:r>
            <a:r>
              <a:rPr lang="cs-CZ" dirty="0" err="1" smtClean="0"/>
              <a:t>ist</a:t>
            </a:r>
            <a:r>
              <a:rPr lang="cs-CZ" dirty="0" smtClean="0"/>
              <a:t> </a:t>
            </a:r>
            <a:r>
              <a:rPr lang="cs-CZ" dirty="0" err="1" smtClean="0"/>
              <a:t>dienstlich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den </a:t>
            </a:r>
            <a:r>
              <a:rPr lang="cs-CZ" dirty="0" smtClean="0"/>
              <a:t>Jemen </a:t>
            </a:r>
            <a:r>
              <a:rPr lang="cs-CZ" dirty="0" err="1" smtClean="0"/>
              <a:t>geflogen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der </a:t>
            </a:r>
            <a:r>
              <a:rPr lang="cs-CZ" dirty="0" err="1" smtClean="0"/>
              <a:t>Nordsee</a:t>
            </a:r>
            <a:r>
              <a:rPr lang="cs-CZ" dirty="0" smtClean="0"/>
              <a:t> </a:t>
            </a:r>
            <a:r>
              <a:rPr lang="cs-CZ" dirty="0" err="1" smtClean="0"/>
              <a:t>unseren</a:t>
            </a:r>
            <a:r>
              <a:rPr lang="cs-CZ" dirty="0" smtClean="0"/>
              <a:t> </a:t>
            </a:r>
            <a:r>
              <a:rPr lang="cs-CZ" dirty="0" err="1" smtClean="0"/>
              <a:t>Urlaub</a:t>
            </a:r>
            <a:r>
              <a:rPr lang="cs-CZ" dirty="0" smtClean="0"/>
              <a:t> </a:t>
            </a:r>
            <a:r>
              <a:rPr lang="cs-CZ" dirty="0" err="1" smtClean="0"/>
              <a:t>verbracht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Die </a:t>
            </a:r>
            <a:r>
              <a:rPr lang="cs-CZ" dirty="0" err="1" smtClean="0"/>
              <a:t>Karlsuniversität</a:t>
            </a:r>
            <a:r>
              <a:rPr lang="cs-CZ" dirty="0" smtClean="0"/>
              <a:t> </a:t>
            </a:r>
            <a:r>
              <a:rPr lang="cs-CZ" dirty="0" err="1" smtClean="0"/>
              <a:t>liegt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im</a:t>
            </a:r>
            <a:r>
              <a:rPr lang="cs-CZ" dirty="0" smtClean="0"/>
              <a:t> </a:t>
            </a:r>
            <a:r>
              <a:rPr lang="cs-CZ" dirty="0" err="1" smtClean="0"/>
              <a:t>vielbesuchten</a:t>
            </a:r>
            <a:r>
              <a:rPr lang="cs-CZ" dirty="0" smtClean="0"/>
              <a:t> Prag.</a:t>
            </a:r>
          </a:p>
          <a:p>
            <a:pPr>
              <a:buNone/>
            </a:pPr>
            <a:r>
              <a:rPr lang="cs-CZ" dirty="0" smtClean="0"/>
              <a:t>	Er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Monat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den </a:t>
            </a:r>
            <a:r>
              <a:rPr lang="cs-CZ" dirty="0" smtClean="0"/>
              <a:t>USA.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Ich</a:t>
            </a:r>
            <a:r>
              <a:rPr lang="cs-CZ" dirty="0" smtClean="0"/>
              <a:t> bin </a:t>
            </a:r>
            <a:r>
              <a:rPr lang="cs-CZ" dirty="0" err="1" smtClean="0"/>
              <a:t>zwei</a:t>
            </a:r>
            <a:r>
              <a:rPr lang="cs-CZ" dirty="0" smtClean="0"/>
              <a:t> </a:t>
            </a:r>
            <a:r>
              <a:rPr lang="cs-CZ" dirty="0" err="1" smtClean="0"/>
              <a:t>Stunden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auf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die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Schneekoppe</a:t>
            </a:r>
            <a:r>
              <a:rPr lang="cs-CZ" dirty="0" smtClean="0"/>
              <a:t> </a:t>
            </a:r>
            <a:r>
              <a:rPr lang="cs-CZ" dirty="0" err="1" smtClean="0"/>
              <a:t>gewandert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Meine</a:t>
            </a:r>
            <a:r>
              <a:rPr lang="cs-CZ" dirty="0" smtClean="0"/>
              <a:t> </a:t>
            </a:r>
            <a:r>
              <a:rPr lang="cs-CZ" dirty="0" err="1" smtClean="0"/>
              <a:t>Freunde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den </a:t>
            </a:r>
            <a:r>
              <a:rPr lang="cs-CZ" dirty="0" err="1" smtClean="0"/>
              <a:t>Böhmerwald</a:t>
            </a:r>
            <a:r>
              <a:rPr lang="cs-CZ" dirty="0" smtClean="0"/>
              <a:t> </a:t>
            </a:r>
            <a:r>
              <a:rPr lang="cs-CZ" dirty="0" err="1" smtClean="0"/>
              <a:t>gefahren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err="1" smtClean="0"/>
              <a:t>Warst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schon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in den </a:t>
            </a:r>
            <a:r>
              <a:rPr lang="cs-CZ" dirty="0" err="1" smtClean="0"/>
              <a:t>Beskiden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928</Words>
  <Application>Microsoft Office PowerPoint</Application>
  <PresentationFormat>Předvádění na obrazovce (4:3)</PresentationFormat>
  <Paragraphs>124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Motiv sady Office</vt:lpstr>
      <vt:lpstr>Prezentace aplikace PowerPoint</vt:lpstr>
      <vt:lpstr>Zeměpisné názvy</vt:lpstr>
      <vt:lpstr>Prezentace aplikace PowerPoint</vt:lpstr>
      <vt:lpstr>Prezentace aplikace PowerPoint</vt:lpstr>
      <vt:lpstr>I. Cvičení – doplň předložky a členy:</vt:lpstr>
      <vt:lpstr>Prezentace aplikace PowerPoint</vt:lpstr>
      <vt:lpstr>II. Cvičení – doplň chybějící slova:</vt:lpstr>
      <vt:lpstr>Řešení - I. cvičení:</vt:lpstr>
      <vt:lpstr>Řešení – II. cvičení: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Mňuí</dc:creator>
  <cp:lastModifiedBy>Pavel Roubínek</cp:lastModifiedBy>
  <cp:revision>60</cp:revision>
  <dcterms:created xsi:type="dcterms:W3CDTF">2014-04-23T18:26:31Z</dcterms:created>
  <dcterms:modified xsi:type="dcterms:W3CDTF">2014-06-10T09:29:00Z</dcterms:modified>
</cp:coreProperties>
</file>