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6" r:id="rId4"/>
    <p:sldId id="258" r:id="rId5"/>
    <p:sldId id="260" r:id="rId6"/>
    <p:sldId id="261" r:id="rId7"/>
    <p:sldId id="259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65" r:id="rId17"/>
    <p:sldId id="262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77A63-02FE-4016-8064-B52599109739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E706-AAA4-4143-B2FE-4DD4680C48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77A63-02FE-4016-8064-B52599109739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E706-AAA4-4143-B2FE-4DD4680C48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77A63-02FE-4016-8064-B52599109739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E706-AAA4-4143-B2FE-4DD4680C48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77A63-02FE-4016-8064-B52599109739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E706-AAA4-4143-B2FE-4DD4680C48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77A63-02FE-4016-8064-B52599109739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E706-AAA4-4143-B2FE-4DD4680C48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77A63-02FE-4016-8064-B52599109739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E706-AAA4-4143-B2FE-4DD4680C48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77A63-02FE-4016-8064-B52599109739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E706-AAA4-4143-B2FE-4DD4680C48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77A63-02FE-4016-8064-B52599109739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E706-AAA4-4143-B2FE-4DD4680C48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77A63-02FE-4016-8064-B52599109739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74E706-AAA4-4143-B2FE-4DD4680C48E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77A63-02FE-4016-8064-B52599109739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E706-AAA4-4143-B2FE-4DD4680C48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77A63-02FE-4016-8064-B52599109739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874E706-AAA4-4143-B2FE-4DD4680C48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77A63-02FE-4016-8064-B52599109739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E706-AAA4-4143-B2FE-4DD4680C48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7E77A63-02FE-4016-8064-B52599109739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E706-AAA4-4143-B2FE-4DD4680C48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77A63-02FE-4016-8064-B52599109739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E706-AAA4-4143-B2FE-4DD4680C48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77A63-02FE-4016-8064-B52599109739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E706-AAA4-4143-B2FE-4DD4680C48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77A63-02FE-4016-8064-B52599109739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E706-AAA4-4143-B2FE-4DD4680C48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77A63-02FE-4016-8064-B52599109739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E706-AAA4-4143-B2FE-4DD4680C48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77A63-02FE-4016-8064-B52599109739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E706-AAA4-4143-B2FE-4DD4680C48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77A63-02FE-4016-8064-B52599109739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E706-AAA4-4143-B2FE-4DD4680C48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77A63-02FE-4016-8064-B52599109739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E706-AAA4-4143-B2FE-4DD4680C48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77A63-02FE-4016-8064-B52599109739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E706-AAA4-4143-B2FE-4DD4680C48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77A63-02FE-4016-8064-B52599109739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E706-AAA4-4143-B2FE-4DD4680C48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77A63-02FE-4016-8064-B52599109739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4E706-AAA4-4143-B2FE-4DD4680C48E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7E77A63-02FE-4016-8064-B52599109739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874E706-AAA4-4143-B2FE-4DD4680C48E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Village_in_Norway.jpg?uselang=cs" TargetMode="External"/><Relationship Id="rId3" Type="http://schemas.openxmlformats.org/officeDocument/2006/relationships/hyperlink" Target="http://commons.wikimedia.org/wiki/File:Gambian_village.jpg?uselang=cs" TargetMode="External"/><Relationship Id="rId7" Type="http://schemas.openxmlformats.org/officeDocument/2006/relationships/hyperlink" Target="http://commons.wikimedia.org/wiki/File:Grainau_2.JPG?uselang=cs" TargetMode="External"/><Relationship Id="rId2" Type="http://schemas.openxmlformats.org/officeDocument/2006/relationships/hyperlink" Target="http://cs.wikipedia.org/wiki/Soubor:Wostok-Station_core32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commons.wikimedia.org/wiki/File:Traditional_houses.JPG" TargetMode="External"/><Relationship Id="rId5" Type="http://schemas.openxmlformats.org/officeDocument/2006/relationships/hyperlink" Target="http://commons.wikimedia.org/wiki/File:Ghandruk_village_(4525287923).jpg?uselang=cs" TargetMode="External"/><Relationship Id="rId4" Type="http://schemas.openxmlformats.org/officeDocument/2006/relationships/hyperlink" Target="http://commons.wikimedia.org/wiki/File:The_World_Factbook_-_Algeria_-_Flickr_-_The_Central_Intelligence_Agency_(1).jpg?uselang=c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412750" y="1703388"/>
          <a:ext cx="8280400" cy="50896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9877"/>
                <a:gridCol w="6520523"/>
              </a:tblGrid>
              <a:tr h="640049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Název</a:t>
                      </a:r>
                    </a:p>
                  </a:txBody>
                  <a:tcPr marL="91434" marR="91434" marT="45718" marB="45718"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1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Sídla - venkovská </a:t>
                      </a:r>
                      <a:r>
                        <a:rPr lang="cs-CZ" sz="1700" b="1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sídla</a:t>
                      </a:r>
                      <a:endParaRPr lang="cs-CZ" sz="1700" b="1" baseline="0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18" marB="45718"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9571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Předmět, ročník</a:t>
                      </a:r>
                    </a:p>
                  </a:txBody>
                  <a:tcPr marL="91434" marR="91434" marT="45718" marB="45718"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Zeměpis, 2. ročník</a:t>
                      </a:r>
                    </a:p>
                  </a:txBody>
                  <a:tcPr marL="91434" marR="91434" marT="45718" marB="45718"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9571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Tematická oblast</a:t>
                      </a:r>
                    </a:p>
                  </a:txBody>
                  <a:tcPr marL="91434" marR="91434" marT="45718" marB="45718"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Sociální prostředí</a:t>
                      </a:r>
                    </a:p>
                  </a:txBody>
                  <a:tcPr marL="91434" marR="91434" marT="45718" marB="45718"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415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Anotace</a:t>
                      </a:r>
                      <a:endParaRPr lang="cs-CZ" sz="1700" b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18" marB="45718"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Prezentace</a:t>
                      </a:r>
                      <a:r>
                        <a:rPr lang="cs-CZ" sz="1700" b="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na téma venkovská sídla, obsahuje úkoly</a:t>
                      </a:r>
                      <a:endParaRPr lang="cs-CZ" sz="1700" b="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18" marB="45718"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415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Klíčová</a:t>
                      </a:r>
                      <a:r>
                        <a:rPr lang="cs-CZ" sz="1700" b="1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slova</a:t>
                      </a:r>
                      <a:endParaRPr lang="cs-CZ" sz="1700" b="1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18" marB="45718"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Sídlo, typy venkovských sídel</a:t>
                      </a:r>
                    </a:p>
                  </a:txBody>
                  <a:tcPr marL="91434" marR="91434" marT="45718" marB="45718"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415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Autor</a:t>
                      </a:r>
                      <a:endParaRPr lang="cs-CZ" sz="1700" b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18" marB="45718"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Mgr. Tomáš</a:t>
                      </a:r>
                      <a:r>
                        <a:rPr lang="cs-CZ" sz="1700" b="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Pospíšil</a:t>
                      </a:r>
                      <a:endParaRPr lang="cs-CZ" sz="1700" b="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18" marB="45718"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415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Datum</a:t>
                      </a:r>
                      <a:endParaRPr lang="cs-CZ" sz="1700" b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18" marB="45718"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leden 2013</a:t>
                      </a:r>
                      <a:endParaRPr lang="cs-CZ" sz="1700" b="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18" marB="45718"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415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Škola</a:t>
                      </a:r>
                      <a:endParaRPr lang="cs-CZ" sz="1700" b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18" marB="45718"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Gymnázium Jana Opletala, Litovel, Opletalova 189</a:t>
                      </a:r>
                      <a:endParaRPr lang="cs-CZ" sz="1700" b="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18" marB="45718"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9571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Projekt</a:t>
                      </a:r>
                      <a:endParaRPr lang="cs-CZ" sz="1700" b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18" marB="45718"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EU peníze středním školám, </a:t>
                      </a:r>
                      <a:r>
                        <a:rPr lang="cs-CZ" sz="1700" b="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reg</a:t>
                      </a:r>
                      <a:r>
                        <a:rPr lang="cs-CZ" sz="17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. č.: CZ.1.07/1.5.00/34.0221</a:t>
                      </a:r>
                    </a:p>
                    <a:p>
                      <a:endParaRPr lang="cs-CZ" sz="1700" b="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18" marB="45718"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9250" name="Obrázek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5888"/>
            <a:ext cx="8748712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Venkovská sídla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619672" y="5877272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3 Vesnice v Alžírsku</a:t>
            </a:r>
            <a:endParaRPr lang="cs-CZ" dirty="0"/>
          </a:p>
        </p:txBody>
      </p:sp>
      <p:pic>
        <p:nvPicPr>
          <p:cNvPr id="36866" name="Picture 2" descr="File:The World Factbook - Algeria - Flickr - The Central Intelligence Agency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2785" y="1245716"/>
            <a:ext cx="6830783" cy="4559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Venkovská sídla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619672" y="5877272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3 Vesnice v Nepálu</a:t>
            </a:r>
            <a:endParaRPr lang="cs-CZ" dirty="0"/>
          </a:p>
        </p:txBody>
      </p:sp>
      <p:pic>
        <p:nvPicPr>
          <p:cNvPr id="37890" name="Picture 2" descr="File:Ghandruk village (452528792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96752"/>
            <a:ext cx="6912768" cy="4614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Venkovská sídla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619672" y="5877272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4 Vesnice v Kambodži</a:t>
            </a:r>
            <a:endParaRPr lang="cs-CZ" dirty="0"/>
          </a:p>
        </p:txBody>
      </p:sp>
      <p:pic>
        <p:nvPicPr>
          <p:cNvPr id="38914" name="Picture 2" descr="File:Traditional hous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3649" y="1268760"/>
            <a:ext cx="6790107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Venkovská sídla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123728" y="594928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5 Vesnice v Bavorsku</a:t>
            </a:r>
            <a:endParaRPr lang="cs-CZ" dirty="0"/>
          </a:p>
        </p:txBody>
      </p:sp>
      <p:pic>
        <p:nvPicPr>
          <p:cNvPr id="39938" name="Picture 2" descr="File:Grainau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268760"/>
            <a:ext cx="6120680" cy="4590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Venkovská sídla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331640" y="5445224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6 Vesnice v Norsku</a:t>
            </a:r>
            <a:endParaRPr lang="cs-CZ" dirty="0"/>
          </a:p>
        </p:txBody>
      </p:sp>
      <p:pic>
        <p:nvPicPr>
          <p:cNvPr id="40962" name="Picture 2" descr="File:Village in Norway.jpg"/>
          <p:cNvPicPr>
            <a:picLocks noChangeAspect="1" noChangeArrowheads="1"/>
          </p:cNvPicPr>
          <p:nvPr/>
        </p:nvPicPr>
        <p:blipFill>
          <a:blip r:embed="rId2" cstate="print"/>
          <a:srcRect t="3713" b="25742"/>
          <a:stretch>
            <a:fillRect/>
          </a:stretch>
        </p:blipFill>
        <p:spPr bwMode="auto">
          <a:xfrm>
            <a:off x="1114122" y="1340768"/>
            <a:ext cx="7621494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Venkovská sídla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/>
          <a:lstStyle/>
          <a:p>
            <a:r>
              <a:rPr lang="cs-CZ" sz="3200" dirty="0" smtClean="0"/>
              <a:t>výhody  nevýhody života: </a:t>
            </a:r>
          </a:p>
          <a:p>
            <a:pPr>
              <a:buFontTx/>
              <a:buNone/>
            </a:pPr>
            <a:r>
              <a:rPr lang="cs-CZ" sz="3200" dirty="0" smtClean="0"/>
              <a:t>	- bydlení</a:t>
            </a:r>
          </a:p>
          <a:p>
            <a:pPr>
              <a:buFontTx/>
              <a:buNone/>
            </a:pPr>
            <a:r>
              <a:rPr lang="cs-CZ" sz="3200" dirty="0" smtClean="0"/>
              <a:t>	- práce</a:t>
            </a:r>
          </a:p>
          <a:p>
            <a:pPr>
              <a:buFontTx/>
              <a:buNone/>
            </a:pPr>
            <a:r>
              <a:rPr lang="cs-CZ" sz="3200" dirty="0" smtClean="0"/>
              <a:t>	- sociální vybavení</a:t>
            </a:r>
          </a:p>
          <a:p>
            <a:pPr>
              <a:buFontTx/>
              <a:buNone/>
            </a:pPr>
            <a:r>
              <a:rPr lang="cs-CZ" sz="3200" dirty="0" smtClean="0"/>
              <a:t>	- technické vybavení</a:t>
            </a:r>
          </a:p>
          <a:p>
            <a:pPr>
              <a:buFontTx/>
              <a:buNone/>
            </a:pPr>
            <a:r>
              <a:rPr lang="cs-CZ" sz="3200" dirty="0" smtClean="0"/>
              <a:t>	- vztah k přírodě a lidem</a:t>
            </a:r>
          </a:p>
          <a:p>
            <a:pPr>
              <a:buFontTx/>
              <a:buNone/>
            </a:pPr>
            <a:r>
              <a:rPr lang="cs-CZ" sz="3200" dirty="0" smtClean="0"/>
              <a:t>	- životní prostředí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076056" y="2420888"/>
            <a:ext cx="3816424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odnoťte vybrané aspekty života na vesnici v porovnání</a:t>
            </a:r>
          </a:p>
          <a:p>
            <a:pPr algn="ctr"/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městem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cs-CZ" altLang="cs-CZ" sz="3200" dirty="0" smtClean="0"/>
              <a:t>Obr. 1 Polární stanice [cit. 2014-01-14]. Dostupný pod licencí Public </a:t>
            </a:r>
            <a:r>
              <a:rPr lang="cs-CZ" altLang="cs-CZ" sz="3200" dirty="0" err="1" smtClean="0"/>
              <a:t>domain</a:t>
            </a:r>
            <a:r>
              <a:rPr lang="cs-CZ" altLang="cs-CZ" sz="3200" dirty="0" smtClean="0"/>
              <a:t> z www: </a:t>
            </a:r>
            <a:r>
              <a:rPr lang="cs-CZ" dirty="0" smtClean="0">
                <a:hlinkClick r:id="rId2"/>
              </a:rPr>
              <a:t>http://cs.wikipedia.org/wiki/Soubor:Wostok-Station_core32.jpg</a:t>
            </a:r>
            <a:endParaRPr lang="cs-CZ" dirty="0" smtClean="0"/>
          </a:p>
          <a:p>
            <a:r>
              <a:rPr lang="cs-CZ" altLang="cs-CZ" sz="2800" dirty="0" smtClean="0"/>
              <a:t>Obr. 2 Vesnice v Gambii [cit. 2014-01-14]. Dostupný pod licencí </a:t>
            </a:r>
            <a:r>
              <a:rPr lang="en-US" altLang="cs-CZ" sz="2800" dirty="0" smtClean="0"/>
              <a:t>Creative Commons </a:t>
            </a:r>
            <a:r>
              <a:rPr lang="en-US" altLang="cs-CZ" sz="2800" dirty="0" err="1" smtClean="0"/>
              <a:t>Uveďte</a:t>
            </a:r>
            <a:r>
              <a:rPr lang="en-US" altLang="cs-CZ" sz="2800" dirty="0" smtClean="0"/>
              <a:t> </a:t>
            </a:r>
            <a:r>
              <a:rPr lang="en-US" altLang="cs-CZ" sz="2800" dirty="0" err="1" smtClean="0"/>
              <a:t>autora-Zachovejte</a:t>
            </a:r>
            <a:r>
              <a:rPr lang="en-US" altLang="cs-CZ" sz="2800" dirty="0" smtClean="0"/>
              <a:t> </a:t>
            </a:r>
            <a:r>
              <a:rPr lang="en-US" altLang="cs-CZ" sz="2800" dirty="0" err="1" smtClean="0"/>
              <a:t>licenci</a:t>
            </a:r>
            <a:r>
              <a:rPr lang="en-US" altLang="cs-CZ" sz="2800" dirty="0" smtClean="0"/>
              <a:t> 3.0 </a:t>
            </a:r>
            <a:r>
              <a:rPr lang="en-US" altLang="cs-CZ" sz="2800" dirty="0" err="1" smtClean="0"/>
              <a:t>Unported</a:t>
            </a:r>
            <a:r>
              <a:rPr lang="cs-CZ" altLang="cs-CZ" sz="2800" dirty="0" smtClean="0"/>
              <a:t> na WWW: </a:t>
            </a:r>
            <a:r>
              <a:rPr lang="cs-CZ" dirty="0" smtClean="0">
                <a:hlinkClick r:id="rId3"/>
              </a:rPr>
              <a:t>http://commons.wikimedia.org/wiki/File:Gambian_village.jpg?uselang=cs</a:t>
            </a:r>
            <a:endParaRPr lang="cs-CZ" dirty="0" smtClean="0"/>
          </a:p>
          <a:p>
            <a:r>
              <a:rPr lang="cs-CZ" altLang="cs-CZ" sz="3200" dirty="0" smtClean="0"/>
              <a:t>Obr. 3 Vesnice v Alžírsku [cit. 2014-01-14]. Dostupný pod licencí Public </a:t>
            </a:r>
            <a:r>
              <a:rPr lang="cs-CZ" altLang="cs-CZ" sz="3200" dirty="0" err="1" smtClean="0"/>
              <a:t>domain</a:t>
            </a:r>
            <a:r>
              <a:rPr lang="cs-CZ" altLang="cs-CZ" sz="3200" dirty="0" smtClean="0"/>
              <a:t> na WWW: </a:t>
            </a:r>
            <a:r>
              <a:rPr lang="cs-CZ" dirty="0" smtClean="0">
                <a:hlinkClick r:id="rId4"/>
              </a:rPr>
              <a:t>http://commons.wikimedia.org/wiki/File:The_World_Factbook_-_Algeria_-_Flickr_-_The_Central_Intelligence_Agency_(1).jpg?uselang=cs</a:t>
            </a:r>
            <a:endParaRPr lang="cs-CZ" dirty="0" smtClean="0"/>
          </a:p>
          <a:p>
            <a:r>
              <a:rPr lang="cs-CZ" altLang="cs-CZ" sz="2800" dirty="0" smtClean="0"/>
              <a:t>Obr. 4 Vesnice v Nepálu [cit. 2014-01-14]. Dostupný pod licencí </a:t>
            </a:r>
            <a:r>
              <a:rPr lang="cs-CZ" altLang="cs-CZ" sz="2800" dirty="0" err="1" smtClean="0"/>
              <a:t>Creative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Commons</a:t>
            </a:r>
            <a:r>
              <a:rPr lang="cs-CZ" altLang="cs-CZ" sz="2800" dirty="0" smtClean="0"/>
              <a:t> Uveďte autora-Zachovejte licenci 2.0 </a:t>
            </a:r>
            <a:r>
              <a:rPr lang="cs-CZ" altLang="cs-CZ" sz="2800" dirty="0" err="1" smtClean="0"/>
              <a:t>Generic</a:t>
            </a:r>
            <a:r>
              <a:rPr lang="cs-CZ" altLang="cs-CZ" sz="2800" dirty="0" smtClean="0"/>
              <a:t> na WWW: </a:t>
            </a:r>
            <a:r>
              <a:rPr lang="cs-CZ" dirty="0" smtClean="0">
                <a:hlinkClick r:id="rId5"/>
              </a:rPr>
              <a:t>http://commons.wikimedia.org/wiki/File:Ghandruk_village_(4525287923).jpg?uselang=cs</a:t>
            </a:r>
            <a:endParaRPr lang="cs-CZ" dirty="0" smtClean="0"/>
          </a:p>
          <a:p>
            <a:r>
              <a:rPr lang="cs-CZ" altLang="cs-CZ" sz="3200" dirty="0" smtClean="0"/>
              <a:t>Obr. 4 Vesnice v Kambodži [cit. 2014-01-14]. Dostupný pod licencí </a:t>
            </a:r>
            <a:r>
              <a:rPr lang="en-US" altLang="cs-CZ" sz="3200" dirty="0" smtClean="0"/>
              <a:t>Creative Commons Attribution-Share Alike 3.0 </a:t>
            </a:r>
            <a:r>
              <a:rPr lang="en-US" altLang="cs-CZ" sz="3200" dirty="0" err="1" smtClean="0"/>
              <a:t>Unported</a:t>
            </a:r>
            <a:r>
              <a:rPr lang="en-US" altLang="cs-CZ" sz="3200" dirty="0" smtClean="0"/>
              <a:t> license.</a:t>
            </a:r>
            <a:r>
              <a:rPr lang="cs-CZ" altLang="cs-CZ" sz="3200" dirty="0" smtClean="0"/>
              <a:t> na WWW: </a:t>
            </a:r>
            <a:r>
              <a:rPr lang="cs-CZ" dirty="0" smtClean="0">
                <a:hlinkClick r:id="rId6"/>
              </a:rPr>
              <a:t>http://commons.wikimedia.org/wiki/File:Traditional_houses.JPG</a:t>
            </a:r>
            <a:endParaRPr lang="cs-CZ" dirty="0" smtClean="0"/>
          </a:p>
          <a:p>
            <a:r>
              <a:rPr lang="cs-CZ" altLang="cs-CZ" sz="2800" dirty="0" smtClean="0"/>
              <a:t>Obr. 5 Vesnice v Bavorsku [cit. 2014-01-14]. Dostupný pod licencí </a:t>
            </a:r>
            <a:r>
              <a:rPr lang="cs-CZ" altLang="cs-CZ" sz="2800" dirty="0" err="1" smtClean="0"/>
              <a:t>Creative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Commons</a:t>
            </a:r>
            <a:r>
              <a:rPr lang="cs-CZ" altLang="cs-CZ" sz="2800" dirty="0" smtClean="0"/>
              <a:t> Uveďte autora 3.0 </a:t>
            </a:r>
            <a:r>
              <a:rPr lang="cs-CZ" altLang="cs-CZ" sz="2800" dirty="0" err="1" smtClean="0"/>
              <a:t>Unported</a:t>
            </a:r>
            <a:r>
              <a:rPr lang="cs-CZ" altLang="cs-CZ" sz="2800" dirty="0" smtClean="0"/>
              <a:t> na WWW: </a:t>
            </a:r>
            <a:r>
              <a:rPr lang="cs-CZ" dirty="0" smtClean="0">
                <a:hlinkClick r:id="rId7"/>
              </a:rPr>
              <a:t>http://commons.wikimedia.org/wiki/File:Grainau_2.JPG?uselang=cs</a:t>
            </a:r>
            <a:endParaRPr lang="cs-CZ" dirty="0" smtClean="0"/>
          </a:p>
          <a:p>
            <a:r>
              <a:rPr lang="cs-CZ" altLang="cs-CZ" sz="3200" dirty="0" smtClean="0"/>
              <a:t>Obr. 6 Vesnice v Norsku [cit. 2014-01-14]. Dostupný pod licencí </a:t>
            </a:r>
            <a:r>
              <a:rPr lang="en-US" altLang="cs-CZ" sz="3200" dirty="0" smtClean="0"/>
              <a:t>Creative Commons </a:t>
            </a:r>
            <a:r>
              <a:rPr lang="en-US" altLang="cs-CZ" sz="3200" dirty="0" err="1" smtClean="0"/>
              <a:t>Uveďte</a:t>
            </a:r>
            <a:r>
              <a:rPr lang="en-US" altLang="cs-CZ" sz="3200" dirty="0" smtClean="0"/>
              <a:t> </a:t>
            </a:r>
            <a:r>
              <a:rPr lang="en-US" altLang="cs-CZ" sz="3200" dirty="0" err="1" smtClean="0"/>
              <a:t>autora-Zachovejte</a:t>
            </a:r>
            <a:r>
              <a:rPr lang="en-US" altLang="cs-CZ" sz="3200" dirty="0" smtClean="0"/>
              <a:t> </a:t>
            </a:r>
            <a:r>
              <a:rPr lang="en-US" altLang="cs-CZ" sz="3200" dirty="0" err="1" smtClean="0"/>
              <a:t>licenci</a:t>
            </a:r>
            <a:r>
              <a:rPr lang="en-US" altLang="cs-CZ" sz="3200" dirty="0" smtClean="0"/>
              <a:t> 3.0 </a:t>
            </a:r>
            <a:r>
              <a:rPr lang="en-US" altLang="cs-CZ" sz="3200" dirty="0" err="1" smtClean="0"/>
              <a:t>Unported</a:t>
            </a:r>
            <a:r>
              <a:rPr lang="cs-CZ" altLang="cs-CZ" sz="3200" dirty="0" smtClean="0"/>
              <a:t> na WWW: </a:t>
            </a:r>
            <a:r>
              <a:rPr lang="cs-CZ" dirty="0" smtClean="0">
                <a:hlinkClick r:id="rId8"/>
              </a:rPr>
              <a:t>http://commons.wikimedia.org/wiki/File:Village_in_Norway.jpg?uselang=cs</a:t>
            </a:r>
            <a:endParaRPr lang="cs-CZ" dirty="0" smtClean="0"/>
          </a:p>
          <a:p>
            <a:endParaRPr lang="cs-CZ" dirty="0" smtClean="0"/>
          </a:p>
          <a:p>
            <a:r>
              <a:rPr lang="en-US" i="1" dirty="0" smtClean="0"/>
              <a:t>Wikipedia: the free encyclopedia</a:t>
            </a:r>
            <a:r>
              <a:rPr lang="en-US" dirty="0" smtClean="0"/>
              <a:t> [online]. San Francisco (CA): Wikimedia Foundation, 2001- [cit. 2014-01-14]. </a:t>
            </a:r>
            <a:r>
              <a:rPr lang="en-US" dirty="0" err="1" smtClean="0"/>
              <a:t>Dostupné</a:t>
            </a:r>
            <a:r>
              <a:rPr lang="en-US" dirty="0" smtClean="0"/>
              <a:t> z: http://cs.wikipedia.org/wiki/Geografie_s%C3%ADdel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SÍDLA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VENKOVSKÁ SÍDLA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372200" y="580526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Po2 DUM č. 19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Charakteristika sídel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Char char="•"/>
            </a:pPr>
            <a:r>
              <a:rPr lang="cs-CZ" sz="3200" dirty="0" smtClean="0"/>
              <a:t>základními centra lidské aktivity (hospodářské, bydlení atd.)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cs-CZ" sz="3200" dirty="0" smtClean="0"/>
              <a:t>seskupení sídelních jednotek (domů ) včetně hospodářských objektů a dopravních zařízení na určitém  území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cs-CZ" sz="3200" dirty="0" smtClean="0"/>
              <a:t>sdružovat se do sídel je přirozenou vlastností lidstva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7643192" cy="4525963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Sídelní jednotka=prostory trvalého nebo občasného pobytu člověka</a:t>
            </a:r>
          </a:p>
          <a:p>
            <a:pPr fontAlgn="base"/>
            <a:r>
              <a:rPr lang="cs-CZ" dirty="0" smtClean="0"/>
              <a:t>přírodní sídelní jednotky</a:t>
            </a:r>
          </a:p>
          <a:p>
            <a:pPr lvl="1" fontAlgn="base"/>
            <a:r>
              <a:rPr lang="cs-CZ" dirty="0" smtClean="0"/>
              <a:t>nejnižší vývojový stupeň (jeskyně, skrýše</a:t>
            </a:r>
          </a:p>
          <a:p>
            <a:pPr lvl="1" fontAlgn="base">
              <a:buNone/>
            </a:pPr>
            <a:r>
              <a:rPr lang="cs-CZ" dirty="0" smtClean="0"/>
              <a:t>   na stromech apod.)</a:t>
            </a:r>
          </a:p>
          <a:p>
            <a:pPr fontAlgn="base"/>
            <a:r>
              <a:rPr lang="cs-CZ" dirty="0" smtClean="0"/>
              <a:t>umělé sídelní jednotky</a:t>
            </a:r>
          </a:p>
          <a:p>
            <a:pPr lvl="1" fontAlgn="base"/>
            <a:r>
              <a:rPr lang="cs-CZ" dirty="0" smtClean="0"/>
              <a:t>nejprve primitivní chýše budované</a:t>
            </a:r>
          </a:p>
          <a:p>
            <a:pPr lvl="1" fontAlgn="base">
              <a:buNone/>
            </a:pPr>
            <a:r>
              <a:rPr lang="cs-CZ" dirty="0" smtClean="0"/>
              <a:t>   z přírodních materiálů (kámen, hlína, rákos..)</a:t>
            </a:r>
          </a:p>
          <a:p>
            <a:pPr lvl="1" fontAlgn="base"/>
            <a:r>
              <a:rPr lang="cs-CZ" dirty="0" smtClean="0"/>
              <a:t>pro lidi živící se lovem, sběrem plodů apod.</a:t>
            </a:r>
          </a:p>
          <a:p>
            <a:pPr lvl="1" fontAlgn="base"/>
            <a:r>
              <a:rPr lang="cs-CZ" dirty="0" smtClean="0"/>
              <a:t>od neolitu -stálá sídla venkovského osídlení.</a:t>
            </a:r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Charakteristika sídel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4906888" cy="3629000"/>
          </a:xfrm>
        </p:spPr>
        <p:txBody>
          <a:bodyPr>
            <a:normAutofit/>
          </a:bodyPr>
          <a:lstStyle/>
          <a:p>
            <a:pPr fontAlgn="base"/>
            <a:r>
              <a:rPr lang="cs-CZ" dirty="0" smtClean="0"/>
              <a:t>podle pobytu člověka</a:t>
            </a:r>
          </a:p>
          <a:p>
            <a:pPr lvl="1" fontAlgn="base"/>
            <a:r>
              <a:rPr lang="cs-CZ" dirty="0" smtClean="0"/>
              <a:t>přechodně obydlené (lovecké, vědecké, pastevecké atd.)</a:t>
            </a:r>
          </a:p>
          <a:p>
            <a:pPr lvl="1" fontAlgn="base"/>
            <a:r>
              <a:rPr lang="cs-CZ" dirty="0" smtClean="0"/>
              <a:t>stěhovavé (iglú, </a:t>
            </a:r>
            <a:r>
              <a:rPr lang="cs-CZ" dirty="0" err="1" smtClean="0"/>
              <a:t>teepee</a:t>
            </a:r>
            <a:r>
              <a:rPr lang="cs-CZ" dirty="0" smtClean="0"/>
              <a:t>)</a:t>
            </a:r>
          </a:p>
          <a:p>
            <a:pPr lvl="1" fontAlgn="base"/>
            <a:r>
              <a:rPr lang="cs-CZ" dirty="0" smtClean="0"/>
              <a:t>trvale obydlené</a:t>
            </a:r>
          </a:p>
          <a:p>
            <a:pPr algn="ctr" fontAlgn="base">
              <a:buNone/>
            </a:pPr>
            <a:r>
              <a:rPr lang="cs-CZ" dirty="0" smtClean="0"/>
              <a:t> </a:t>
            </a:r>
            <a:r>
              <a:rPr lang="cs-CZ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venkovská a městská</a:t>
            </a:r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Charakteristika sídel</a:t>
            </a:r>
            <a:endParaRPr lang="cs-CZ" dirty="0"/>
          </a:p>
        </p:txBody>
      </p:sp>
      <p:grpSp>
        <p:nvGrpSpPr>
          <p:cNvPr id="10" name="Skupina 9"/>
          <p:cNvGrpSpPr/>
          <p:nvPr/>
        </p:nvGrpSpPr>
        <p:grpSpPr>
          <a:xfrm>
            <a:off x="5004048" y="1628800"/>
            <a:ext cx="4032448" cy="3238619"/>
            <a:chOff x="5004048" y="1628800"/>
            <a:chExt cx="4032448" cy="3238619"/>
          </a:xfrm>
        </p:grpSpPr>
        <p:pic>
          <p:nvPicPr>
            <p:cNvPr id="1026" name="Picture 2" descr="Soubor:Wostok-Station core3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4048" y="1628800"/>
              <a:ext cx="4026854" cy="25922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9" name="TextovéPole 8"/>
            <p:cNvSpPr txBox="1"/>
            <p:nvPr/>
          </p:nvSpPr>
          <p:spPr>
            <a:xfrm>
              <a:off x="5148064" y="4221088"/>
              <a:ext cx="38884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dirty="0" smtClean="0"/>
                <a:t>Obr. 1 Polární stanice</a:t>
              </a:r>
            </a:p>
            <a:p>
              <a:pPr algn="r"/>
              <a:r>
                <a:rPr lang="cs-CZ" dirty="0" smtClean="0"/>
                <a:t> </a:t>
              </a:r>
              <a:r>
                <a:rPr lang="cs-CZ" dirty="0" err="1" smtClean="0"/>
                <a:t>Vostok</a:t>
              </a:r>
              <a:r>
                <a:rPr lang="cs-CZ" dirty="0" smtClean="0"/>
                <a:t>, Antarktida</a:t>
              </a:r>
              <a:endParaRPr lang="cs-CZ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Venkovská sídla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fontAlgn="base"/>
            <a:r>
              <a:rPr lang="cs-CZ" dirty="0" smtClean="0"/>
              <a:t>samoty, osady, vesnice</a:t>
            </a:r>
          </a:p>
          <a:p>
            <a:pPr fontAlgn="base"/>
            <a:r>
              <a:rPr lang="cs-CZ" dirty="0" smtClean="0"/>
              <a:t>vznik většinou spojen se zemědělskou činností, současnost  nové funkce - obytná,  rekreační, dopravní</a:t>
            </a:r>
          </a:p>
          <a:p>
            <a:pPr fontAlgn="base"/>
            <a:r>
              <a:rPr lang="cs-CZ" dirty="0" smtClean="0"/>
              <a:t>venkovská sídla rozptýlená </a:t>
            </a:r>
          </a:p>
          <a:p>
            <a:pPr lvl="1" fontAlgn="base"/>
            <a:r>
              <a:rPr lang="cs-CZ" dirty="0" smtClean="0"/>
              <a:t>S. Amerika., J Amerika,  Austrálie, Evropa - Skandinávie, Bretaňský </a:t>
            </a:r>
            <a:r>
              <a:rPr lang="cs-CZ" dirty="0" err="1" smtClean="0"/>
              <a:t>pol</a:t>
            </a:r>
            <a:r>
              <a:rPr lang="cs-CZ" dirty="0" smtClean="0"/>
              <a:t>.</a:t>
            </a:r>
          </a:p>
          <a:p>
            <a:pPr fontAlgn="base"/>
            <a:r>
              <a:rPr lang="cs-CZ" dirty="0" smtClean="0"/>
              <a:t>venkovská sídla skupinová</a:t>
            </a:r>
          </a:p>
          <a:p>
            <a:pPr lvl="1" fontAlgn="base"/>
            <a:r>
              <a:rPr lang="cs-CZ" dirty="0" smtClean="0"/>
              <a:t>Evropa, Afrika, Asie</a:t>
            </a:r>
          </a:p>
          <a:p>
            <a:pPr lvl="1" fontAlgn="base"/>
            <a:r>
              <a:rPr lang="cs-CZ" dirty="0" smtClean="0"/>
              <a:t>rozdělení pozemků – trati  </a:t>
            </a:r>
            <a:br>
              <a:rPr lang="cs-CZ" dirty="0" smtClean="0"/>
            </a:br>
            <a:r>
              <a:rPr lang="cs-CZ" dirty="0" smtClean="0"/>
              <a:t>Venkovská sídla-různé formy půdorysů.</a:t>
            </a:r>
            <a:br>
              <a:rPr lang="cs-CZ" dirty="0" smtClean="0"/>
            </a:br>
            <a:r>
              <a:rPr lang="cs-CZ" dirty="0" smtClean="0"/>
              <a:t>Častým typem skupinových </a:t>
            </a:r>
            <a:r>
              <a:rPr lang="cs-CZ" dirty="0" err="1" smtClean="0"/>
              <a:t>venk</a:t>
            </a:r>
            <a:r>
              <a:rPr lang="cs-CZ" dirty="0" smtClean="0"/>
              <a:t>. sídel- sídla silničního a návesního typu.</a:t>
            </a:r>
            <a:br>
              <a:rPr lang="cs-CZ" dirty="0" smtClean="0"/>
            </a:b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Venkovská sídla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925144"/>
          </a:xfrm>
        </p:spPr>
        <p:txBody>
          <a:bodyPr>
            <a:normAutofit/>
          </a:bodyPr>
          <a:lstStyle/>
          <a:p>
            <a:pPr fontAlgn="base"/>
            <a:r>
              <a:rPr lang="cs-CZ" dirty="0" smtClean="0"/>
              <a:t>formy půdorysů</a:t>
            </a:r>
          </a:p>
          <a:p>
            <a:pPr lvl="1" fontAlgn="base"/>
            <a:r>
              <a:rPr lang="cs-CZ" dirty="0" smtClean="0"/>
              <a:t>sídla liniového typu (silniční, potoční)</a:t>
            </a:r>
          </a:p>
          <a:p>
            <a:pPr lvl="1" fontAlgn="base"/>
            <a:endParaRPr lang="cs-CZ" dirty="0" smtClean="0"/>
          </a:p>
          <a:p>
            <a:pPr lvl="1" fontAlgn="base"/>
            <a:endParaRPr lang="cs-CZ" dirty="0" smtClean="0"/>
          </a:p>
          <a:p>
            <a:pPr lvl="1" fontAlgn="base"/>
            <a:endParaRPr lang="cs-CZ" dirty="0" smtClean="0"/>
          </a:p>
          <a:p>
            <a:pPr lvl="1" fontAlgn="base"/>
            <a:r>
              <a:rPr lang="cs-CZ" dirty="0" smtClean="0"/>
              <a:t>sídla návesního typu</a:t>
            </a:r>
            <a:br>
              <a:rPr lang="cs-CZ" dirty="0" smtClean="0"/>
            </a:br>
            <a:endParaRPr lang="cs-CZ" dirty="0" smtClean="0"/>
          </a:p>
          <a:p>
            <a:endParaRPr lang="cs-CZ" dirty="0"/>
          </a:p>
        </p:txBody>
      </p:sp>
      <p:grpSp>
        <p:nvGrpSpPr>
          <p:cNvPr id="17" name="Skupina 16"/>
          <p:cNvGrpSpPr/>
          <p:nvPr/>
        </p:nvGrpSpPr>
        <p:grpSpPr>
          <a:xfrm>
            <a:off x="4644008" y="2852936"/>
            <a:ext cx="3603279" cy="1080120"/>
            <a:chOff x="2123728" y="2708920"/>
            <a:chExt cx="3603279" cy="1080120"/>
          </a:xfrm>
        </p:grpSpPr>
        <p:sp>
          <p:nvSpPr>
            <p:cNvPr id="4" name="Volný tvar 3"/>
            <p:cNvSpPr/>
            <p:nvPr/>
          </p:nvSpPr>
          <p:spPr>
            <a:xfrm>
              <a:off x="2123728" y="3068960"/>
              <a:ext cx="3603279" cy="368266"/>
            </a:xfrm>
            <a:custGeom>
              <a:avLst/>
              <a:gdLst>
                <a:gd name="connsiteX0" fmla="*/ 0 w 3603279"/>
                <a:gd name="connsiteY0" fmla="*/ 219750 h 368266"/>
                <a:gd name="connsiteX1" fmla="*/ 45267 w 3603279"/>
                <a:gd name="connsiteY1" fmla="*/ 201643 h 368266"/>
                <a:gd name="connsiteX2" fmla="*/ 235390 w 3603279"/>
                <a:gd name="connsiteY2" fmla="*/ 183536 h 368266"/>
                <a:gd name="connsiteX3" fmla="*/ 344031 w 3603279"/>
                <a:gd name="connsiteY3" fmla="*/ 165429 h 368266"/>
                <a:gd name="connsiteX4" fmla="*/ 398352 w 3603279"/>
                <a:gd name="connsiteY4" fmla="*/ 156376 h 368266"/>
                <a:gd name="connsiteX5" fmla="*/ 488887 w 3603279"/>
                <a:gd name="connsiteY5" fmla="*/ 147322 h 368266"/>
                <a:gd name="connsiteX6" fmla="*/ 805758 w 3603279"/>
                <a:gd name="connsiteY6" fmla="*/ 93002 h 368266"/>
                <a:gd name="connsiteX7" fmla="*/ 1032095 w 3603279"/>
                <a:gd name="connsiteY7" fmla="*/ 74895 h 368266"/>
                <a:gd name="connsiteX8" fmla="*/ 1086416 w 3603279"/>
                <a:gd name="connsiteY8" fmla="*/ 56788 h 368266"/>
                <a:gd name="connsiteX9" fmla="*/ 1258431 w 3603279"/>
                <a:gd name="connsiteY9" fmla="*/ 47734 h 368266"/>
                <a:gd name="connsiteX10" fmla="*/ 1330859 w 3603279"/>
                <a:gd name="connsiteY10" fmla="*/ 38681 h 368266"/>
                <a:gd name="connsiteX11" fmla="*/ 1747319 w 3603279"/>
                <a:gd name="connsiteY11" fmla="*/ 38681 h 368266"/>
                <a:gd name="connsiteX12" fmla="*/ 1819746 w 3603279"/>
                <a:gd name="connsiteY12" fmla="*/ 56788 h 368266"/>
                <a:gd name="connsiteX13" fmla="*/ 1865014 w 3603279"/>
                <a:gd name="connsiteY13" fmla="*/ 65841 h 368266"/>
                <a:gd name="connsiteX14" fmla="*/ 1946495 w 3603279"/>
                <a:gd name="connsiteY14" fmla="*/ 93002 h 368266"/>
                <a:gd name="connsiteX15" fmla="*/ 2046083 w 3603279"/>
                <a:gd name="connsiteY15" fmla="*/ 102055 h 368266"/>
                <a:gd name="connsiteX16" fmla="*/ 2154724 w 3603279"/>
                <a:gd name="connsiteY16" fmla="*/ 120162 h 368266"/>
                <a:gd name="connsiteX17" fmla="*/ 2390115 w 3603279"/>
                <a:gd name="connsiteY17" fmla="*/ 147322 h 368266"/>
                <a:gd name="connsiteX18" fmla="*/ 2589291 w 3603279"/>
                <a:gd name="connsiteY18" fmla="*/ 183536 h 368266"/>
                <a:gd name="connsiteX19" fmla="*/ 2652665 w 3603279"/>
                <a:gd name="connsiteY19" fmla="*/ 201643 h 368266"/>
                <a:gd name="connsiteX20" fmla="*/ 2734146 w 3603279"/>
                <a:gd name="connsiteY20" fmla="*/ 210697 h 368266"/>
                <a:gd name="connsiteX21" fmla="*/ 2824681 w 3603279"/>
                <a:gd name="connsiteY21" fmla="*/ 228804 h 368266"/>
                <a:gd name="connsiteX22" fmla="*/ 2869948 w 3603279"/>
                <a:gd name="connsiteY22" fmla="*/ 237857 h 368266"/>
                <a:gd name="connsiteX23" fmla="*/ 2897109 w 3603279"/>
                <a:gd name="connsiteY23" fmla="*/ 255964 h 368266"/>
                <a:gd name="connsiteX24" fmla="*/ 2996697 w 3603279"/>
                <a:gd name="connsiteY24" fmla="*/ 274071 h 368266"/>
                <a:gd name="connsiteX25" fmla="*/ 3069124 w 3603279"/>
                <a:gd name="connsiteY25" fmla="*/ 301231 h 368266"/>
                <a:gd name="connsiteX26" fmla="*/ 3476530 w 3603279"/>
                <a:gd name="connsiteY26" fmla="*/ 328392 h 368266"/>
                <a:gd name="connsiteX27" fmla="*/ 3530851 w 3603279"/>
                <a:gd name="connsiteY27" fmla="*/ 346499 h 368266"/>
                <a:gd name="connsiteX28" fmla="*/ 3558012 w 3603279"/>
                <a:gd name="connsiteY28" fmla="*/ 364606 h 368266"/>
                <a:gd name="connsiteX29" fmla="*/ 3603279 w 3603279"/>
                <a:gd name="connsiteY29" fmla="*/ 364606 h 368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603279" h="368266">
                  <a:moveTo>
                    <a:pt x="0" y="219750"/>
                  </a:moveTo>
                  <a:cubicBezTo>
                    <a:pt x="15089" y="213714"/>
                    <a:pt x="29432" y="205297"/>
                    <a:pt x="45267" y="201643"/>
                  </a:cubicBezTo>
                  <a:cubicBezTo>
                    <a:pt x="80095" y="193606"/>
                    <a:pt x="217385" y="184921"/>
                    <a:pt x="235390" y="183536"/>
                  </a:cubicBezTo>
                  <a:cubicBezTo>
                    <a:pt x="302432" y="166777"/>
                    <a:pt x="245132" y="179557"/>
                    <a:pt x="344031" y="165429"/>
                  </a:cubicBezTo>
                  <a:cubicBezTo>
                    <a:pt x="362203" y="162833"/>
                    <a:pt x="380137" y="158653"/>
                    <a:pt x="398352" y="156376"/>
                  </a:cubicBezTo>
                  <a:cubicBezTo>
                    <a:pt x="428447" y="152614"/>
                    <a:pt x="458894" y="151821"/>
                    <a:pt x="488887" y="147322"/>
                  </a:cubicBezTo>
                  <a:cubicBezTo>
                    <a:pt x="737102" y="110089"/>
                    <a:pt x="343568" y="144360"/>
                    <a:pt x="805758" y="93002"/>
                  </a:cubicBezTo>
                  <a:cubicBezTo>
                    <a:pt x="935323" y="78605"/>
                    <a:pt x="859965" y="85653"/>
                    <a:pt x="1032095" y="74895"/>
                  </a:cubicBezTo>
                  <a:cubicBezTo>
                    <a:pt x="1050202" y="68859"/>
                    <a:pt x="1067466" y="59062"/>
                    <a:pt x="1086416" y="56788"/>
                  </a:cubicBezTo>
                  <a:cubicBezTo>
                    <a:pt x="1143425" y="49947"/>
                    <a:pt x="1201170" y="51976"/>
                    <a:pt x="1258431" y="47734"/>
                  </a:cubicBezTo>
                  <a:cubicBezTo>
                    <a:pt x="1282695" y="45937"/>
                    <a:pt x="1306716" y="41699"/>
                    <a:pt x="1330859" y="38681"/>
                  </a:cubicBezTo>
                  <a:cubicBezTo>
                    <a:pt x="1485573" y="0"/>
                    <a:pt x="1400475" y="17870"/>
                    <a:pt x="1747319" y="38681"/>
                  </a:cubicBezTo>
                  <a:cubicBezTo>
                    <a:pt x="1772160" y="40171"/>
                    <a:pt x="1795498" y="51192"/>
                    <a:pt x="1819746" y="56788"/>
                  </a:cubicBezTo>
                  <a:cubicBezTo>
                    <a:pt x="1834740" y="60248"/>
                    <a:pt x="1850218" y="61614"/>
                    <a:pt x="1865014" y="65841"/>
                  </a:cubicBezTo>
                  <a:cubicBezTo>
                    <a:pt x="1892542" y="73706"/>
                    <a:pt x="1917983" y="90410"/>
                    <a:pt x="1946495" y="93002"/>
                  </a:cubicBezTo>
                  <a:lnTo>
                    <a:pt x="2046083" y="102055"/>
                  </a:lnTo>
                  <a:cubicBezTo>
                    <a:pt x="2100491" y="120190"/>
                    <a:pt x="2059970" y="108791"/>
                    <a:pt x="2154724" y="120162"/>
                  </a:cubicBezTo>
                  <a:cubicBezTo>
                    <a:pt x="2373373" y="146400"/>
                    <a:pt x="2223925" y="130704"/>
                    <a:pt x="2390115" y="147322"/>
                  </a:cubicBezTo>
                  <a:cubicBezTo>
                    <a:pt x="2530759" y="200065"/>
                    <a:pt x="2389912" y="155054"/>
                    <a:pt x="2589291" y="183536"/>
                  </a:cubicBezTo>
                  <a:cubicBezTo>
                    <a:pt x="2611040" y="186643"/>
                    <a:pt x="2631071" y="197594"/>
                    <a:pt x="2652665" y="201643"/>
                  </a:cubicBezTo>
                  <a:cubicBezTo>
                    <a:pt x="2679524" y="206679"/>
                    <a:pt x="2707153" y="206435"/>
                    <a:pt x="2734146" y="210697"/>
                  </a:cubicBezTo>
                  <a:cubicBezTo>
                    <a:pt x="2764545" y="215497"/>
                    <a:pt x="2794503" y="222768"/>
                    <a:pt x="2824681" y="228804"/>
                  </a:cubicBezTo>
                  <a:lnTo>
                    <a:pt x="2869948" y="237857"/>
                  </a:lnTo>
                  <a:cubicBezTo>
                    <a:pt x="2879002" y="243893"/>
                    <a:pt x="2886687" y="252837"/>
                    <a:pt x="2897109" y="255964"/>
                  </a:cubicBezTo>
                  <a:cubicBezTo>
                    <a:pt x="3085617" y="312515"/>
                    <a:pt x="2873998" y="233171"/>
                    <a:pt x="2996697" y="274071"/>
                  </a:cubicBezTo>
                  <a:cubicBezTo>
                    <a:pt x="3021158" y="282225"/>
                    <a:pt x="3044110" y="294977"/>
                    <a:pt x="3069124" y="301231"/>
                  </a:cubicBezTo>
                  <a:cubicBezTo>
                    <a:pt x="3197557" y="333339"/>
                    <a:pt x="3354068" y="324681"/>
                    <a:pt x="3476530" y="328392"/>
                  </a:cubicBezTo>
                  <a:cubicBezTo>
                    <a:pt x="3494637" y="334428"/>
                    <a:pt x="3514970" y="335912"/>
                    <a:pt x="3530851" y="346499"/>
                  </a:cubicBezTo>
                  <a:cubicBezTo>
                    <a:pt x="3539905" y="352535"/>
                    <a:pt x="3547456" y="361967"/>
                    <a:pt x="3558012" y="364606"/>
                  </a:cubicBezTo>
                  <a:cubicBezTo>
                    <a:pt x="3572650" y="368266"/>
                    <a:pt x="3588190" y="364606"/>
                    <a:pt x="3603279" y="364606"/>
                  </a:cubicBezTo>
                </a:path>
              </a:pathLst>
            </a:custGeom>
            <a:ln w="5715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" name="Obdélník 4"/>
            <p:cNvSpPr/>
            <p:nvPr/>
          </p:nvSpPr>
          <p:spPr>
            <a:xfrm rot="20979621">
              <a:off x="2123728" y="2780928"/>
              <a:ext cx="360040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Obdélník 5"/>
            <p:cNvSpPr/>
            <p:nvPr/>
          </p:nvSpPr>
          <p:spPr>
            <a:xfrm rot="20970678">
              <a:off x="2699792" y="2708920"/>
              <a:ext cx="360040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Obdélník 6"/>
            <p:cNvSpPr/>
            <p:nvPr/>
          </p:nvSpPr>
          <p:spPr>
            <a:xfrm>
              <a:off x="3275856" y="2708920"/>
              <a:ext cx="360040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Obdélník 7"/>
            <p:cNvSpPr/>
            <p:nvPr/>
          </p:nvSpPr>
          <p:spPr>
            <a:xfrm rot="272248">
              <a:off x="3923928" y="2708920"/>
              <a:ext cx="360040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Obdélník 8"/>
            <p:cNvSpPr/>
            <p:nvPr/>
          </p:nvSpPr>
          <p:spPr>
            <a:xfrm rot="996845">
              <a:off x="4932040" y="2924944"/>
              <a:ext cx="360040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Obdélník 9"/>
            <p:cNvSpPr/>
            <p:nvPr/>
          </p:nvSpPr>
          <p:spPr>
            <a:xfrm rot="1068309">
              <a:off x="4427984" y="2780928"/>
              <a:ext cx="351656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Obdélník 10"/>
            <p:cNvSpPr/>
            <p:nvPr/>
          </p:nvSpPr>
          <p:spPr>
            <a:xfrm rot="21027847">
              <a:off x="2339752" y="3356992"/>
              <a:ext cx="360040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Obdélník 11"/>
            <p:cNvSpPr/>
            <p:nvPr/>
          </p:nvSpPr>
          <p:spPr>
            <a:xfrm rot="20928692">
              <a:off x="2843808" y="3284984"/>
              <a:ext cx="360040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Obdélník 12"/>
            <p:cNvSpPr/>
            <p:nvPr/>
          </p:nvSpPr>
          <p:spPr>
            <a:xfrm>
              <a:off x="3347864" y="3284984"/>
              <a:ext cx="360040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Obdélník 13"/>
            <p:cNvSpPr/>
            <p:nvPr/>
          </p:nvSpPr>
          <p:spPr>
            <a:xfrm rot="503716">
              <a:off x="3851920" y="3356992"/>
              <a:ext cx="360040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Obdélník 14"/>
            <p:cNvSpPr/>
            <p:nvPr/>
          </p:nvSpPr>
          <p:spPr>
            <a:xfrm rot="849341">
              <a:off x="4355976" y="3429000"/>
              <a:ext cx="360040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Obdélník 15"/>
            <p:cNvSpPr/>
            <p:nvPr/>
          </p:nvSpPr>
          <p:spPr>
            <a:xfrm rot="932818">
              <a:off x="4860032" y="3501008"/>
              <a:ext cx="360040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1" name="Skupina 30"/>
          <p:cNvGrpSpPr/>
          <p:nvPr/>
        </p:nvGrpSpPr>
        <p:grpSpPr>
          <a:xfrm>
            <a:off x="4716016" y="4581128"/>
            <a:ext cx="2664296" cy="1800200"/>
            <a:chOff x="4968044" y="4581128"/>
            <a:chExt cx="2664296" cy="1800200"/>
          </a:xfrm>
        </p:grpSpPr>
        <p:sp>
          <p:nvSpPr>
            <p:cNvPr id="18" name="Elipsa 17"/>
            <p:cNvSpPr/>
            <p:nvPr/>
          </p:nvSpPr>
          <p:spPr>
            <a:xfrm>
              <a:off x="5436096" y="5013176"/>
              <a:ext cx="1800200" cy="100811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Obdélník 18"/>
            <p:cNvSpPr/>
            <p:nvPr/>
          </p:nvSpPr>
          <p:spPr>
            <a:xfrm rot="19277355">
              <a:off x="5198582" y="4878096"/>
              <a:ext cx="360040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Obdélník 19"/>
            <p:cNvSpPr/>
            <p:nvPr/>
          </p:nvSpPr>
          <p:spPr>
            <a:xfrm rot="20455579">
              <a:off x="5724128" y="4653136"/>
              <a:ext cx="360040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Obdélník 20"/>
            <p:cNvSpPr/>
            <p:nvPr/>
          </p:nvSpPr>
          <p:spPr>
            <a:xfrm rot="16200000">
              <a:off x="4932040" y="5301208"/>
              <a:ext cx="360040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Obdélník 21"/>
            <p:cNvSpPr/>
            <p:nvPr/>
          </p:nvSpPr>
          <p:spPr>
            <a:xfrm rot="2853624">
              <a:off x="5123798" y="5819277"/>
              <a:ext cx="360040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Obdélník 22"/>
            <p:cNvSpPr/>
            <p:nvPr/>
          </p:nvSpPr>
          <p:spPr>
            <a:xfrm rot="453850">
              <a:off x="6228184" y="4581128"/>
              <a:ext cx="360040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Obdélník 23"/>
            <p:cNvSpPr/>
            <p:nvPr/>
          </p:nvSpPr>
          <p:spPr>
            <a:xfrm rot="1319446">
              <a:off x="6773070" y="4710068"/>
              <a:ext cx="360040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Obdélník 24"/>
            <p:cNvSpPr/>
            <p:nvPr/>
          </p:nvSpPr>
          <p:spPr>
            <a:xfrm rot="3291116">
              <a:off x="7214719" y="5020592"/>
              <a:ext cx="360040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Obdélník 25"/>
            <p:cNvSpPr/>
            <p:nvPr/>
          </p:nvSpPr>
          <p:spPr>
            <a:xfrm rot="17738335">
              <a:off x="7308304" y="5589240"/>
              <a:ext cx="360040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Obdélník 26"/>
            <p:cNvSpPr/>
            <p:nvPr/>
          </p:nvSpPr>
          <p:spPr>
            <a:xfrm rot="19259868">
              <a:off x="6998778" y="5886462"/>
              <a:ext cx="360040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Obdélník 27"/>
            <p:cNvSpPr/>
            <p:nvPr/>
          </p:nvSpPr>
          <p:spPr>
            <a:xfrm rot="20488000">
              <a:off x="6588224" y="6093296"/>
              <a:ext cx="360040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" name="Obdélník 28"/>
            <p:cNvSpPr/>
            <p:nvPr/>
          </p:nvSpPr>
          <p:spPr>
            <a:xfrm>
              <a:off x="6084168" y="6093296"/>
              <a:ext cx="360040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Obdélník 29"/>
            <p:cNvSpPr/>
            <p:nvPr/>
          </p:nvSpPr>
          <p:spPr>
            <a:xfrm rot="1208327">
              <a:off x="5580112" y="6021288"/>
              <a:ext cx="360040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Venkovská sídla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charakter určují</a:t>
            </a:r>
          </a:p>
          <a:p>
            <a:pPr lvl="1"/>
            <a:r>
              <a:rPr lang="cs-CZ" dirty="0" smtClean="0"/>
              <a:t>přírodním podmínky - podnebí, dostupné materiály (vegetace, horniny)</a:t>
            </a:r>
          </a:p>
          <a:p>
            <a:pPr lvl="1"/>
            <a:r>
              <a:rPr lang="cs-CZ" dirty="0" smtClean="0"/>
              <a:t>tradice</a:t>
            </a:r>
          </a:p>
          <a:p>
            <a:r>
              <a:rPr lang="cs-CZ" dirty="0" smtClean="0"/>
              <a:t>trendy</a:t>
            </a:r>
          </a:p>
          <a:p>
            <a:pPr lvl="1"/>
            <a:r>
              <a:rPr lang="cs-CZ" dirty="0" smtClean="0"/>
              <a:t>modernizace a změna charakteru</a:t>
            </a:r>
          </a:p>
          <a:p>
            <a:pPr lvl="1"/>
            <a:r>
              <a:rPr lang="cs-CZ" dirty="0" smtClean="0"/>
              <a:t>urbanizace – odliv obyvatel do měst, zánik, rekreace</a:t>
            </a:r>
          </a:p>
          <a:p>
            <a:pPr lvl="1"/>
            <a:r>
              <a:rPr lang="cs-CZ" dirty="0" smtClean="0"/>
              <a:t>rozvoj příměstských obcí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Venkovská sídla</a:t>
            </a:r>
            <a:endParaRPr lang="cs-CZ" dirty="0"/>
          </a:p>
        </p:txBody>
      </p:sp>
      <p:pic>
        <p:nvPicPr>
          <p:cNvPr id="31746" name="Picture 2" descr="File:Gambian vill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340768"/>
            <a:ext cx="6755904" cy="4501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ovéPole 4"/>
          <p:cNvSpPr txBox="1"/>
          <p:nvPr/>
        </p:nvSpPr>
        <p:spPr>
          <a:xfrm>
            <a:off x="1619672" y="5877272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2 Vesnice v Gambii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chn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146</TotalTime>
  <Words>353</Words>
  <Application>Microsoft Office PowerPoint</Application>
  <PresentationFormat>Předvádění na obrazovce (4:3)</PresentationFormat>
  <Paragraphs>98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16</vt:i4>
      </vt:variant>
    </vt:vector>
  </HeadingPairs>
  <TitlesOfParts>
    <vt:vector size="18" baseType="lpstr">
      <vt:lpstr>Motiv sady Office</vt:lpstr>
      <vt:lpstr>Technický</vt:lpstr>
      <vt:lpstr>Snímek 1</vt:lpstr>
      <vt:lpstr>SÍDLA</vt:lpstr>
      <vt:lpstr>Charakteristika sídel</vt:lpstr>
      <vt:lpstr>Charakteristika sídel</vt:lpstr>
      <vt:lpstr>Charakteristika sídel</vt:lpstr>
      <vt:lpstr>Venkovská sídla</vt:lpstr>
      <vt:lpstr>Venkovská sídla</vt:lpstr>
      <vt:lpstr>Venkovská sídla</vt:lpstr>
      <vt:lpstr>Venkovská sídla</vt:lpstr>
      <vt:lpstr>Venkovská sídla</vt:lpstr>
      <vt:lpstr>Venkovská sídla</vt:lpstr>
      <vt:lpstr>Venkovská sídla</vt:lpstr>
      <vt:lpstr>Venkovská sídla</vt:lpstr>
      <vt:lpstr>Venkovská sídla</vt:lpstr>
      <vt:lpstr>Venkovská sídla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Tomas</dc:creator>
  <cp:lastModifiedBy>Tomas</cp:lastModifiedBy>
  <cp:revision>17</cp:revision>
  <dcterms:created xsi:type="dcterms:W3CDTF">2014-01-14T20:31:22Z</dcterms:created>
  <dcterms:modified xsi:type="dcterms:W3CDTF">2014-04-20T19:12:49Z</dcterms:modified>
</cp:coreProperties>
</file>