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67" r:id="rId2"/>
    <p:sldId id="256" r:id="rId3"/>
    <p:sldId id="268" r:id="rId4"/>
    <p:sldId id="269" r:id="rId5"/>
    <p:sldId id="270" r:id="rId6"/>
    <p:sldId id="271" r:id="rId7"/>
    <p:sldId id="272" r:id="rId8"/>
    <p:sldId id="276" r:id="rId9"/>
    <p:sldId id="273" r:id="rId10"/>
    <p:sldId id="274" r:id="rId11"/>
    <p:sldId id="275" r:id="rId12"/>
    <p:sldId id="277" r:id="rId13"/>
    <p:sldId id="278" r:id="rId14"/>
    <p:sldId id="260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30"/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FB06719-4CCE-4476-B394-C910C9F458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A6F13-0D07-442A-81B2-6E25E3459F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85103-ECDC-4C7D-951F-B24A20F7DF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C135550-0A29-4EFA-95C2-7BB912EB4C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26"/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D4901-B2B2-435B-9FDB-F1289D840A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F8E9A-EB39-44C2-9349-AE71B8465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24E2-00AF-407B-824A-3C87BB8D15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7D76D-AD07-4A6A-8D71-BC99E3ACC0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96EE2-CB28-4F82-86C0-EBE236FEE9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16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7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18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Oval 19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0" name="Oval 20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21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22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3" name="Oval 25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2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2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29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2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2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938"/>
            <a:ext cx="3429000" cy="3825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575" y="6318250"/>
            <a:ext cx="1189038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E51CE3-2D86-44CD-B050-A7F45F0C9C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2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2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2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Oval 2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0" name="Oval 2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3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3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3" name="Oval 3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3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3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3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3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20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575" y="6318250"/>
            <a:ext cx="1189038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F617850-1B05-48C1-9B35-A80987CB6B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938"/>
            <a:ext cx="2974975" cy="382587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938"/>
            <a:ext cx="3581400" cy="382587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575" y="6315075"/>
            <a:ext cx="1189038" cy="457200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>
              <a:defRPr sz="28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71227B91-833F-4672-8CE7-81E2A32591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62" r:id="rId5"/>
    <p:sldLayoutId id="2147483770" r:id="rId6"/>
    <p:sldLayoutId id="2147483763" r:id="rId7"/>
    <p:sldLayoutId id="2147483771" r:id="rId8"/>
    <p:sldLayoutId id="2147483772" r:id="rId9"/>
    <p:sldLayoutId id="2147483764" r:id="rId10"/>
    <p:sldLayoutId id="21474837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500"/>
        </a:spcBef>
        <a:spcAft>
          <a:spcPct val="0"/>
        </a:spcAft>
        <a:buClr>
          <a:srgbClr val="B77851"/>
        </a:buClr>
        <a:buSzPct val="85000"/>
        <a:buFont typeface="Wingdings 2" pitchFamily="18" charset="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776A5B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B6AD76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Buddha_lantau.jpg" TargetMode="External"/><Relationship Id="rId3" Type="http://schemas.openxmlformats.org/officeDocument/2006/relationships/hyperlink" Target="http://cs.wikipedia.org/wiki/Soubor:Religion_distribution.png" TargetMode="External"/><Relationship Id="rId7" Type="http://schemas.openxmlformats.org/officeDocument/2006/relationships/hyperlink" Target="http://commons.wikimedia.org/wiki/File:%E1%B9%A2al%C4%81t.jpg" TargetMode="External"/><Relationship Id="rId2" Type="http://schemas.openxmlformats.org/officeDocument/2006/relationships/hyperlink" Target="http://cs.wikipedia.org/wiki/Soubor:Typy_vekovych_pyramid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Walsinghamprocession.jpg" TargetMode="External"/><Relationship Id="rId11" Type="http://schemas.openxmlformats.org/officeDocument/2006/relationships/hyperlink" Target="http://cs.wikipedia.org/wiki/N%C3%A1bo%C5%BEenstv%C3%AD" TargetMode="External"/><Relationship Id="rId5" Type="http://schemas.openxmlformats.org/officeDocument/2006/relationships/hyperlink" Target="http://commons.wikimedia.org/wiki/File:Patriarch_Kirill_of_Moscow_.jpg" TargetMode="External"/><Relationship Id="rId10" Type="http://schemas.openxmlformats.org/officeDocument/2006/relationships/hyperlink" Target="http://cs.wikipedia.org/wiki/Soubor:Prevailing_world_religions_map.png" TargetMode="External"/><Relationship Id="rId4" Type="http://schemas.openxmlformats.org/officeDocument/2006/relationships/hyperlink" Target="http://cs.wikipedia.org/wiki/Soubor:Francisco_(20-03-2013).jpg" TargetMode="External"/><Relationship Id="rId9" Type="http://schemas.openxmlformats.org/officeDocument/2006/relationships/hyperlink" Target="http://commons.wikimedia.org/wiki/File:Three_saddhus_at_Kathmandu_Durbar_Square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412750" y="1703388"/>
          <a:ext cx="8280400" cy="51750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877"/>
                <a:gridCol w="6520523"/>
              </a:tblGrid>
              <a:tr h="640049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Obyvatelstvo </a:t>
                      </a:r>
                      <a:r>
                        <a:rPr lang="cs-CZ" sz="17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cs-CZ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pohlavní, věková</a:t>
                      </a:r>
                      <a:r>
                        <a:rPr lang="cs-CZ" sz="18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a</a:t>
                      </a:r>
                      <a:r>
                        <a:rPr lang="cs-CZ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náboženská struktura</a:t>
                      </a:r>
                      <a:endParaRPr lang="cs-CZ" sz="1700" b="1" baseline="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9571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Zeměpis, 2. ročník</a:t>
                      </a: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9571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Sociální prostředí</a:t>
                      </a: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2415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Prezentace</a:t>
                      </a:r>
                      <a:r>
                        <a:rPr lang="cs-CZ" sz="1700" b="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na téma pohlavní, věková a náboženská struktura obyvatelstva, obsahuje otázky, úkoly a řešení</a:t>
                      </a:r>
                      <a:endParaRPr lang="cs-CZ" sz="17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2415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Věkové pyramidy, křesťanství, islám, buddhismus</a:t>
                      </a: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2415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Mgr. Tomáš</a:t>
                      </a:r>
                      <a:r>
                        <a:rPr lang="cs-CZ" sz="1700" b="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Pospíšil</a:t>
                      </a:r>
                      <a:endParaRPr lang="cs-CZ" sz="17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2415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Listopad</a:t>
                      </a:r>
                      <a:r>
                        <a:rPr lang="cs-CZ" sz="1700" b="0" baseline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2013</a:t>
                      </a:r>
                      <a:endParaRPr lang="cs-CZ" sz="17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2415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9571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9250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87487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altLang="cs-CZ" dirty="0" smtClean="0"/>
              <a:t>Buddhismus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47800"/>
            <a:ext cx="4042792" cy="4678363"/>
          </a:xfrm>
        </p:spPr>
        <p:txBody>
          <a:bodyPr/>
          <a:lstStyle/>
          <a:p>
            <a:r>
              <a:rPr lang="cs-CZ" altLang="cs-CZ" dirty="0" smtClean="0"/>
              <a:t>zakladatel Buddha (historická postava)</a:t>
            </a:r>
          </a:p>
          <a:p>
            <a:r>
              <a:rPr lang="cs-CZ" altLang="cs-CZ" dirty="0" smtClean="0"/>
              <a:t>tolerance a omezování vlastních potřeb</a:t>
            </a:r>
          </a:p>
          <a:p>
            <a:r>
              <a:rPr lang="cs-CZ" altLang="cs-CZ" dirty="0" smtClean="0"/>
              <a:t>mnišství</a:t>
            </a:r>
          </a:p>
          <a:p>
            <a:r>
              <a:rPr lang="cs-CZ" altLang="cs-CZ" dirty="0" smtClean="0"/>
              <a:t>pagoda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39552" y="5589240"/>
            <a:ext cx="7848600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1"/>
                </a:solidFill>
              </a:rPr>
              <a:t>Pomocí atlasu vypište části světa, kde převládá </a:t>
            </a:r>
            <a:r>
              <a:rPr lang="cs-CZ" altLang="cs-CZ" sz="2000" b="1" dirty="0" err="1">
                <a:solidFill>
                  <a:schemeClr val="bg1"/>
                </a:solidFill>
              </a:rPr>
              <a:t>budhismus</a:t>
            </a:r>
            <a:r>
              <a:rPr lang="cs-CZ" altLang="cs-CZ" sz="20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7414" name="Picture 6" descr="Soubor:Buddha lant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5011" y="1412776"/>
            <a:ext cx="4198067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véPole 5"/>
          <p:cNvSpPr txBox="1"/>
          <p:nvPr/>
        </p:nvSpPr>
        <p:spPr>
          <a:xfrm>
            <a:off x="2123728" y="501317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7 Socha </a:t>
            </a:r>
            <a:r>
              <a:rPr lang="cs-CZ" dirty="0" err="1" smtClean="0"/>
              <a:t>Budhy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altLang="cs-CZ" smtClean="0"/>
              <a:t>Hinduismus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47800"/>
            <a:ext cx="3682752" cy="4678363"/>
          </a:xfrm>
        </p:spPr>
        <p:txBody>
          <a:bodyPr/>
          <a:lstStyle/>
          <a:p>
            <a:r>
              <a:rPr lang="cs-CZ" altLang="cs-CZ" dirty="0" smtClean="0"/>
              <a:t>víra v převtělování</a:t>
            </a:r>
          </a:p>
          <a:p>
            <a:r>
              <a:rPr lang="cs-CZ" altLang="cs-CZ" dirty="0" smtClean="0"/>
              <a:t>rozdělení obyvatel na kasty</a:t>
            </a:r>
          </a:p>
          <a:p>
            <a:r>
              <a:rPr lang="cs-CZ" altLang="cs-CZ" dirty="0" smtClean="0"/>
              <a:t>posvátná Ganga, zvířata, rostliny, svatí mužové, stupňovité věže.</a:t>
            </a:r>
          </a:p>
          <a:p>
            <a:endParaRPr lang="cs-CZ" altLang="cs-CZ" dirty="0" smtClean="0"/>
          </a:p>
        </p:txBody>
      </p:sp>
      <p:pic>
        <p:nvPicPr>
          <p:cNvPr id="18437" name="Picture 5" descr="File:Three saddhus at Kathmandu Durbar Squ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637801"/>
            <a:ext cx="5328592" cy="3663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3779912" y="530120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8 Hinduisté v </a:t>
            </a:r>
            <a:r>
              <a:rPr lang="cs-CZ" dirty="0" err="1" smtClean="0"/>
              <a:t>Káthmándů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Převládající náboženství podle států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1746" name="Picture 2" descr="Soubor:Prevailing world religions 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563111" cy="396044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67544" y="544522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 9  Náboženství ve státech světa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Náboženství a státy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7853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Pomocí atlasu zjistěte převládající náboženství v těchto státech (včetně větví)</a:t>
            </a:r>
          </a:p>
          <a:p>
            <a:r>
              <a:rPr lang="cs-CZ" dirty="0" smtClean="0"/>
              <a:t>Řecko		ortodoxní křesťanství</a:t>
            </a:r>
          </a:p>
          <a:p>
            <a:r>
              <a:rPr lang="cs-CZ" dirty="0" smtClean="0"/>
              <a:t>Irák			</a:t>
            </a:r>
            <a:r>
              <a:rPr lang="cs-CZ" dirty="0" err="1" smtClean="0"/>
              <a:t>šiítský</a:t>
            </a:r>
            <a:r>
              <a:rPr lang="cs-CZ" dirty="0" smtClean="0"/>
              <a:t> islám</a:t>
            </a:r>
          </a:p>
          <a:p>
            <a:r>
              <a:rPr lang="cs-CZ" dirty="0" smtClean="0"/>
              <a:t>Malajsie		sunnitský islám</a:t>
            </a:r>
          </a:p>
          <a:p>
            <a:r>
              <a:rPr lang="cs-CZ" dirty="0" smtClean="0"/>
              <a:t>Nepál		hinduismus</a:t>
            </a:r>
          </a:p>
          <a:p>
            <a:r>
              <a:rPr lang="cs-CZ" dirty="0" smtClean="0"/>
              <a:t>Bolívie		katolické křesťanství</a:t>
            </a:r>
          </a:p>
          <a:p>
            <a:r>
              <a:rPr lang="cs-CZ" dirty="0" smtClean="0"/>
              <a:t>Mongolsko	buddhismus</a:t>
            </a:r>
          </a:p>
          <a:p>
            <a:r>
              <a:rPr lang="cs-CZ" dirty="0" smtClean="0"/>
              <a:t>RSA		protestantské křesťanství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915816" y="2492896"/>
            <a:ext cx="4392488" cy="35283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400" dirty="0" smtClean="0"/>
              <a:t>Kliknutím na rámeček</a:t>
            </a:r>
          </a:p>
          <a:p>
            <a:pPr algn="ctr"/>
            <a:r>
              <a:rPr lang="cs-CZ" sz="2400" dirty="0" smtClean="0"/>
              <a:t>se odtajní řešení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/>
              <a:t>Zdroje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1557338"/>
            <a:ext cx="8229600" cy="453548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1400" dirty="0" smtClean="0"/>
              <a:t>Obr. 1 Věkové pyramidy [cit. 2014-01-12]. Dostupný pod licencí Public </a:t>
            </a:r>
            <a:r>
              <a:rPr lang="cs-CZ" altLang="cs-CZ" sz="1400" dirty="0" err="1" smtClean="0"/>
              <a:t>domain</a:t>
            </a:r>
            <a:r>
              <a:rPr lang="cs-CZ" altLang="cs-CZ" sz="1400" dirty="0" smtClean="0"/>
              <a:t> z www: </a:t>
            </a:r>
            <a:r>
              <a:rPr lang="cs-CZ" altLang="cs-CZ" sz="1400" dirty="0" smtClean="0">
                <a:hlinkClick r:id="rId2"/>
              </a:rPr>
              <a:t>http://cs.wikipedia.org/wiki/Soubor:Typy_vekovych_pyramid.png</a:t>
            </a:r>
            <a:endParaRPr lang="cs-CZ" altLang="cs-CZ" sz="14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1400" dirty="0" smtClean="0"/>
              <a:t>Obr. 2 Náboženství světa [cit. 2014-01-12]. Dostupný pod licencí Public </a:t>
            </a:r>
            <a:r>
              <a:rPr lang="cs-CZ" altLang="cs-CZ" sz="1400" dirty="0" err="1" smtClean="0"/>
              <a:t>domain</a:t>
            </a:r>
            <a:r>
              <a:rPr lang="cs-CZ" altLang="cs-CZ" sz="1400" dirty="0" smtClean="0"/>
              <a:t> z www: </a:t>
            </a:r>
            <a:r>
              <a:rPr lang="cs-CZ" altLang="cs-CZ" sz="1400" dirty="0" smtClean="0">
                <a:hlinkClick r:id="rId3"/>
              </a:rPr>
              <a:t>http://cs.wikipedia.org/wiki/Soubor:Religion_distribution.png</a:t>
            </a:r>
            <a:r>
              <a:rPr lang="cs-CZ" altLang="cs-CZ" sz="14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400" dirty="0" smtClean="0"/>
              <a:t>Obr. 3 Papež František [cit. 2014-01-12]. Dostupný pod licencí </a:t>
            </a:r>
            <a:r>
              <a:rPr lang="cs-CZ" altLang="cs-CZ" sz="1400" dirty="0" err="1" smtClean="0"/>
              <a:t>Creative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Commons</a:t>
            </a:r>
            <a:r>
              <a:rPr lang="cs-CZ" altLang="cs-CZ" sz="1400" dirty="0" smtClean="0"/>
              <a:t> Uveďte autora 3.0 Brazílie. na WWW: </a:t>
            </a:r>
            <a:r>
              <a:rPr lang="cs-CZ" sz="1400" dirty="0" smtClean="0">
                <a:hlinkClick r:id="rId4"/>
              </a:rPr>
              <a:t>http://cs.wikipedia.org/wiki/Soubor:Francisco_(20-03-2013).jpg</a:t>
            </a:r>
            <a:endParaRPr lang="cs-CZ" sz="14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1400" dirty="0" smtClean="0"/>
              <a:t>Obr. 4 Moskevský patriarcha </a:t>
            </a:r>
            <a:r>
              <a:rPr lang="cs-CZ" altLang="cs-CZ" sz="1400" dirty="0" err="1" smtClean="0"/>
              <a:t>Kirill</a:t>
            </a:r>
            <a:r>
              <a:rPr lang="cs-CZ" altLang="cs-CZ" sz="1400" dirty="0" smtClean="0"/>
              <a:t> [cit. 2014-01-12]. Dostupný pod licencí </a:t>
            </a:r>
            <a:r>
              <a:rPr lang="en-US" altLang="cs-CZ" sz="1400" dirty="0" smtClean="0"/>
              <a:t>Creative Commons Attribution 3.0 </a:t>
            </a:r>
            <a:r>
              <a:rPr lang="en-US" altLang="cs-CZ" sz="1400" dirty="0" err="1" smtClean="0"/>
              <a:t>Unported</a:t>
            </a:r>
            <a:r>
              <a:rPr lang="en-US" altLang="cs-CZ" sz="1400" dirty="0" smtClean="0"/>
              <a:t> license.</a:t>
            </a:r>
            <a:r>
              <a:rPr lang="cs-CZ" altLang="cs-CZ" sz="1400" dirty="0" smtClean="0"/>
              <a:t> na WWW: </a:t>
            </a:r>
            <a:r>
              <a:rPr lang="cs-CZ" sz="1400" dirty="0" smtClean="0">
                <a:hlinkClick r:id="rId5"/>
              </a:rPr>
              <a:t>http://commons.wikimedia.org/wiki/File:Patriarch_Kirill_of_Moscow_.jpg</a:t>
            </a:r>
            <a:endParaRPr lang="cs-CZ" sz="14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1400" dirty="0" smtClean="0"/>
              <a:t>Obr. 5 Procesí anglikánské církve [cit. 2014-01-12]. Dostupný pod licencí </a:t>
            </a:r>
            <a:r>
              <a:rPr lang="en-US" altLang="cs-CZ" sz="1400" dirty="0" smtClean="0"/>
              <a:t>Creative Commons </a:t>
            </a:r>
            <a:r>
              <a:rPr lang="en-US" altLang="cs-CZ" sz="1400" dirty="0" err="1" smtClean="0"/>
              <a:t>Uveďte</a:t>
            </a:r>
            <a:r>
              <a:rPr lang="en-US" altLang="cs-CZ" sz="1400" dirty="0" smtClean="0"/>
              <a:t> </a:t>
            </a:r>
            <a:r>
              <a:rPr lang="en-US" altLang="cs-CZ" sz="1400" dirty="0" err="1" smtClean="0"/>
              <a:t>autora-Zachovejte</a:t>
            </a:r>
            <a:r>
              <a:rPr lang="en-US" altLang="cs-CZ" sz="1400" dirty="0" smtClean="0"/>
              <a:t> </a:t>
            </a:r>
            <a:r>
              <a:rPr lang="en-US" altLang="cs-CZ" sz="1400" dirty="0" err="1" smtClean="0"/>
              <a:t>licenci</a:t>
            </a:r>
            <a:r>
              <a:rPr lang="en-US" altLang="cs-CZ" sz="1400" dirty="0" smtClean="0"/>
              <a:t> 3.0 </a:t>
            </a:r>
            <a:r>
              <a:rPr lang="en-US" altLang="cs-CZ" sz="1400" dirty="0" err="1" smtClean="0"/>
              <a:t>Unported</a:t>
            </a:r>
            <a:r>
              <a:rPr lang="en-US" altLang="cs-CZ" sz="1400" dirty="0" smtClean="0"/>
              <a:t> </a:t>
            </a:r>
            <a:r>
              <a:rPr lang="cs-CZ" altLang="cs-CZ" sz="1400" dirty="0" smtClean="0"/>
              <a:t>na WWW: </a:t>
            </a:r>
            <a:r>
              <a:rPr lang="cs-CZ" sz="1400" dirty="0" smtClean="0">
                <a:hlinkClick r:id="rId6"/>
              </a:rPr>
              <a:t>http://cs.wikipedia.org/wiki/Soubor:Walsinghamprocession.jpg</a:t>
            </a:r>
            <a:endParaRPr lang="cs-CZ" sz="14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1400" dirty="0" smtClean="0"/>
              <a:t>Obr. 6 Modlící se muslimové [cit. 2014-01-12]. Dostupný pod licencí </a:t>
            </a:r>
            <a:r>
              <a:rPr lang="en-US" altLang="cs-CZ" sz="1400" dirty="0" smtClean="0"/>
              <a:t>Creative Commons Attribution-Share Alike 3.0 </a:t>
            </a:r>
            <a:r>
              <a:rPr lang="en-US" altLang="cs-CZ" sz="1400" dirty="0" err="1" smtClean="0"/>
              <a:t>Unported</a:t>
            </a:r>
            <a:r>
              <a:rPr lang="en-US" altLang="cs-CZ" sz="1400" dirty="0" smtClean="0"/>
              <a:t> license.</a:t>
            </a:r>
            <a:r>
              <a:rPr lang="cs-CZ" altLang="cs-CZ" sz="1400" dirty="0" smtClean="0"/>
              <a:t> na WWW: </a:t>
            </a:r>
            <a:r>
              <a:rPr lang="cs-CZ" sz="1400" dirty="0" smtClean="0">
                <a:hlinkClick r:id="rId7"/>
              </a:rPr>
              <a:t>http://commons.wikimedia.org/wiki/File:%E1%B9%A2al%C4%81t.jpg</a:t>
            </a:r>
            <a:endParaRPr lang="cs-CZ" sz="14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1400" dirty="0" smtClean="0"/>
              <a:t>Obr. 7 Socha Buddhy </a:t>
            </a:r>
            <a:r>
              <a:rPr lang="en-US" altLang="cs-CZ" sz="1400" dirty="0" smtClean="0"/>
              <a:t>Creative Commons </a:t>
            </a:r>
            <a:r>
              <a:rPr lang="en-US" altLang="cs-CZ" sz="1400" dirty="0" err="1" smtClean="0"/>
              <a:t>Uveďte</a:t>
            </a:r>
            <a:r>
              <a:rPr lang="en-US" altLang="cs-CZ" sz="1400" dirty="0" smtClean="0"/>
              <a:t> </a:t>
            </a:r>
            <a:r>
              <a:rPr lang="en-US" altLang="cs-CZ" sz="1400" dirty="0" err="1" smtClean="0"/>
              <a:t>autora-Zachovejte</a:t>
            </a:r>
            <a:r>
              <a:rPr lang="en-US" altLang="cs-CZ" sz="1400" dirty="0" smtClean="0"/>
              <a:t> </a:t>
            </a:r>
            <a:r>
              <a:rPr lang="en-US" altLang="cs-CZ" sz="1400" dirty="0" err="1" smtClean="0"/>
              <a:t>licenci</a:t>
            </a:r>
            <a:r>
              <a:rPr lang="en-US" altLang="cs-CZ" sz="1400" dirty="0" smtClean="0"/>
              <a:t> 3.0 </a:t>
            </a:r>
            <a:r>
              <a:rPr lang="en-US" altLang="cs-CZ" sz="1400" dirty="0" err="1" smtClean="0"/>
              <a:t>Unported</a:t>
            </a:r>
            <a:r>
              <a:rPr lang="cs-CZ" altLang="cs-CZ" sz="1400" dirty="0" smtClean="0"/>
              <a:t> na WWW: </a:t>
            </a:r>
            <a:r>
              <a:rPr lang="cs-CZ" sz="1400" dirty="0" smtClean="0">
                <a:hlinkClick r:id="rId8"/>
              </a:rPr>
              <a:t>http://cs.wikipedia.org/wiki/Soubor:Buddha_lantau.jpg</a:t>
            </a:r>
            <a:endParaRPr lang="cs-CZ" sz="1400" dirty="0" smtClean="0"/>
          </a:p>
          <a:p>
            <a:pPr eaLnBrk="1" hangingPunct="1">
              <a:lnSpc>
                <a:spcPct val="90000"/>
              </a:lnSpc>
            </a:pPr>
            <a:r>
              <a:rPr lang="cs-CZ" sz="1400" dirty="0" smtClean="0"/>
              <a:t>Obr. 8 Hinduisté v </a:t>
            </a:r>
            <a:r>
              <a:rPr lang="cs-CZ" sz="1400" dirty="0" err="1" smtClean="0"/>
              <a:t>Káthmándů</a:t>
            </a:r>
            <a:r>
              <a:rPr lang="cs-CZ" sz="1400" dirty="0" smtClean="0"/>
              <a:t> </a:t>
            </a:r>
            <a:r>
              <a:rPr lang="cs-CZ" altLang="cs-CZ" sz="1400" dirty="0" smtClean="0"/>
              <a:t>[cit. 2014-01-12]. Dostupný pod licencí </a:t>
            </a:r>
            <a:r>
              <a:rPr lang="en-US" altLang="cs-CZ" sz="1400" dirty="0" smtClean="0"/>
              <a:t>Creative Commons Attribution-Share Alike 3.0 </a:t>
            </a:r>
            <a:r>
              <a:rPr lang="en-US" altLang="cs-CZ" sz="1400" dirty="0" err="1" smtClean="0"/>
              <a:t>Unported</a:t>
            </a:r>
            <a:r>
              <a:rPr lang="en-US" altLang="cs-CZ" sz="1400" dirty="0" smtClean="0"/>
              <a:t> license.</a:t>
            </a:r>
            <a:r>
              <a:rPr lang="cs-CZ" altLang="cs-CZ" sz="1400" dirty="0" smtClean="0"/>
              <a:t> na WWW: </a:t>
            </a:r>
            <a:r>
              <a:rPr lang="cs-CZ" sz="1400" dirty="0" smtClean="0">
                <a:hlinkClick r:id="rId9"/>
              </a:rPr>
              <a:t>http://commons.wikimedia.org/wiki/File:Three_saddhus_at_Kathmandu_Durbar_Square.jpg</a:t>
            </a:r>
            <a:endParaRPr lang="cs-CZ" sz="1400" dirty="0" smtClean="0"/>
          </a:p>
          <a:p>
            <a:pPr eaLnBrk="1" hangingPunct="1">
              <a:lnSpc>
                <a:spcPct val="90000"/>
              </a:lnSpc>
            </a:pPr>
            <a:endParaRPr lang="cs-CZ" altLang="cs-CZ" sz="1400" dirty="0" smtClean="0"/>
          </a:p>
          <a:p>
            <a:pPr eaLnBrk="1" hangingPunct="1">
              <a:lnSpc>
                <a:spcPct val="90000"/>
              </a:lnSpc>
            </a:pPr>
            <a:r>
              <a:rPr lang="cs-CZ" sz="1400" dirty="0" smtClean="0"/>
              <a:t>Obr   Náboženství ve státech světa </a:t>
            </a:r>
            <a:r>
              <a:rPr lang="cs-CZ" altLang="cs-CZ" sz="1400" dirty="0" smtClean="0"/>
              <a:t>[cit. 2014-01-12]. Dostupný pod licencí </a:t>
            </a:r>
            <a:r>
              <a:rPr lang="en-US" altLang="cs-CZ" sz="1400" dirty="0" smtClean="0"/>
              <a:t> Creative Commons </a:t>
            </a:r>
            <a:r>
              <a:rPr lang="en-US" altLang="cs-CZ" sz="1400" dirty="0" err="1" smtClean="0"/>
              <a:t>Uveďte</a:t>
            </a:r>
            <a:r>
              <a:rPr lang="en-US" altLang="cs-CZ" sz="1400" dirty="0" smtClean="0"/>
              <a:t> </a:t>
            </a:r>
            <a:r>
              <a:rPr lang="en-US" altLang="cs-CZ" sz="1400" dirty="0" err="1" smtClean="0"/>
              <a:t>autora-Zachovejte</a:t>
            </a:r>
            <a:r>
              <a:rPr lang="en-US" altLang="cs-CZ" sz="1400" dirty="0" smtClean="0"/>
              <a:t> </a:t>
            </a:r>
            <a:r>
              <a:rPr lang="en-US" altLang="cs-CZ" sz="1400" dirty="0" err="1" smtClean="0"/>
              <a:t>licenci</a:t>
            </a:r>
            <a:r>
              <a:rPr lang="en-US" altLang="cs-CZ" sz="1400" dirty="0" smtClean="0"/>
              <a:t> 3.0 </a:t>
            </a:r>
            <a:r>
              <a:rPr lang="en-US" altLang="cs-CZ" sz="1400" dirty="0" err="1" smtClean="0"/>
              <a:t>Unported</a:t>
            </a:r>
            <a:r>
              <a:rPr lang="cs-CZ" altLang="cs-CZ" sz="1400" dirty="0" smtClean="0"/>
              <a:t> na WWW: </a:t>
            </a:r>
            <a:r>
              <a:rPr lang="cs-CZ" sz="1400" dirty="0" smtClean="0">
                <a:hlinkClick r:id="rId10"/>
              </a:rPr>
              <a:t>http://cs.wikipedia.org/wiki/Soubor:Prevailing_world_religions_map.png</a:t>
            </a:r>
            <a:endParaRPr lang="cs-CZ" sz="1400" dirty="0" smtClean="0"/>
          </a:p>
          <a:p>
            <a:pPr eaLnBrk="1" hangingPunct="1">
              <a:lnSpc>
                <a:spcPct val="90000"/>
              </a:lnSpc>
            </a:pPr>
            <a:endParaRPr lang="cs-CZ" altLang="cs-CZ" sz="1400" dirty="0" smtClean="0"/>
          </a:p>
          <a:p>
            <a:pPr eaLnBrk="1" hangingPunct="1">
              <a:lnSpc>
                <a:spcPct val="90000"/>
              </a:lnSpc>
            </a:pPr>
            <a:endParaRPr lang="cs-CZ" altLang="cs-CZ" sz="1400" dirty="0" smtClean="0"/>
          </a:p>
          <a:p>
            <a:pPr eaLnBrk="1" hangingPunct="1">
              <a:lnSpc>
                <a:spcPct val="90000"/>
              </a:lnSpc>
            </a:pPr>
            <a:endParaRPr lang="cs-CZ" altLang="cs-CZ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cs-CZ" sz="1400" dirty="0" smtClean="0"/>
              <a:t>&lt;</a:t>
            </a:r>
            <a:r>
              <a:rPr lang="en-US" altLang="cs-CZ" sz="1400" dirty="0" err="1" smtClean="0"/>
              <a:t>i</a:t>
            </a:r>
            <a:r>
              <a:rPr lang="en-US" altLang="cs-CZ" sz="1400" dirty="0" smtClean="0"/>
              <a:t>&gt;Wikipedia: the free encyclopedia&lt;/</a:t>
            </a:r>
            <a:r>
              <a:rPr lang="en-US" altLang="cs-CZ" sz="1400" dirty="0" err="1" smtClean="0"/>
              <a:t>i</a:t>
            </a:r>
            <a:r>
              <a:rPr lang="en-US" altLang="cs-CZ" sz="1400" dirty="0" smtClean="0"/>
              <a:t>&gt; [online]. San Francisco (CA): Wikimedia Foundation, 2001- [cit. 2014-01-13]. </a:t>
            </a:r>
            <a:r>
              <a:rPr lang="en-US" altLang="cs-CZ" sz="1400" dirty="0" err="1" smtClean="0"/>
              <a:t>Dostupné</a:t>
            </a:r>
            <a:r>
              <a:rPr lang="en-US" altLang="cs-CZ" sz="1400" dirty="0" smtClean="0"/>
              <a:t> z: </a:t>
            </a:r>
            <a:r>
              <a:rPr lang="en-US" altLang="cs-CZ" sz="1400" dirty="0" smtClean="0">
                <a:hlinkClick r:id="rId11"/>
              </a:rPr>
              <a:t>http://cs.wikipedia.org/wiki/N%C3%A1bo%C5%BEenstv%C3%AD</a:t>
            </a:r>
            <a:endParaRPr lang="cs-CZ" altLang="cs-CZ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127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pohlavní, věková a náboženská struktura</a:t>
            </a:r>
            <a:endParaRPr lang="cs-CZ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/>
              <a:t>Obyvatelstvo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724525" y="5734050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DUM č. 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Pohlavní struktura</a:t>
            </a:r>
            <a:endParaRPr lang="cs-CZ" dirty="0"/>
          </a:p>
        </p:txBody>
      </p:sp>
      <p:sp>
        <p:nvSpPr>
          <p:cNvPr id="11267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 populaci mírně převažují ženy</a:t>
            </a:r>
          </a:p>
          <a:p>
            <a:pPr eaLnBrk="1" hangingPunct="1"/>
            <a:r>
              <a:rPr lang="cs-CZ" altLang="cs-CZ" smtClean="0"/>
              <a:t>rodí se více chlapců</a:t>
            </a:r>
          </a:p>
          <a:p>
            <a:pPr eaLnBrk="1" hangingPunct="1"/>
            <a:r>
              <a:rPr lang="cs-CZ" altLang="cs-CZ" smtClean="0"/>
              <a:t>př. státu s převažujícími  muži: Čína, (některé muslimské státy diskriminující ženy)</a:t>
            </a:r>
          </a:p>
          <a:p>
            <a:pPr eaLnBrk="1" hangingPunct="1"/>
            <a:r>
              <a:rPr lang="cs-CZ" altLang="cs-CZ" smtClean="0"/>
              <a:t>př. státu s výrazně převažujícími ženami: Rusko</a:t>
            </a:r>
          </a:p>
          <a:p>
            <a:pPr eaLnBrk="1" hangingPunct="1"/>
            <a:endParaRPr lang="cs-CZ" altLang="cs-CZ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4581128"/>
            <a:ext cx="828092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200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Pokuste se vysvětlit, proč převažují v populacích ženy.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Věková struktura</a:t>
            </a:r>
            <a:endParaRPr lang="cs-CZ" dirty="0"/>
          </a:p>
        </p:txBody>
      </p:sp>
      <p:pic>
        <p:nvPicPr>
          <p:cNvPr id="12291" name="Picture 2" descr="Soubor:Typy vekovych pyrami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557338"/>
            <a:ext cx="8432800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ovéPole 4"/>
          <p:cNvSpPr txBox="1">
            <a:spLocks noChangeArrowheads="1"/>
          </p:cNvSpPr>
          <p:nvPr/>
        </p:nvSpPr>
        <p:spPr bwMode="auto">
          <a:xfrm>
            <a:off x="468313" y="5300663"/>
            <a:ext cx="5399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/>
              <a:t>Obr. 1 Věkové pyramidy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altLang="cs-CZ" smtClean="0">
                <a:latin typeface="Arial" charset="0"/>
              </a:rPr>
              <a:t>Náboženská struktura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sz="2400" smtClean="0">
                <a:latin typeface="Arial" charset="0"/>
              </a:rPr>
              <a:t>¾ lidí věřících, zbytek ateisté</a:t>
            </a:r>
          </a:p>
          <a:p>
            <a:r>
              <a:rPr lang="cs-CZ" altLang="cs-CZ" sz="2400" smtClean="0"/>
              <a:t>Dělení:</a:t>
            </a:r>
          </a:p>
          <a:p>
            <a:pPr lvl="1">
              <a:buFontTx/>
              <a:buAutoNum type="arabicParenR"/>
            </a:pPr>
            <a:r>
              <a:rPr lang="cs-CZ" altLang="cs-CZ" b="1" smtClean="0"/>
              <a:t>Světová náboženství</a:t>
            </a:r>
            <a:r>
              <a:rPr lang="cs-CZ" altLang="cs-CZ" smtClean="0"/>
              <a:t> – křesťanství (2,2 mld. věřících), islám (1,3 mld.), buddhismus (382 mil.)</a:t>
            </a:r>
          </a:p>
          <a:p>
            <a:pPr lvl="1">
              <a:buFontTx/>
              <a:buAutoNum type="arabicParenR"/>
            </a:pPr>
            <a:r>
              <a:rPr lang="cs-CZ" altLang="cs-CZ" b="1" smtClean="0"/>
              <a:t>Národnostní</a:t>
            </a:r>
            <a:r>
              <a:rPr lang="cs-CZ" altLang="cs-CZ" smtClean="0"/>
              <a:t> (prakticky jej vyznává jen jeden národ) – hinduismus (870 mil.), judaismus (15 mil.)</a:t>
            </a:r>
          </a:p>
          <a:p>
            <a:pPr lvl="1">
              <a:buFontTx/>
              <a:buAutoNum type="arabicParenR"/>
            </a:pPr>
            <a:r>
              <a:rPr lang="cs-CZ" altLang="cs-CZ" b="1" smtClean="0"/>
              <a:t>Přírodní náboženství</a:t>
            </a:r>
            <a:r>
              <a:rPr lang="cs-CZ" altLang="cs-CZ" smtClean="0"/>
              <a:t> – šamanismus, totemismus, animismus aj. (asi 300 mil.)</a:t>
            </a:r>
          </a:p>
          <a:p>
            <a:pPr lvl="1">
              <a:buFontTx/>
              <a:buAutoNum type="arabicParenR"/>
            </a:pPr>
            <a:r>
              <a:rPr lang="cs-CZ" altLang="cs-CZ" b="1" smtClean="0"/>
              <a:t>Moderní náboženství</a:t>
            </a:r>
            <a:r>
              <a:rPr lang="cs-CZ" altLang="cs-CZ" smtClean="0"/>
              <a:t> – sekty (Mormoni, Svědci Jehovovi)</a:t>
            </a:r>
            <a:endParaRPr lang="cs-CZ" altLang="cs-CZ" sz="21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altLang="cs-CZ" smtClean="0">
                <a:latin typeface="Arial" charset="0"/>
              </a:rPr>
              <a:t>Mapa – náboženství ve světě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5805488"/>
            <a:ext cx="8229600" cy="320675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cs-CZ" altLang="cs-CZ" sz="1800" smtClean="0">
                <a:latin typeface="Arial" charset="0"/>
              </a:rPr>
              <a:t>Obr. 2. Náboženství světa</a:t>
            </a:r>
          </a:p>
        </p:txBody>
      </p:sp>
      <p:pic>
        <p:nvPicPr>
          <p:cNvPr id="14340" name="Picture 5" descr="Soubor:Religion distribu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84313"/>
            <a:ext cx="8496300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altLang="cs-CZ" smtClean="0">
                <a:latin typeface="Arial" charset="0"/>
              </a:rPr>
              <a:t>Křesťanství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341438"/>
            <a:ext cx="8229600" cy="4678362"/>
          </a:xfrm>
        </p:spPr>
        <p:txBody>
          <a:bodyPr/>
          <a:lstStyle/>
          <a:p>
            <a:r>
              <a:rPr lang="cs-CZ" altLang="cs-CZ" dirty="0" smtClean="0"/>
              <a:t>dělení:</a:t>
            </a:r>
          </a:p>
          <a:p>
            <a:r>
              <a:rPr lang="cs-CZ" altLang="cs-CZ" dirty="0" smtClean="0"/>
              <a:t> katolíci</a:t>
            </a:r>
          </a:p>
          <a:p>
            <a:r>
              <a:rPr lang="cs-CZ" altLang="cs-CZ" dirty="0" smtClean="0"/>
              <a:t>protestanti (evangelíci)</a:t>
            </a:r>
          </a:p>
          <a:p>
            <a:r>
              <a:rPr lang="cs-CZ" altLang="cs-CZ" dirty="0" smtClean="0"/>
              <a:t>pravoslavní (ortodoxní)</a:t>
            </a:r>
          </a:p>
          <a:p>
            <a:r>
              <a:rPr lang="cs-CZ" altLang="cs-CZ" dirty="0" smtClean="0"/>
              <a:t>Ježíš Kristus– Syn Boží, Bible, kostel</a:t>
            </a:r>
          </a:p>
          <a:p>
            <a:endParaRPr lang="cs-CZ" altLang="cs-CZ" dirty="0" smtClean="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68312" y="4437063"/>
            <a:ext cx="8208143" cy="1169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1"/>
                </a:solidFill>
              </a:rPr>
              <a:t>Pomocí atlasu vypište části světa, kde převládají jednotlivé větve.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1"/>
                </a:solidFill>
              </a:rPr>
              <a:t>Pojmy: Vatikán, Jeruzalém, Betlém, papež, kardinál, patriarcha, arcibiskup, pop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Soubor:Walsinghamproces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80928"/>
            <a:ext cx="5436538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Křesťanství</a:t>
            </a:r>
            <a:endParaRPr lang="cs-CZ" dirty="0"/>
          </a:p>
        </p:txBody>
      </p:sp>
      <p:pic>
        <p:nvPicPr>
          <p:cNvPr id="32770" name="Picture 2" descr="Soubor:Francisco (20-03-201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2592288" cy="3221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3" name="Picture 5" descr="C:\Users\Tomas\Desktop\Patriarch_Kirill_of_Moscow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412776"/>
            <a:ext cx="221100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ovéPole 6"/>
          <p:cNvSpPr txBox="1"/>
          <p:nvPr/>
        </p:nvSpPr>
        <p:spPr>
          <a:xfrm>
            <a:off x="2771800" y="148478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3</a:t>
            </a:r>
          </a:p>
          <a:p>
            <a:r>
              <a:rPr lang="cs-CZ" dirty="0" smtClean="0"/>
              <a:t>Papež František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516216" y="472514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4</a:t>
            </a:r>
          </a:p>
          <a:p>
            <a:r>
              <a:rPr lang="cs-CZ" dirty="0" smtClean="0"/>
              <a:t>Moskevský patriarcha </a:t>
            </a:r>
            <a:r>
              <a:rPr lang="cs-CZ" dirty="0" err="1" smtClean="0"/>
              <a:t>Kirill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187624" y="638132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5 Procesí anglikánské církve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altLang="cs-CZ" smtClean="0"/>
              <a:t>Islám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4294967295"/>
          </p:nvPr>
        </p:nvSpPr>
        <p:spPr>
          <a:xfrm>
            <a:off x="323528" y="1556792"/>
            <a:ext cx="3528392" cy="5182419"/>
          </a:xfrm>
        </p:spPr>
        <p:txBody>
          <a:bodyPr/>
          <a:lstStyle/>
          <a:p>
            <a:r>
              <a:rPr lang="cs-CZ" altLang="cs-CZ" dirty="0" smtClean="0"/>
              <a:t>dva směry: </a:t>
            </a:r>
          </a:p>
          <a:p>
            <a:r>
              <a:rPr lang="cs-CZ" altLang="cs-CZ" dirty="0" err="1" smtClean="0"/>
              <a:t>šíité</a:t>
            </a:r>
            <a:r>
              <a:rPr lang="cs-CZ" altLang="cs-CZ" dirty="0" smtClean="0"/>
              <a:t> (Irán)</a:t>
            </a:r>
          </a:p>
          <a:p>
            <a:r>
              <a:rPr lang="cs-CZ" altLang="cs-CZ" dirty="0" err="1" smtClean="0"/>
              <a:t>sunnité</a:t>
            </a:r>
            <a:r>
              <a:rPr lang="cs-CZ" altLang="cs-CZ" dirty="0" smtClean="0"/>
              <a:t> (Arabové)</a:t>
            </a:r>
          </a:p>
          <a:p>
            <a:r>
              <a:rPr lang="cs-CZ" altLang="cs-CZ" dirty="0" smtClean="0"/>
              <a:t>muslim, Mohamed=prorok, Alláh=bůh, korán, mešita</a:t>
            </a:r>
          </a:p>
          <a:p>
            <a:endParaRPr lang="cs-CZ" altLang="cs-CZ" dirty="0" smtClean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11560" y="5085184"/>
            <a:ext cx="7848600" cy="13112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1"/>
                </a:solidFill>
              </a:rPr>
              <a:t>Pomocí atlasu vypište části světa, kde převládá islám. 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1"/>
                </a:solidFill>
              </a:rPr>
              <a:t>Pojmy: </a:t>
            </a:r>
            <a:r>
              <a:rPr lang="cs-CZ" altLang="cs-CZ" sz="2000" b="1" dirty="0">
                <a:solidFill>
                  <a:schemeClr val="bg1"/>
                </a:solidFill>
                <a:latin typeface="Arial" charset="0"/>
              </a:rPr>
              <a:t>Mekka, </a:t>
            </a:r>
            <a:r>
              <a:rPr lang="cs-CZ" altLang="cs-CZ" sz="2000" b="1" dirty="0" err="1">
                <a:solidFill>
                  <a:schemeClr val="bg1"/>
                </a:solidFill>
                <a:latin typeface="Arial" charset="0"/>
              </a:rPr>
              <a:t>muezin</a:t>
            </a:r>
            <a:r>
              <a:rPr lang="cs-CZ" altLang="cs-CZ" sz="2000" b="1" dirty="0">
                <a:solidFill>
                  <a:schemeClr val="bg1"/>
                </a:solidFill>
                <a:latin typeface="Arial" charset="0"/>
              </a:rPr>
              <a:t>, ajatolláh, </a:t>
            </a:r>
            <a:r>
              <a:rPr lang="cs-CZ" altLang="cs-CZ" sz="2000" b="1" dirty="0" smtClean="0">
                <a:solidFill>
                  <a:schemeClr val="bg1"/>
                </a:solidFill>
                <a:latin typeface="Arial" charset="0"/>
              </a:rPr>
              <a:t>imám, </a:t>
            </a:r>
            <a:r>
              <a:rPr lang="cs-CZ" altLang="cs-CZ" sz="2000" b="1" dirty="0" err="1" smtClean="0">
                <a:solidFill>
                  <a:schemeClr val="bg1"/>
                </a:solidFill>
                <a:latin typeface="Arial" charset="0"/>
              </a:rPr>
              <a:t>šaría</a:t>
            </a:r>
            <a:r>
              <a:rPr lang="cs-CZ" altLang="cs-CZ" sz="2000" b="1" dirty="0">
                <a:solidFill>
                  <a:schemeClr val="bg1"/>
                </a:solidFill>
                <a:latin typeface="Arial" charset="0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1"/>
                </a:solidFill>
                <a:latin typeface="Arial" charset="0"/>
              </a:rPr>
              <a:t>islámský fundamentalismus, </a:t>
            </a:r>
            <a:r>
              <a:rPr lang="cs-CZ" altLang="cs-CZ" sz="2000" b="1" dirty="0" err="1" smtClean="0">
                <a:solidFill>
                  <a:schemeClr val="bg1"/>
                </a:solidFill>
                <a:latin typeface="Arial" charset="0"/>
              </a:rPr>
              <a:t>mudžáhedín</a:t>
            </a:r>
            <a:r>
              <a:rPr lang="cs-CZ" altLang="cs-CZ" sz="2000" b="1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cs-CZ" altLang="cs-CZ" sz="20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6390" name="Picture 6" descr="File:Ṣalāt.jpg"/>
          <p:cNvPicPr>
            <a:picLocks noChangeAspect="1" noChangeArrowheads="1"/>
          </p:cNvPicPr>
          <p:nvPr/>
        </p:nvPicPr>
        <p:blipFill>
          <a:blip r:embed="rId2" cstate="print"/>
          <a:srcRect t="6231"/>
          <a:stretch>
            <a:fillRect/>
          </a:stretch>
        </p:blipFill>
        <p:spPr bwMode="auto">
          <a:xfrm>
            <a:off x="4067944" y="1412776"/>
            <a:ext cx="4848225" cy="3251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véPole 5"/>
          <p:cNvSpPr txBox="1"/>
          <p:nvPr/>
        </p:nvSpPr>
        <p:spPr>
          <a:xfrm>
            <a:off x="4139952" y="458112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6 Modlící se muslimové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10">
  <a:themeElements>
    <a:clrScheme name="Currency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Motiv10</Template>
  <TotalTime>570</TotalTime>
  <Words>494</Words>
  <Application>Microsoft Office PowerPoint</Application>
  <PresentationFormat>Předvádění na obrazovce (4:3)</PresentationFormat>
  <Paragraphs>101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Motiv10</vt:lpstr>
      <vt:lpstr>Snímek 1</vt:lpstr>
      <vt:lpstr>Obyvatelstvo</vt:lpstr>
      <vt:lpstr>Pohlavní struktura</vt:lpstr>
      <vt:lpstr>Věková struktura</vt:lpstr>
      <vt:lpstr>Náboženská struktura</vt:lpstr>
      <vt:lpstr>Mapa – náboženství ve světě</vt:lpstr>
      <vt:lpstr>Křesťanství</vt:lpstr>
      <vt:lpstr>Křesťanství</vt:lpstr>
      <vt:lpstr>Islám</vt:lpstr>
      <vt:lpstr>Buddhismus</vt:lpstr>
      <vt:lpstr>Hinduismus</vt:lpstr>
      <vt:lpstr>Převládající náboženství podle států</vt:lpstr>
      <vt:lpstr>Náboženství a státy</vt:lpstr>
      <vt:lpstr>Zdroje</vt:lpstr>
    </vt:vector>
  </TitlesOfParts>
  <Company>Litovel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Obyvatelstvo</dc:title>
  <dc:creator>zemepis</dc:creator>
  <cp:lastModifiedBy>Tomas</cp:lastModifiedBy>
  <cp:revision>43</cp:revision>
  <dcterms:created xsi:type="dcterms:W3CDTF">2014-01-06T08:42:56Z</dcterms:created>
  <dcterms:modified xsi:type="dcterms:W3CDTF">2014-05-12T21:10:22Z</dcterms:modified>
</cp:coreProperties>
</file>