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0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822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2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2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5A4350-BDC4-41AE-AADA-C4BC5E9DDF9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96F32-5F6C-4B8C-BCEF-1AD58625FB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A4F5D-8897-44D4-BCF8-ECF775230D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31AC9-BAAD-4C2F-9BD9-6366ED3189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7D86D-D41A-4933-BAFD-8E9F2EE71B7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28693-6D2D-4088-BEFC-17CF248A1C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B820-D1E2-414B-AE71-4877F1FDC5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708E-3947-45E1-89BE-02FD8A23A09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C3ED7-B2D7-4953-AC50-8E987AA8BB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4DBCA-4ADB-40A7-8131-EA24FB654E6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8E147-6433-43F7-BA1D-CA469ABB1B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71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2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72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234FAC-1684-4271-B13E-75C5BD9B006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Official_portrait_of_Barack_Obama.jpg" TargetMode="External"/><Relationship Id="rId3" Type="http://schemas.openxmlformats.org/officeDocument/2006/relationships/hyperlink" Target="http://commons.wikimedia.org/wiki/File:Lampedusa_noborder_2007-2.jpg?uselang=cs" TargetMode="External"/><Relationship Id="rId7" Type="http://schemas.openxmlformats.org/officeDocument/2006/relationships/hyperlink" Target="http://commons.wikimedia.org/wiki/File:Alicia_Keys_in_South_Africa_cropped.jpg" TargetMode="External"/><Relationship Id="rId2" Type="http://schemas.openxmlformats.org/officeDocument/2006/relationships/hyperlink" Target="http://cs.wikipedia.org/wiki/Soubor:Rwandan_refugee_camp_in_east_Zair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havez_and_Toledo128122.jpg" TargetMode="External"/><Relationship Id="rId5" Type="http://schemas.openxmlformats.org/officeDocument/2006/relationships/hyperlink" Target="http://commons.wikimedia.org/wiki/File:Morales_20060113_02.jpg" TargetMode="External"/><Relationship Id="rId4" Type="http://schemas.openxmlformats.org/officeDocument/2006/relationships/hyperlink" Target="http://commons.wikimedia.org/wiki/File:Countries_with_dominant_Mestizo_and_Native_American_population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f/f0/Rwandan_refugee_camp_in_east_Zair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hyperlink" Target="//upload.wikimedia.org/wikipedia/commons/0/03/Countries_with_dominant_Mestizo_and_Native_American_populatio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5/5d/Chavez_and_Toledo128122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0/06/Morales_20060113_0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4984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Obyvatelstvo – migrace a rasy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Prezentace</a:t>
                      </a:r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na téma migrace a rasy, obsahuje otázky a úkoly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Imigrace, emigrace, uprchlík,</a:t>
                      </a:r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rasa, míšenci, rasismus</a:t>
                      </a:r>
                      <a:endParaRPr lang="cs-CZ" sz="17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Listopad</a:t>
                      </a:r>
                      <a:r>
                        <a:rPr lang="cs-CZ" sz="1700" b="0" baseline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1298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Lidské rasy - míšenci</a:t>
            </a:r>
          </a:p>
        </p:txBody>
      </p:sp>
      <p:pic>
        <p:nvPicPr>
          <p:cNvPr id="22530" name="Picture 2" descr="Soubor:Official portrait of Barack 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034073" cy="413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File:Alicia Keys in South Africa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2867839" cy="417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611560" y="5517232"/>
            <a:ext cx="3816424" cy="923330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Obr. 6 </a:t>
            </a:r>
            <a:r>
              <a:rPr lang="cs-CZ" dirty="0" err="1" smtClean="0"/>
              <a:t>Alicia</a:t>
            </a:r>
            <a:r>
              <a:rPr lang="cs-CZ" dirty="0" smtClean="0"/>
              <a:t> </a:t>
            </a:r>
            <a:r>
              <a:rPr lang="cs-CZ" dirty="0" err="1" smtClean="0"/>
              <a:t>Keys</a:t>
            </a:r>
            <a:r>
              <a:rPr lang="cs-CZ" dirty="0" smtClean="0"/>
              <a:t>, americká zpěvačka, mulatky obecně mají pověst krásných žen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32040" y="5517232"/>
            <a:ext cx="3456384" cy="92333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Obr. 7 Prezident USA</a:t>
            </a:r>
          </a:p>
          <a:p>
            <a:r>
              <a:rPr lang="cs-CZ" dirty="0" err="1" smtClean="0"/>
              <a:t>Barack</a:t>
            </a:r>
            <a:r>
              <a:rPr lang="cs-CZ" dirty="0" smtClean="0"/>
              <a:t> </a:t>
            </a:r>
            <a:r>
              <a:rPr lang="cs-CZ" dirty="0" err="1" smtClean="0"/>
              <a:t>Obama</a:t>
            </a:r>
            <a:r>
              <a:rPr lang="cs-CZ" dirty="0" smtClean="0"/>
              <a:t> nejznámější mulat současnosti</a:t>
            </a: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Rasismus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ideologie nadřazující jednu rasu nad druhou</a:t>
            </a:r>
          </a:p>
          <a:p>
            <a:r>
              <a:rPr lang="cs-CZ" dirty="0" smtClean="0"/>
              <a:t>nacismus v Německu</a:t>
            </a:r>
          </a:p>
          <a:p>
            <a:r>
              <a:rPr lang="cs-CZ" dirty="0" smtClean="0"/>
              <a:t>apartheid v RSA</a:t>
            </a:r>
          </a:p>
          <a:p>
            <a:endParaRPr lang="cs-CZ" dirty="0" smtClean="0"/>
          </a:p>
          <a:p>
            <a:r>
              <a:rPr lang="cs-CZ" dirty="0" smtClean="0"/>
              <a:t>rasová nesnášenlivost</a:t>
            </a:r>
          </a:p>
          <a:p>
            <a:pPr lvl="1"/>
            <a:r>
              <a:rPr lang="cs-CZ" dirty="0" smtClean="0"/>
              <a:t>stálý problém dnešního světa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229600" cy="4536504"/>
          </a:xfrm>
        </p:spPr>
        <p:txBody>
          <a:bodyPr>
            <a:normAutofit fontScale="92500" lnSpcReduction="20000"/>
          </a:bodyPr>
          <a:lstStyle/>
          <a:p>
            <a:r>
              <a:rPr lang="cs-CZ" sz="1400" dirty="0"/>
              <a:t>Obr. 1 Uprchlický tábor </a:t>
            </a:r>
            <a:r>
              <a:rPr lang="cs-CZ" sz="1400" dirty="0" smtClean="0"/>
              <a:t>[cit. 2014-01-05]. Dostupný pod licencí Public </a:t>
            </a:r>
            <a:r>
              <a:rPr lang="cs-CZ" sz="1400" dirty="0" err="1" smtClean="0"/>
              <a:t>domain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2"/>
              </a:rPr>
              <a:t>http://cs.wikipedia.org/wiki/Soubor:Rwandan_refugee_camp_in_east_Zaire.jpg</a:t>
            </a:r>
            <a:endParaRPr lang="cs-CZ" sz="1400" dirty="0" smtClean="0"/>
          </a:p>
          <a:p>
            <a:r>
              <a:rPr lang="cs-CZ" sz="1400" dirty="0" smtClean="0"/>
              <a:t>Obr. 2 Afričtí imigranti [cit. 2014-01-05]. Dostupný pod licencí </a:t>
            </a:r>
            <a:r>
              <a:rPr lang="cs-CZ" sz="1400" dirty="0" err="1" smtClean="0"/>
              <a:t>Creative</a:t>
            </a:r>
            <a:r>
              <a:rPr lang="cs-CZ" sz="1400" dirty="0" smtClean="0"/>
              <a:t> </a:t>
            </a:r>
            <a:r>
              <a:rPr lang="cs-CZ" sz="1400" dirty="0" err="1" smtClean="0"/>
              <a:t>Commons</a:t>
            </a:r>
            <a:r>
              <a:rPr lang="cs-CZ" sz="1400" dirty="0" smtClean="0"/>
              <a:t> Uveďte autora 2.0 </a:t>
            </a:r>
            <a:r>
              <a:rPr lang="cs-CZ" sz="1400" dirty="0" err="1" smtClean="0"/>
              <a:t>Generic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3"/>
              </a:rPr>
              <a:t>http://commons.wikimedia.org/wiki/File:Lampedusa_noborder_2007-2.jpg?uselang=cs</a:t>
            </a:r>
            <a:endParaRPr lang="cs-CZ" sz="1400" dirty="0"/>
          </a:p>
          <a:p>
            <a:r>
              <a:rPr lang="cs-CZ" sz="1400" dirty="0"/>
              <a:t>Obr. 3 Mestici v Jižní </a:t>
            </a:r>
            <a:r>
              <a:rPr lang="cs-CZ" sz="1400" dirty="0" smtClean="0"/>
              <a:t>Americe [cit. 2014-01-05]. 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Uveďte autora-Zachovejte licenci 3.0 </a:t>
            </a:r>
            <a:r>
              <a:rPr lang="cs-CZ" sz="1400" dirty="0" err="1" smtClean="0"/>
              <a:t>Unported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4"/>
              </a:rPr>
              <a:t>http://commons.wikimedia.org/wiki/File:Countries_with_dominant_Mestizo_and_Native_American_population.png</a:t>
            </a:r>
            <a:endParaRPr lang="cs-CZ" sz="1400" dirty="0"/>
          </a:p>
          <a:p>
            <a:r>
              <a:rPr lang="cs-CZ" sz="1400" dirty="0"/>
              <a:t>Obr. 4 Evo </a:t>
            </a:r>
            <a:r>
              <a:rPr lang="cs-CZ" sz="1400" dirty="0" err="1"/>
              <a:t>Morales</a:t>
            </a:r>
            <a:r>
              <a:rPr lang="cs-CZ" sz="1400" dirty="0"/>
              <a:t> </a:t>
            </a:r>
            <a:r>
              <a:rPr lang="cs-CZ" sz="1400" dirty="0" smtClean="0"/>
              <a:t>[cit. 2014-01-05]. Dostupný pod licencí </a:t>
            </a:r>
            <a:r>
              <a:rPr lang="cs-CZ" sz="1400" dirty="0" err="1" smtClean="0"/>
              <a:t>Creative</a:t>
            </a:r>
            <a:r>
              <a:rPr lang="cs-CZ" sz="1400" dirty="0" smtClean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</a:t>
            </a:r>
            <a:r>
              <a:rPr lang="cs-CZ" sz="1400" dirty="0" err="1"/>
              <a:t>Attribution</a:t>
            </a:r>
            <a:r>
              <a:rPr lang="cs-CZ" sz="1400" dirty="0"/>
              <a:t> 3.0 </a:t>
            </a:r>
            <a:r>
              <a:rPr lang="cs-CZ" sz="1400" dirty="0" err="1"/>
              <a:t>Brazil</a:t>
            </a:r>
            <a:r>
              <a:rPr lang="cs-CZ" sz="1400" dirty="0"/>
              <a:t> </a:t>
            </a:r>
            <a:r>
              <a:rPr lang="cs-CZ" sz="1400" dirty="0" err="1" smtClean="0"/>
              <a:t>license</a:t>
            </a:r>
            <a:r>
              <a:rPr lang="cs-CZ" sz="1400" dirty="0"/>
              <a:t> </a:t>
            </a:r>
            <a:r>
              <a:rPr lang="cs-CZ" sz="1400" dirty="0" smtClean="0"/>
              <a:t>z WWW: </a:t>
            </a:r>
            <a:r>
              <a:rPr lang="cs-CZ" sz="1400" dirty="0" smtClean="0">
                <a:hlinkClick r:id="rId5"/>
              </a:rPr>
              <a:t>http://commons.wikimedia.org/wiki/File:Morales_20060113_02.jpg</a:t>
            </a:r>
            <a:endParaRPr lang="cs-CZ" sz="1400" dirty="0"/>
          </a:p>
          <a:p>
            <a:r>
              <a:rPr lang="cs-CZ" sz="1400" dirty="0"/>
              <a:t>Obr. 5 Prezidenti </a:t>
            </a:r>
            <a:r>
              <a:rPr lang="cs-CZ" sz="1400" dirty="0" err="1"/>
              <a:t>Chávez</a:t>
            </a:r>
            <a:r>
              <a:rPr lang="cs-CZ" sz="1400" dirty="0"/>
              <a:t> a </a:t>
            </a:r>
            <a:r>
              <a:rPr lang="cs-CZ" sz="1400" dirty="0" smtClean="0"/>
              <a:t>Toledo [cit. 2014-01-05]. Dostupný pod licencí </a:t>
            </a:r>
            <a:r>
              <a:rPr lang="cs-CZ" sz="1400" dirty="0" err="1" smtClean="0"/>
              <a:t>Creative</a:t>
            </a:r>
            <a:r>
              <a:rPr lang="cs-CZ" sz="1400" dirty="0" smtClean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</a:t>
            </a:r>
            <a:r>
              <a:rPr lang="cs-CZ" sz="1400" dirty="0" err="1"/>
              <a:t>Attribution</a:t>
            </a:r>
            <a:r>
              <a:rPr lang="cs-CZ" sz="1400" dirty="0"/>
              <a:t> 3.0 </a:t>
            </a:r>
            <a:r>
              <a:rPr lang="cs-CZ" sz="1400" dirty="0" err="1"/>
              <a:t>Brazil</a:t>
            </a:r>
            <a:r>
              <a:rPr lang="cs-CZ" sz="1400" dirty="0"/>
              <a:t> </a:t>
            </a:r>
            <a:r>
              <a:rPr lang="cs-CZ" sz="1400" dirty="0" err="1"/>
              <a:t>License</a:t>
            </a:r>
            <a:r>
              <a:rPr lang="cs-CZ" sz="1400" dirty="0"/>
              <a:t> </a:t>
            </a:r>
            <a:r>
              <a:rPr lang="cs-CZ" sz="1400" dirty="0" smtClean="0"/>
              <a:t>z WWW: </a:t>
            </a:r>
            <a:r>
              <a:rPr lang="cs-CZ" sz="1400" dirty="0" smtClean="0">
                <a:hlinkClick r:id="rId6"/>
              </a:rPr>
              <a:t>http://commons.wikimedia.org/wiki/File:Chavez_and_Toledo128122.jpg</a:t>
            </a:r>
            <a:endParaRPr lang="cs-CZ" sz="1400" dirty="0" smtClean="0"/>
          </a:p>
          <a:p>
            <a:r>
              <a:rPr lang="cs-CZ" sz="1400" dirty="0" smtClean="0"/>
              <a:t>Obr. 6 </a:t>
            </a:r>
            <a:r>
              <a:rPr lang="cs-CZ" sz="1400" dirty="0" err="1" smtClean="0"/>
              <a:t>Alicia</a:t>
            </a:r>
            <a:r>
              <a:rPr lang="cs-CZ" sz="1400" dirty="0" smtClean="0"/>
              <a:t> </a:t>
            </a:r>
            <a:r>
              <a:rPr lang="cs-CZ" sz="1400" dirty="0" err="1" smtClean="0"/>
              <a:t>Keys</a:t>
            </a:r>
            <a:r>
              <a:rPr lang="cs-CZ" sz="1400" dirty="0" smtClean="0"/>
              <a:t> [cit. 2014-01-05]. Dostupný pod licencí </a:t>
            </a:r>
            <a:r>
              <a:rPr lang="en-US" sz="1400" dirty="0" smtClean="0"/>
              <a:t>Creative Commons Attribution 2.0 Generic license.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7"/>
              </a:rPr>
              <a:t>http://commons.wikimedia.org/wiki/File:Alicia_Keys_in_South_Africa_cropped.jpg</a:t>
            </a:r>
            <a:endParaRPr lang="cs-CZ" sz="1400" dirty="0" smtClean="0"/>
          </a:p>
          <a:p>
            <a:r>
              <a:rPr lang="cs-CZ" sz="1400" dirty="0" smtClean="0"/>
              <a:t>Obr. 7 </a:t>
            </a:r>
            <a:r>
              <a:rPr lang="cs-CZ" sz="1400" dirty="0" err="1" smtClean="0"/>
              <a:t>Barack</a:t>
            </a:r>
            <a:r>
              <a:rPr lang="cs-CZ" sz="1400" dirty="0" smtClean="0"/>
              <a:t> </a:t>
            </a:r>
            <a:r>
              <a:rPr lang="cs-CZ" sz="1400" dirty="0" err="1" smtClean="0"/>
              <a:t>Obama</a:t>
            </a:r>
            <a:r>
              <a:rPr lang="cs-CZ" sz="1400" dirty="0" smtClean="0"/>
              <a:t> [cit. 2014-01-05]. Dostupný pod licencí </a:t>
            </a:r>
            <a:r>
              <a:rPr lang="cs-CZ" sz="1400" dirty="0" err="1" smtClean="0"/>
              <a:t>Creative</a:t>
            </a:r>
            <a:r>
              <a:rPr lang="cs-CZ" sz="1400" dirty="0" smtClean="0"/>
              <a:t> </a:t>
            </a:r>
            <a:r>
              <a:rPr lang="cs-CZ" sz="1400" dirty="0" err="1" smtClean="0"/>
              <a:t>Commons</a:t>
            </a:r>
            <a:r>
              <a:rPr lang="cs-CZ" sz="1400" dirty="0" smtClean="0"/>
              <a:t> Uveďte autora 3.0 </a:t>
            </a:r>
            <a:r>
              <a:rPr lang="cs-CZ" sz="1400" dirty="0" err="1" smtClean="0"/>
              <a:t>Unported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8"/>
              </a:rPr>
              <a:t>http://cs.wikipedia.org/wiki/Soubor:Official_portrait_of_Barack_Obama.jpg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it-IT" sz="1400" dirty="0" smtClean="0"/>
              <a:t>[online]. [cit. 2014-01-09]. Dostupné z: http://www.ceskatelevize.cz/ct24/svet/244906-tragedie-u-lampedusy-rozpoutala-debatu-o-imigracni-politice-eu/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Obyvatelstvo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/>
          <a:p>
            <a:r>
              <a:rPr lang="cs-CZ"/>
              <a:t>migrace, rasy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24525" y="57340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DUM č.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Migrace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vnější – mezi státy, kontinenty</a:t>
            </a:r>
          </a:p>
          <a:p>
            <a:pPr>
              <a:lnSpc>
                <a:spcPct val="90000"/>
              </a:lnSpc>
            </a:pPr>
            <a:r>
              <a:rPr lang="cs-CZ" sz="2800"/>
              <a:t>vnitřní – uvnitř státu, mezi sídly</a:t>
            </a:r>
          </a:p>
          <a:p>
            <a:pPr>
              <a:lnSpc>
                <a:spcPct val="90000"/>
              </a:lnSpc>
            </a:pPr>
            <a:r>
              <a:rPr lang="cs-CZ" sz="2800"/>
              <a:t>imigrace – přistěhování (imigrant)</a:t>
            </a:r>
          </a:p>
          <a:p>
            <a:pPr>
              <a:lnSpc>
                <a:spcPct val="90000"/>
              </a:lnSpc>
            </a:pPr>
            <a:r>
              <a:rPr lang="cs-CZ" sz="2800"/>
              <a:t>emigrace – vystěhování (emigrant)</a:t>
            </a:r>
          </a:p>
          <a:p>
            <a:pPr>
              <a:lnSpc>
                <a:spcPct val="90000"/>
              </a:lnSpc>
            </a:pPr>
            <a:r>
              <a:rPr lang="cs-CZ" sz="2800"/>
              <a:t>migrační saldo – rozdíl imigrace a emigrace</a:t>
            </a:r>
          </a:p>
          <a:p>
            <a:pPr>
              <a:lnSpc>
                <a:spcPct val="90000"/>
              </a:lnSpc>
            </a:pPr>
            <a:r>
              <a:rPr lang="cs-CZ" sz="2800"/>
              <a:t>příčiny: </a:t>
            </a:r>
            <a:r>
              <a:rPr lang="cs-CZ" sz="2800" b="1">
                <a:solidFill>
                  <a:schemeClr val="hlink"/>
                </a:solidFill>
              </a:rPr>
              <a:t>válečné konflikty</a:t>
            </a:r>
            <a:r>
              <a:rPr lang="cs-CZ" sz="2800"/>
              <a:t>, náboženský útlak, politický útlak, rasový nebo národnostní útlak, nedostatek potravin nebo pitné vody, ekonomické důvody (nezaměstnanost)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Migrace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r>
              <a:rPr lang="cs-CZ"/>
              <a:t>imigrační oblasti:</a:t>
            </a:r>
          </a:p>
          <a:p>
            <a:pPr lvl="1"/>
            <a:r>
              <a:rPr lang="cs-CZ"/>
              <a:t>obecně vyspělé státy (imigrační politika)</a:t>
            </a:r>
          </a:p>
          <a:p>
            <a:pPr lvl="1"/>
            <a:r>
              <a:rPr lang="cs-CZ"/>
              <a:t>USA, Kanada, Austrálie, Evropa – Velká Británie, Francie, Benelux – z bývalých kolonií, Německo, Dánsko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4213" y="4221163"/>
            <a:ext cx="8064500" cy="2073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Vysvětlete problematiku imigrace v Evropě.</a:t>
            </a:r>
          </a:p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Uveďte evropské státy s vysokou mírou emigrace</a:t>
            </a:r>
          </a:p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vysvětlete pojmy:</a:t>
            </a:r>
          </a:p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běženec (uprchlík) – uprchlický tábor - exodus – etnická čistka - genocida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Migrace</a:t>
            </a:r>
          </a:p>
        </p:txBody>
      </p:sp>
      <p:pic>
        <p:nvPicPr>
          <p:cNvPr id="12293" name="Picture 5" descr="Soubor:Rwandan refugee camp in east Za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7127875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6165850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Obr. 1, Uprchlický tábor ve Rwandě, 1994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Migrace</a:t>
            </a:r>
          </a:p>
        </p:txBody>
      </p:sp>
      <p:pic>
        <p:nvPicPr>
          <p:cNvPr id="5122" name="Picture 2" descr="File:Lampedusa noborder 200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60960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67544" y="544522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 Uprchlíci u sicilských břehů. U města </a:t>
            </a:r>
            <a:r>
              <a:rPr lang="cs-CZ" dirty="0" err="1" smtClean="0"/>
              <a:t>Lampdusa</a:t>
            </a:r>
            <a:r>
              <a:rPr lang="cs-CZ" dirty="0" smtClean="0"/>
              <a:t> zahynulo po požáru lodi s imigranty přes 300 osob, za 10 let zahynulo u břehů Sicílie  6700 osob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Lidské rasy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Lidská rasa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skupina lidí se společným vývojem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 vlivem rozdílného prostředí se vytvořily shodné znaky </a:t>
            </a:r>
          </a:p>
          <a:p>
            <a:pPr>
              <a:lnSpc>
                <a:spcPct val="80000"/>
              </a:lnSpc>
            </a:pPr>
            <a:r>
              <a:rPr lang="cs-CZ" sz="2800"/>
              <a:t>3 základní: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europoidní (bílá)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negroidní (černá)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mongoloidní (žlutá)</a:t>
            </a:r>
          </a:p>
          <a:p>
            <a:pPr>
              <a:lnSpc>
                <a:spcPct val="80000"/>
              </a:lnSpc>
            </a:pPr>
            <a:r>
              <a:rPr lang="cs-CZ" sz="2800"/>
              <a:t>původní výskyt – během historického období a zejména od novověku významné změny a míšení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4213" y="5734050"/>
            <a:ext cx="76327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solidFill>
                  <a:schemeClr val="hlink"/>
                </a:solidFill>
              </a:rPr>
              <a:t>Uveďte příklady změn v rozmístění ras ve světě.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Lidské rasy - míšenci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mestic – mongoloidní + europidní</a:t>
            </a:r>
          </a:p>
          <a:p>
            <a:r>
              <a:rPr lang="cs-CZ"/>
              <a:t>mulat – negroidní + europoidní</a:t>
            </a:r>
          </a:p>
          <a:p>
            <a:r>
              <a:rPr lang="cs-CZ"/>
              <a:t>zambo – mongoloidní + negroidní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Lidské rasy - míšenci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5229225"/>
            <a:ext cx="3538538" cy="54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/>
              <a:t>Obr. 3 Státy  Jižní Ameriky s převahou mesticů a Indiánů</a:t>
            </a:r>
          </a:p>
        </p:txBody>
      </p:sp>
      <p:pic>
        <p:nvPicPr>
          <p:cNvPr id="17413" name="Picture 5" descr="Soubor:Countries with dominant Mestizo and Native American popul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96975"/>
            <a:ext cx="3621088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File:Morales 20060113 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7663" y="1196975"/>
            <a:ext cx="2247900" cy="28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95288" y="1844675"/>
            <a:ext cx="2303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Obr. 4 Evo Morales, prezident Bolívie - původní obyvatel</a:t>
            </a:r>
          </a:p>
        </p:txBody>
      </p:sp>
      <p:pic>
        <p:nvPicPr>
          <p:cNvPr id="17419" name="Picture 11" descr="File:Chavez and Toledo12812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141663"/>
            <a:ext cx="3341688" cy="338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707904" y="5877272"/>
            <a:ext cx="518457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cs-CZ" dirty="0"/>
              <a:t>Obr. 5 </a:t>
            </a:r>
            <a:r>
              <a:rPr lang="cs-CZ" dirty="0" smtClean="0"/>
              <a:t>Prezident </a:t>
            </a:r>
            <a:r>
              <a:rPr lang="cs-CZ" dirty="0" err="1"/>
              <a:t>Chávez</a:t>
            </a:r>
            <a:r>
              <a:rPr lang="cs-CZ" dirty="0"/>
              <a:t> (Venezuela</a:t>
            </a:r>
            <a:r>
              <a:rPr lang="cs-CZ" dirty="0" smtClean="0"/>
              <a:t>), byl napůl </a:t>
            </a:r>
            <a:r>
              <a:rPr lang="cs-CZ" dirty="0" err="1" smtClean="0"/>
              <a:t>zambo</a:t>
            </a:r>
            <a:r>
              <a:rPr lang="cs-CZ" dirty="0" smtClean="0"/>
              <a:t> a mestic, prezident </a:t>
            </a:r>
            <a:r>
              <a:rPr lang="cs-CZ" dirty="0"/>
              <a:t>Toledo (Peru) </a:t>
            </a:r>
            <a:r>
              <a:rPr lang="cs-CZ" dirty="0" smtClean="0"/>
              <a:t>mestic na snímku z </a:t>
            </a:r>
            <a:r>
              <a:rPr lang="cs-CZ" dirty="0"/>
              <a:t>r. 2005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měkoule">
  <a:themeElements>
    <a:clrScheme name="Zeměkoul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404</TotalTime>
  <Words>455</Words>
  <Application>Microsoft Office PowerPoint</Application>
  <PresentationFormat>Předvádění na obrazovce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Zeměkoule</vt:lpstr>
      <vt:lpstr>Snímek 1</vt:lpstr>
      <vt:lpstr>Obyvatelstvo</vt:lpstr>
      <vt:lpstr>Migrace</vt:lpstr>
      <vt:lpstr>Migrace</vt:lpstr>
      <vt:lpstr>Migrace</vt:lpstr>
      <vt:lpstr>Migrace</vt:lpstr>
      <vt:lpstr>Lidské rasy</vt:lpstr>
      <vt:lpstr>Lidské rasy - míšenci</vt:lpstr>
      <vt:lpstr>Lidské rasy - míšenci</vt:lpstr>
      <vt:lpstr>Lidské rasy - míšenci</vt:lpstr>
      <vt:lpstr>Rasismus</vt:lpstr>
      <vt:lpstr>Zdroje</vt:lpstr>
    </vt:vector>
  </TitlesOfParts>
  <Company>Litovel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Obyvatelstvo</dc:title>
  <dc:creator>zemepis</dc:creator>
  <cp:lastModifiedBy>Tomas</cp:lastModifiedBy>
  <cp:revision>28</cp:revision>
  <dcterms:created xsi:type="dcterms:W3CDTF">2014-01-06T08:42:56Z</dcterms:created>
  <dcterms:modified xsi:type="dcterms:W3CDTF">2014-04-20T19:02:50Z</dcterms:modified>
</cp:coreProperties>
</file>