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Klepnutím lze upravit styl předlohy podnadpisů.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cs-CZ" altLang="ja-JP" smtClean="0"/>
              <a:t>Klepnutím lze upravit styl předlohy nadpisů.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Klepnutím lze upravit styl předlohy podnadpisů.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50A54-52B1-49F0-9252-50938DB2D61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6A767-DCFE-4FD0-A6D0-C712EC310924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F889D-26B0-4164-9EE1-B3DBC821017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95EC0-8A27-4F28-BD8F-F8E50C5EB69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593E1-2F8D-473A-B045-8328AC43ED7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782FC-1215-4513-98AF-9381E0750A0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41F2-1D58-49C0-97CF-B572F3AE7A8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EAF35-14FC-4473-8F54-81A50C7558CF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FCD43-F3A5-4078-96E3-13C22FC209D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40A7B-B58E-4459-BD84-FED15FED5E0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AB0BE-A54D-4DA8-9C12-F68269FB49C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D8C1-EDAB-45A6-84DA-35658752CE4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5531A-D102-4954-963F-C4530D2B345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AEE4E-FE69-4B16-968D-AAD0887DF012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5D2D-7E32-4BE1-A944-F309689604F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05E1B-D61E-4753-86C6-A7C28976BD4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A62F-2930-4449-AE76-4E10545A28FF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F6D9E-A50B-436C-B269-BBC5A2B30930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F8290-A3F3-46BC-B542-98EDD856D20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C3F16-DF71-40AF-8726-126B4ADB7DF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21E47-332E-49B8-8CDC-72659C38229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AD2D-E7FB-456F-A1BE-56B69BA7B6E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cs-CZ" altLang="ja-JP" smtClean="0"/>
              <a:t>Klepnutím lze upravit styl předlohy nadpisů.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cs-CZ" altLang="ja-JP" smtClean="0"/>
              <a:t>Klepnutím lze upravit styl předlohy nadpisů.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cs-CZ" altLang="ja-JP" smtClean="0"/>
              <a:t>Klepnutím na ikonu přidáte obrázek.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297A15F-E167-490B-A72B-7A4909F01BBE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EBEDAC4-4ECD-40AB-BBA1-4D3B253C9F1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923A1D-F98D-467D-A566-2803440B4EF7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D82E9C-C7B2-47E2-86EB-06E0A85E45E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v%C4%9Btov%C3%A1_populac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ometers.info/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5144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Obyvatelstvo – rozmístění, početní vývoj a demografické ukazatele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na téma rozmístění, početní vývoj a demografické ukazatele obyvatelstva, obsahuje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Demografie, počet obyvatel, hustota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zalidnění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Listopad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1298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Přirozený pohyb obyvatel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849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přirozený přírůstek: udává rozdíl mezi počtem živě narozených a počtem zemřelých během určitého období.</a:t>
            </a:r>
          </a:p>
          <a:p>
            <a:r>
              <a:rPr lang="cs-CZ" dirty="0" smtClean="0"/>
              <a:t>přirozený úbytek – převažují zemřelí</a:t>
            </a:r>
          </a:p>
          <a:p>
            <a:r>
              <a:rPr lang="cs-CZ" dirty="0" smtClean="0"/>
              <a:t>Přirozený přírůstek (PP) se vypočítá jako rozdíl živě narozených (N) a zemřelých (M).</a:t>
            </a:r>
          </a:p>
          <a:p>
            <a:r>
              <a:rPr lang="cs-CZ" dirty="0" smtClean="0"/>
              <a:t>Hrubá míra přirozeného přírůstku (</a:t>
            </a:r>
            <a:r>
              <a:rPr lang="cs-CZ" dirty="0" err="1" smtClean="0"/>
              <a:t>hmpp</a:t>
            </a:r>
            <a:r>
              <a:rPr lang="cs-CZ" dirty="0" smtClean="0"/>
              <a:t>), která je relativní hodnotou (promile, ‰), se dále počítá se středním stavem obyvatelstva (S).</a:t>
            </a:r>
          </a:p>
          <a:p>
            <a:endParaRPr lang="cs-CZ" dirty="0"/>
          </a:p>
        </p:txBody>
      </p:sp>
      <p:pic>
        <p:nvPicPr>
          <p:cNvPr id="1026" name="Picture 2" descr="PP = N - 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085184"/>
            <a:ext cx="2304256" cy="268830"/>
          </a:xfrm>
          <a:prstGeom prst="rect">
            <a:avLst/>
          </a:prstGeom>
          <a:solidFill>
            <a:srgbClr val="FFC000"/>
          </a:solidFill>
        </p:spPr>
      </p:pic>
      <p:pic>
        <p:nvPicPr>
          <p:cNvPr id="1028" name="Picture 4" descr="hmpp = (\frac{N}{S} \cdot 1000) - (\frac{M}{S} \cdot 1000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5013176"/>
            <a:ext cx="4378494" cy="638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Wikipedia: the free encyclopedia</a:t>
            </a:r>
            <a:r>
              <a:rPr lang="en-US" dirty="0" smtClean="0"/>
              <a:t> [online]. San Francisco (CA): Wikimedia Foundation, 2001- [cit. 2013-12-15]. </a:t>
            </a:r>
            <a:r>
              <a:rPr lang="en-US" dirty="0" err="1" smtClean="0"/>
              <a:t>Dostupné</a:t>
            </a:r>
            <a:r>
              <a:rPr lang="en-US" dirty="0" smtClean="0"/>
              <a:t> z: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http://cs.wikipedia.org/wiki/Sv%C4%9Btov%C3%A1_populace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OBYVATELSTVO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rozmístění, početní vývoj a demografické ukazatele</a:t>
            </a:r>
            <a:endParaRPr lang="cs-CZ" sz="3600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508625" y="5445125"/>
            <a:ext cx="2520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entury Gothic" pitchFamily="34" charset="0"/>
              </a:rPr>
              <a:t>Po2 DUM č. </a:t>
            </a:r>
            <a:r>
              <a:rPr lang="cs-CZ" dirty="0" smtClean="0">
                <a:latin typeface="Century Gothic" pitchFamily="34" charset="0"/>
              </a:rPr>
              <a:t>16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43000"/>
          </a:xfrm>
        </p:spPr>
        <p:txBody>
          <a:bodyPr>
            <a:normAutofit/>
          </a:bodyPr>
          <a:lstStyle/>
          <a:p>
            <a:r>
              <a:rPr lang="cs-CZ" sz="6600" dirty="0" smtClean="0"/>
              <a:t>Demografie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861048"/>
            <a:ext cx="8229600" cy="9361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věda zabývající se obyvatelstvem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Rozmístění obyvatelstva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nerovnoměrné - zejména vlivem přírodních podmínek</a:t>
            </a:r>
          </a:p>
          <a:p>
            <a:r>
              <a:rPr lang="cs-CZ" dirty="0" err="1" smtClean="0"/>
              <a:t>ekumena</a:t>
            </a:r>
            <a:r>
              <a:rPr lang="cs-CZ" dirty="0" smtClean="0"/>
              <a:t> – obydlené a hospodářsky využívané území</a:t>
            </a:r>
          </a:p>
          <a:p>
            <a:r>
              <a:rPr lang="cs-CZ" dirty="0" err="1" smtClean="0"/>
              <a:t>subekumena</a:t>
            </a:r>
            <a:r>
              <a:rPr lang="cs-CZ" dirty="0" smtClean="0"/>
              <a:t> – občas obydlené a hospodářsky využívané území</a:t>
            </a:r>
          </a:p>
          <a:p>
            <a:r>
              <a:rPr lang="cs-CZ" dirty="0" err="1" smtClean="0"/>
              <a:t>anekumena</a:t>
            </a:r>
            <a:r>
              <a:rPr lang="cs-CZ" dirty="0" smtClean="0"/>
              <a:t> – neobydlené a hospodářsky nevyužívané území</a:t>
            </a:r>
          </a:p>
          <a:p>
            <a:pPr>
              <a:buNone/>
            </a:pP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Uveď na mapě světa lokalizace těchto pojmů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Rozmístění obyvatelstva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přírodní podmínky</a:t>
            </a:r>
          </a:p>
          <a:p>
            <a:pPr lvl="1"/>
            <a:r>
              <a:rPr lang="cs-CZ" sz="3200" dirty="0" smtClean="0"/>
              <a:t>vzdálenost od oceánu</a:t>
            </a:r>
          </a:p>
          <a:p>
            <a:pPr lvl="1"/>
            <a:r>
              <a:rPr lang="cs-CZ" sz="3200" dirty="0" smtClean="0"/>
              <a:t>nadmořská výška</a:t>
            </a:r>
          </a:p>
          <a:p>
            <a:pPr lvl="2"/>
            <a:r>
              <a:rPr lang="cs-CZ" dirty="0" smtClean="0"/>
              <a:t>více jak polovina lidstva – do 200 m  nad mořem a do 200 km od moře</a:t>
            </a:r>
          </a:p>
          <a:p>
            <a:pPr lvl="1"/>
            <a:r>
              <a:rPr lang="cs-CZ" sz="3200" dirty="0" smtClean="0"/>
              <a:t>podnebí</a:t>
            </a:r>
          </a:p>
          <a:p>
            <a:pPr lvl="1"/>
            <a:r>
              <a:rPr lang="cs-CZ" sz="3200" dirty="0" smtClean="0"/>
              <a:t>voda</a:t>
            </a:r>
          </a:p>
          <a:p>
            <a:pPr lvl="1"/>
            <a:r>
              <a:rPr lang="cs-CZ" sz="3200" dirty="0" smtClean="0"/>
              <a:t>vegetační kryt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Rozmístění obyvatelstva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společenské podmínky</a:t>
            </a:r>
          </a:p>
          <a:p>
            <a:pPr lvl="1"/>
            <a:r>
              <a:rPr lang="cs-CZ" sz="3200" dirty="0" smtClean="0"/>
              <a:t>těžba</a:t>
            </a:r>
          </a:p>
          <a:p>
            <a:pPr lvl="1"/>
            <a:r>
              <a:rPr lang="cs-CZ" sz="3200" dirty="0" smtClean="0"/>
              <a:t>průmysl</a:t>
            </a:r>
          </a:p>
          <a:p>
            <a:pPr lvl="1"/>
            <a:r>
              <a:rPr lang="cs-CZ" sz="3200" dirty="0" smtClean="0"/>
              <a:t>kultura</a:t>
            </a:r>
          </a:p>
          <a:p>
            <a:pPr lvl="1"/>
            <a:r>
              <a:rPr lang="cs-CZ" sz="3200" dirty="0" smtClean="0"/>
              <a:t>náboženství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Rozmístění obyvatelstva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8999"/>
          </a:xfrm>
        </p:spPr>
        <p:txBody>
          <a:bodyPr>
            <a:normAutofit/>
          </a:bodyPr>
          <a:lstStyle/>
          <a:p>
            <a:r>
              <a:rPr lang="cs-CZ" dirty="0" smtClean="0"/>
              <a:t>Hustota zalidnění - </a:t>
            </a:r>
            <a:r>
              <a:rPr lang="cs-CZ" dirty="0" err="1" smtClean="0"/>
              <a:t>denzita</a:t>
            </a:r>
            <a:endParaRPr lang="cs-CZ" dirty="0" smtClean="0"/>
          </a:p>
          <a:p>
            <a:pPr lvl="1"/>
            <a:r>
              <a:rPr lang="cs-CZ" dirty="0" err="1" smtClean="0"/>
              <a:t>obyv</a:t>
            </a:r>
            <a:r>
              <a:rPr lang="cs-CZ" dirty="0" smtClean="0"/>
              <a:t>./km</a:t>
            </a:r>
            <a:r>
              <a:rPr lang="cs-CZ" baseline="30000" dirty="0" smtClean="0"/>
              <a:t>2</a:t>
            </a:r>
          </a:p>
          <a:p>
            <a:pPr lvl="1"/>
            <a:r>
              <a:rPr lang="cs-CZ" dirty="0" smtClean="0"/>
              <a:t>nejvyšší - pobřežní státy, nížiny podél velkých řek , ostrovy, průmyslové oblasti, městské státy</a:t>
            </a:r>
          </a:p>
          <a:p>
            <a:pPr lvl="1"/>
            <a:r>
              <a:rPr lang="cs-CZ" sz="2400" dirty="0" smtClean="0"/>
              <a:t>Bangladéš, Jáva -1000, Nizozemsko 500, Monako - 16600 </a:t>
            </a:r>
            <a:r>
              <a:rPr lang="cs-CZ" sz="2400" dirty="0" err="1" smtClean="0"/>
              <a:t>obyv</a:t>
            </a:r>
            <a:r>
              <a:rPr lang="cs-CZ" sz="2400" dirty="0" smtClean="0"/>
              <a:t>./km</a:t>
            </a:r>
            <a:r>
              <a:rPr lang="cs-CZ" sz="2400" baseline="30000" dirty="0" smtClean="0"/>
              <a:t>2</a:t>
            </a:r>
          </a:p>
          <a:p>
            <a:pPr lvl="1"/>
            <a:r>
              <a:rPr lang="cs-CZ" sz="2400" dirty="0" smtClean="0"/>
              <a:t>Kanada - 3, Austrálie  - 2,7, Mongolsko – 1,8 </a:t>
            </a:r>
            <a:r>
              <a:rPr lang="cs-CZ" dirty="0" err="1" smtClean="0"/>
              <a:t>obyv</a:t>
            </a:r>
            <a:r>
              <a:rPr lang="cs-CZ" dirty="0" smtClean="0"/>
              <a:t>./km</a:t>
            </a:r>
            <a:r>
              <a:rPr lang="cs-CZ" baseline="30000" dirty="0" smtClean="0"/>
              <a:t>2</a:t>
            </a:r>
            <a:endParaRPr lang="cs-CZ" dirty="0" smtClean="0"/>
          </a:p>
          <a:p>
            <a:pPr lvl="1">
              <a:buNone/>
            </a:pPr>
            <a:endParaRPr lang="cs-CZ" sz="3200" baseline="30000" dirty="0" smtClean="0"/>
          </a:p>
          <a:p>
            <a:pPr lvl="1">
              <a:buNone/>
            </a:pP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87624" y="5013176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Najdi nejhustěji a nejřidčeji zalidněná území</a:t>
            </a:r>
          </a:p>
          <a:p>
            <a:pPr algn="ctr"/>
            <a:r>
              <a:rPr lang="cs-C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tematické mapě v atlase.</a:t>
            </a:r>
            <a:endParaRPr lang="cs-CZ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počtu obyvatel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starší období – odhady</a:t>
            </a:r>
          </a:p>
          <a:p>
            <a:r>
              <a:rPr lang="cs-CZ" dirty="0" smtClean="0"/>
              <a:t>dnes – sčítání lidu (od 20. století)</a:t>
            </a:r>
          </a:p>
          <a:p>
            <a:r>
              <a:rPr lang="cs-CZ" dirty="0" smtClean="0"/>
              <a:t>počet obyvatel 7,1 mld.</a:t>
            </a:r>
          </a:p>
          <a:p>
            <a:r>
              <a:rPr lang="cs-CZ" dirty="0" smtClean="0"/>
              <a:t>v podstatě exponenciální růst</a:t>
            </a:r>
          </a:p>
          <a:p>
            <a:r>
              <a:rPr lang="cs-CZ" dirty="0" smtClean="0"/>
              <a:t>roční přírůstek: více než 70 mil. lidí</a:t>
            </a:r>
          </a:p>
          <a:p>
            <a:r>
              <a:rPr lang="cs-CZ" dirty="0" smtClean="0"/>
              <a:t>odhadované maximum: 10 mld.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počtu obyvatel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82296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10000 př. </a:t>
                      </a:r>
                      <a:r>
                        <a:rPr lang="cs-CZ" sz="1400" dirty="0" err="1" smtClean="0"/>
                        <a:t>nl</a:t>
                      </a:r>
                      <a:r>
                        <a:rPr lang="cs-CZ" sz="1400" dirty="0" smtClean="0"/>
                        <a:t>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r>
                        <a:rPr lang="cs-CZ" sz="1400" baseline="0" dirty="0" smtClean="0"/>
                        <a:t>  n. l.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1000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1804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1927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1960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1974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1987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1999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2012</a:t>
                      </a:r>
                      <a:endParaRPr lang="cs-CZ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mil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200 mil.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300 mil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 mld.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 mld.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 mld.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 mld.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 mld.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 mld.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 mld.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6588224" y="2636912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/>
              <a:t>data podle </a:t>
            </a:r>
            <a:r>
              <a:rPr lang="cs-CZ" dirty="0" err="1" smtClean="0"/>
              <a:t>Wikipedia</a:t>
            </a:r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57200" y="2996952"/>
            <a:ext cx="8229600" cy="3129211"/>
          </a:xfrm>
          <a:prstGeom prst="rect">
            <a:avLst/>
          </a:prstGeom>
        </p:spPr>
        <p:txBody>
          <a:bodyPr vert="horz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1" lang="cs-CZ" sz="3200" kern="0" dirty="0" smtClean="0">
                <a:solidFill>
                  <a:schemeClr val="tx2"/>
                </a:solidFill>
              </a:rPr>
              <a:t>mezníky: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Wingdings"/>
              <a:buChar char="n"/>
            </a:pPr>
            <a:r>
              <a:rPr kumimoji="1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neolitická</a:t>
            </a:r>
            <a:r>
              <a:rPr kumimoji="1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revoluce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Wingdings"/>
              <a:buChar char="n"/>
            </a:pPr>
            <a:r>
              <a:rPr kumimoji="1" lang="cs-CZ" sz="3200" kern="0" dirty="0" smtClean="0">
                <a:solidFill>
                  <a:schemeClr val="tx2"/>
                </a:solidFill>
              </a:rPr>
              <a:t>průmyslová revoluce - demografická revoluce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  <a:buFont typeface="Wingdings"/>
              <a:buChar char="n"/>
            </a:pPr>
            <a:r>
              <a:rPr kumimoji="1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1750 – 1950 Evropa, </a:t>
            </a:r>
            <a:r>
              <a:rPr kumimoji="1" lang="cs-CZ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</a:t>
            </a:r>
            <a:r>
              <a:rPr kumimoji="1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Amerika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  <a:buFont typeface="Wingdings"/>
              <a:buChar char="n"/>
            </a:pPr>
            <a:r>
              <a:rPr kumimoji="1" lang="cs-CZ" sz="3200" kern="0" dirty="0" smtClean="0">
                <a:solidFill>
                  <a:schemeClr val="tx2"/>
                </a:solidFill>
              </a:rPr>
              <a:t>od 1950 – rozvojové země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 typeface="Wingdings"/>
              <a:buChar char="n"/>
            </a:pPr>
            <a:r>
              <a:rPr kumimoji="1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reprodukční revoluce – snižování plodnosti, plánované rodičovství, vyspělé státy – 2 </a:t>
            </a:r>
            <a:r>
              <a:rPr kumimoji="1" lang="cs-CZ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</a:t>
            </a:r>
            <a:r>
              <a:rPr kumimoji="1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20. stol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/>
              <a:buChar char="n"/>
              <a:tabLst/>
              <a:defRPr/>
            </a:pPr>
            <a:endParaRPr kumimoji="1" lang="cs-CZ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644008" y="6165304"/>
            <a:ext cx="3450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worldometers.info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4">
  <a:themeElements>
    <a:clrScheme name="Yamato Painting">
      <a:dk1>
        <a:sysClr val="windowText" lastClr="000000"/>
      </a:dk1>
      <a:lt1>
        <a:sysClr val="window" lastClr="FFFFFF"/>
      </a:lt1>
      <a:dk2>
        <a:srgbClr val="3F2D32"/>
      </a:dk2>
      <a:lt2>
        <a:srgbClr val="FEDD00"/>
      </a:lt2>
      <a:accent1>
        <a:srgbClr val="C24400"/>
      </a:accent1>
      <a:accent2>
        <a:srgbClr val="3F7228"/>
      </a:accent2>
      <a:accent3>
        <a:srgbClr val="516086"/>
      </a:accent3>
      <a:accent4>
        <a:srgbClr val="956A86"/>
      </a:accent4>
      <a:accent5>
        <a:srgbClr val="E87981"/>
      </a:accent5>
      <a:accent6>
        <a:srgbClr val="8D8628"/>
      </a:accent6>
      <a:hlink>
        <a:srgbClr val="0000FF"/>
      </a:hlink>
      <a:folHlink>
        <a:srgbClr val="800080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Motiv4</Template>
  <TotalTime>123</TotalTime>
  <Words>468</Words>
  <Application>Microsoft Office PowerPoint</Application>
  <PresentationFormat>Předvádění na obrazovce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Motiv4</vt:lpstr>
      <vt:lpstr>Motiv sady Office</vt:lpstr>
      <vt:lpstr>Snímek 1</vt:lpstr>
      <vt:lpstr>OBYVATELSTVO</vt:lpstr>
      <vt:lpstr>Demografie</vt:lpstr>
      <vt:lpstr>Rozmístění obyvatelstva</vt:lpstr>
      <vt:lpstr>Rozmístění obyvatelstva</vt:lpstr>
      <vt:lpstr>Rozmístění obyvatelstva</vt:lpstr>
      <vt:lpstr>Rozmístění obyvatelstva</vt:lpstr>
      <vt:lpstr>Vývoj počtu obyvatel</vt:lpstr>
      <vt:lpstr>Vývoj počtu obyvatel</vt:lpstr>
      <vt:lpstr>Přirozený pohyb obyvatel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14</cp:revision>
  <dcterms:created xsi:type="dcterms:W3CDTF">2013-12-15T21:18:18Z</dcterms:created>
  <dcterms:modified xsi:type="dcterms:W3CDTF">2014-04-20T19:01:17Z</dcterms:modified>
</cp:coreProperties>
</file>