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0A54-52B1-49F0-9252-50938DB2D61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A767-DCFE-4FD0-A6D0-C712EC31092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889D-26B0-4164-9EE1-B3DBC821017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5EC0-8A27-4F28-BD8F-F8E50C5EB69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593E1-2F8D-473A-B045-8328AC43ED7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82FC-1215-4513-98AF-9381E0750A0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41F2-1D58-49C0-97CF-B572F3AE7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AF35-14FC-4473-8F54-81A50C7558C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CD43-F3A5-4078-96E3-13C22FC209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0A7B-B58E-4459-BD84-FED15FED5E0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B0BE-A54D-4DA8-9C12-F68269FB49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D8C1-EDAB-45A6-84DA-35658752CE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531A-D102-4954-963F-C4530D2B345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EE4E-FE69-4B16-968D-AAD0887DF01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5D2D-7E32-4BE1-A944-F309689604F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5E1B-D61E-4753-86C6-A7C28976BD4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A62F-2930-4449-AE76-4E10545A28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6D9E-A50B-436C-B269-BBC5A2B3093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8290-A3F3-46BC-B542-98EDD856D20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3F16-DF71-40AF-8726-126B4ADB7DF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1E47-332E-49B8-8CDC-72659C3822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AD2D-E7FB-456F-A1BE-56B69BA7B6E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C380D2-4BE0-4B11-BD9E-E720C6D7A95D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F43F9E-0CC5-48E0-977C-B4B662A224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23A1D-F98D-467D-A566-2803440B4EF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82E9C-C7B2-47E2-86EB-06E0A85E45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2007-KarlovyVary-143s.jpg" TargetMode="External"/><Relationship Id="rId3" Type="http://schemas.openxmlformats.org/officeDocument/2006/relationships/hyperlink" Target="http://cs.wikipedia.org/wiki/Soubor:San_Marco.jpg" TargetMode="External"/><Relationship Id="rId7" Type="http://schemas.openxmlformats.org/officeDocument/2006/relationships/hyperlink" Target="http://commons.wikimedia.org/wiki/File:Olympic_Rings_-_Tower_Bridge.jpg" TargetMode="External"/><Relationship Id="rId2" Type="http://schemas.openxmlformats.org/officeDocument/2006/relationships/hyperlink" Target="http://commons.wikimedia.org/wiki/File:Praia_de_Copacabana_-_Rio_de_Janeiro,_Brasi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Zermatt,_Matterhorn.jpg" TargetMode="External"/><Relationship Id="rId5" Type="http://schemas.openxmlformats.org/officeDocument/2006/relationships/hyperlink" Target="http://commons.wikimedia.org/wiki/File:Supplicating_Pilgrim_at_Masjid_Al_Haram._Mecca,_Saudi_Arabia.jpg" TargetMode="External"/><Relationship Id="rId10" Type="http://schemas.openxmlformats.org/officeDocument/2006/relationships/hyperlink" Target="http://geo.webz.cz/" TargetMode="External"/><Relationship Id="rId4" Type="http://schemas.openxmlformats.org/officeDocument/2006/relationships/hyperlink" Target="http://cs.wikipedia.org/wiki/Soubor:Niagara_Falls_USA-CANADA.jpg" TargetMode="External"/><Relationship Id="rId9" Type="http://schemas.openxmlformats.org/officeDocument/2006/relationships/hyperlink" Target="http://commons.wikimedia.org/wiki/File:AmsterdamMontage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Turistický ruch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na téma turistický ruch, obsahuje otázky, úkoly a řešení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Druhy turistiky, přírodní a společenské podmínky turistiky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Listopad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98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poznávací: přírodních zajímavosti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84168" y="1988840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Niagarské vodopády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pic>
        <p:nvPicPr>
          <p:cNvPr id="35842" name="Picture 2" descr="Soubor:Niagara Falls USA-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náboženská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16288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Mekka, Kaaba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pic>
        <p:nvPicPr>
          <p:cNvPr id="1026" name="Picture 2" descr="Soubor:Supplicating Pilgrim at Masjid Al Haram. Mecca, Saudi Arab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24844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sportovní aktivní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515719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err="1" smtClean="0"/>
              <a:t>Zermatt</a:t>
            </a:r>
            <a:r>
              <a:rPr lang="cs-CZ" sz="2000" dirty="0" smtClean="0"/>
              <a:t>, Matterhorn, Švýcarsko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1880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5</a:t>
            </a:r>
            <a:endParaRPr lang="cs-CZ" dirty="0"/>
          </a:p>
        </p:txBody>
      </p:sp>
      <p:pic>
        <p:nvPicPr>
          <p:cNvPr id="4" name="Picture 2" descr="File:Zermatt, Matterh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5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sportovní pasivní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191683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LOH, Londýn 2012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6</a:t>
            </a:r>
            <a:endParaRPr lang="cs-CZ" dirty="0"/>
          </a:p>
        </p:txBody>
      </p:sp>
      <p:pic>
        <p:nvPicPr>
          <p:cNvPr id="38914" name="Picture 2" descr="File:Olympic Rings - Tower 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750" y="2276872"/>
            <a:ext cx="625687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zdravotní (lázeňská)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191683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Karlovy Vary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7</a:t>
            </a:r>
            <a:endParaRPr lang="cs-CZ" dirty="0"/>
          </a:p>
        </p:txBody>
      </p:sp>
      <p:pic>
        <p:nvPicPr>
          <p:cNvPr id="39938" name="Picture 2" descr="Soubor:2007-KarlovyVary-14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956" y="2420888"/>
            <a:ext cx="68136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2051720" y="2564904"/>
            <a:ext cx="64087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jakým druhem turistiky je dále spojováno toto město?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8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zdravotní (lázeňská)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8104" y="191683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Karlovy Vary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59492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7</a:t>
            </a:r>
            <a:endParaRPr lang="cs-CZ" dirty="0"/>
          </a:p>
        </p:txBody>
      </p:sp>
      <p:pic>
        <p:nvPicPr>
          <p:cNvPr id="39938" name="Picture 2" descr="Soubor:2007-KarlovyVary-14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956" y="2420888"/>
            <a:ext cx="68136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2051720" y="2564904"/>
            <a:ext cx="64087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jakým druhem turistiky je dále spojováno toto město?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8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435280" cy="879376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Druhy turistického</a:t>
            </a:r>
            <a:br>
              <a:rPr lang="cs-CZ" sz="4000" dirty="0" smtClean="0"/>
            </a:br>
            <a:r>
              <a:rPr lang="cs-CZ" sz="4000" dirty="0" smtClean="0"/>
              <a:t> ruchu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drogová a sexuální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501317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Amsterdam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59832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Obr. 8</a:t>
            </a:r>
            <a:endParaRPr lang="cs-CZ" dirty="0"/>
          </a:p>
        </p:txBody>
      </p:sp>
      <p:pic>
        <p:nvPicPr>
          <p:cNvPr id="40962" name="Picture 2" descr="File:AmsterdamMo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9094"/>
            <a:ext cx="4742681" cy="639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467544" y="2852936"/>
            <a:ext cx="3816424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jakými druhy turistiky je dále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spojováno toto město?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6563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/>
              <a:t>Obr. 1 </a:t>
            </a:r>
            <a:r>
              <a:rPr lang="cs-CZ" dirty="0" err="1" smtClean="0"/>
              <a:t>Copacabana</a:t>
            </a:r>
            <a:r>
              <a:rPr lang="cs-CZ" dirty="0" smtClean="0"/>
              <a:t> </a:t>
            </a:r>
            <a:r>
              <a:rPr lang="cs-CZ" sz="3200" dirty="0" smtClean="0"/>
              <a:t>[cit. 2013-12-10]. Dostupný pod licencí </a:t>
            </a:r>
            <a:r>
              <a:rPr lang="en-US" sz="3200" dirty="0" smtClean="0"/>
              <a:t>Creative Commons Attribution 2.0 Generic license </a:t>
            </a:r>
            <a:r>
              <a:rPr lang="cs-CZ" sz="3200" dirty="0" smtClean="0"/>
              <a:t>z WWW: </a:t>
            </a:r>
            <a:r>
              <a:rPr lang="cs-CZ" dirty="0" smtClean="0">
                <a:hlinkClick r:id="rId2"/>
              </a:rPr>
              <a:t>http://commons.wikimedia.org/wiki/File:Praia_de_Copacabana_-_Rio_de_Janeiro,_Brasil.jpg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2 Benátky </a:t>
            </a:r>
            <a:r>
              <a:rPr lang="cs-CZ" sz="2800" dirty="0" smtClean="0"/>
              <a:t>[cit. 2013-12-10]. Dostupný pod licencí </a:t>
            </a:r>
            <a:r>
              <a:rPr lang="en-US" sz="2800" dirty="0" smtClean="0"/>
              <a:t>Creative Commons </a:t>
            </a:r>
            <a:r>
              <a:rPr lang="en-US" sz="2800" dirty="0" err="1" smtClean="0"/>
              <a:t>Uveďte</a:t>
            </a:r>
            <a:r>
              <a:rPr lang="en-US" sz="2800" dirty="0" smtClean="0"/>
              <a:t> </a:t>
            </a:r>
            <a:r>
              <a:rPr lang="en-US" sz="2800" dirty="0" err="1" smtClean="0"/>
              <a:t>autora-Zachovejte</a:t>
            </a:r>
            <a:r>
              <a:rPr lang="en-US" sz="2800" dirty="0" smtClean="0"/>
              <a:t> </a:t>
            </a:r>
            <a:r>
              <a:rPr lang="en-US" sz="2800" dirty="0" err="1" smtClean="0"/>
              <a:t>licenci</a:t>
            </a:r>
            <a:r>
              <a:rPr lang="en-US" sz="2800" dirty="0" smtClean="0"/>
              <a:t> 3.0 </a:t>
            </a:r>
            <a:r>
              <a:rPr lang="en-US" sz="2800" dirty="0" err="1" smtClean="0"/>
              <a:t>Unported</a:t>
            </a:r>
            <a:r>
              <a:rPr lang="en-US" sz="2800" dirty="0" smtClean="0"/>
              <a:t> </a:t>
            </a:r>
            <a:r>
              <a:rPr lang="cs-CZ" sz="2800" dirty="0" smtClean="0"/>
              <a:t>z WWW: </a:t>
            </a:r>
            <a:r>
              <a:rPr lang="cs-CZ" dirty="0" smtClean="0">
                <a:hlinkClick r:id="rId3"/>
              </a:rPr>
              <a:t>http://cs.wikipedia.org/wiki/Soubor:San_Marco.jpg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3 Niagarské vodopády </a:t>
            </a:r>
            <a:r>
              <a:rPr lang="cs-CZ" sz="3200" dirty="0" smtClean="0"/>
              <a:t>[cit. 2013-12-10]. Dostupný pod licencí </a:t>
            </a:r>
            <a:r>
              <a:rPr lang="en-US" sz="3200" dirty="0" smtClean="0"/>
              <a:t>Creative Commons </a:t>
            </a:r>
            <a:r>
              <a:rPr lang="en-US" sz="3200" dirty="0" err="1" smtClean="0"/>
              <a:t>Uveďte</a:t>
            </a:r>
            <a:r>
              <a:rPr lang="en-US" sz="3200" dirty="0" smtClean="0"/>
              <a:t> </a:t>
            </a:r>
            <a:r>
              <a:rPr lang="en-US" sz="3200" dirty="0" err="1" smtClean="0"/>
              <a:t>autora-Zachovejte</a:t>
            </a:r>
            <a:r>
              <a:rPr lang="en-US" sz="3200" dirty="0" smtClean="0"/>
              <a:t> </a:t>
            </a:r>
            <a:r>
              <a:rPr lang="en-US" sz="3200" dirty="0" err="1" smtClean="0"/>
              <a:t>licenci</a:t>
            </a:r>
            <a:r>
              <a:rPr lang="en-US" sz="3200" dirty="0" smtClean="0"/>
              <a:t> 3.0 </a:t>
            </a:r>
            <a:r>
              <a:rPr lang="en-US" sz="3200" dirty="0" err="1" smtClean="0"/>
              <a:t>Unported</a:t>
            </a:r>
            <a:r>
              <a:rPr lang="en-US" sz="3200" dirty="0" smtClean="0"/>
              <a:t> </a:t>
            </a:r>
            <a:r>
              <a:rPr lang="cs-CZ" sz="3200" dirty="0" smtClean="0"/>
              <a:t>z WWW: </a:t>
            </a:r>
            <a:r>
              <a:rPr lang="cs-CZ" dirty="0" smtClean="0">
                <a:hlinkClick r:id="rId4"/>
              </a:rPr>
              <a:t>http://cs.wikipedia.org/wiki/Soubor:Niagara_Falls_USA-CANADA.jpg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4 Mekka </a:t>
            </a:r>
            <a:r>
              <a:rPr lang="cs-CZ" sz="2800" dirty="0" smtClean="0"/>
              <a:t>[cit. 2013-12-10]. Dostupný pod licencí </a:t>
            </a:r>
            <a:r>
              <a:rPr lang="en-US" dirty="0" smtClean="0"/>
              <a:t>Creative Commons Attribution-Share Alike 2.5 Generic license</a:t>
            </a:r>
            <a:r>
              <a:rPr lang="cs-CZ" dirty="0" smtClean="0"/>
              <a:t> na WWW: </a:t>
            </a:r>
            <a:r>
              <a:rPr lang="cs-CZ" dirty="0" smtClean="0">
                <a:hlinkClick r:id="rId5"/>
              </a:rPr>
              <a:t>http://commons.wikimedia.org/wiki/File:Supplicating_Pilgrim_at_Masjid_Al_Haram._Mecca,_Saudi_Arabia.jpg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5 </a:t>
            </a:r>
            <a:r>
              <a:rPr lang="cs-CZ" dirty="0" err="1" smtClean="0"/>
              <a:t>Zermatt</a:t>
            </a:r>
            <a:r>
              <a:rPr lang="cs-CZ" dirty="0" smtClean="0"/>
              <a:t> </a:t>
            </a:r>
            <a:r>
              <a:rPr lang="cs-CZ" sz="2800" dirty="0" smtClean="0"/>
              <a:t>[cit. 2013-12-10]. Dostupný pod licencí </a:t>
            </a:r>
            <a:r>
              <a:rPr lang="en-US" sz="2800" dirty="0" smtClean="0"/>
              <a:t> Creative Commons Attribution-Share Alike 3.0 </a:t>
            </a:r>
            <a:r>
              <a:rPr lang="en-US" sz="2800" dirty="0" err="1" smtClean="0"/>
              <a:t>Unported</a:t>
            </a:r>
            <a:r>
              <a:rPr lang="en-US" sz="2800" dirty="0" smtClean="0"/>
              <a:t> license.</a:t>
            </a:r>
            <a:r>
              <a:rPr lang="cs-CZ" sz="2800" dirty="0" smtClean="0"/>
              <a:t> na WWW: </a:t>
            </a:r>
            <a:r>
              <a:rPr lang="cs-CZ" dirty="0" smtClean="0">
                <a:hlinkClick r:id="rId6"/>
              </a:rPr>
              <a:t>http://commons.wikimedia.org/wiki/File:Zermatt,_Matterhorn.jpg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6 Londýn 2012 </a:t>
            </a:r>
            <a:r>
              <a:rPr lang="cs-CZ" sz="3200" dirty="0" smtClean="0"/>
              <a:t>[cit. 2013-12-10]. Dostupný pod licencí </a:t>
            </a:r>
            <a:r>
              <a:rPr lang="en-US" dirty="0" smtClean="0"/>
              <a:t>Creative Commons Attribution 2.0 Generic license</a:t>
            </a:r>
            <a:r>
              <a:rPr lang="cs-CZ" dirty="0" smtClean="0"/>
              <a:t> na WWW: </a:t>
            </a:r>
            <a:r>
              <a:rPr lang="cs-CZ" dirty="0" smtClean="0">
                <a:hlinkClick r:id="rId7"/>
              </a:rPr>
              <a:t>http://commons.wikimedia.org/wiki/File:Olympic_Rings_-_Tower_Bridge.jpg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7 Karlovy Vary </a:t>
            </a:r>
            <a:r>
              <a:rPr lang="cs-CZ" sz="2800" dirty="0" smtClean="0"/>
              <a:t>[cit. 2013-12-10]. Dostupný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 Uveďte autora 3.0 </a:t>
            </a:r>
            <a:r>
              <a:rPr lang="cs-CZ" dirty="0" err="1" smtClean="0"/>
              <a:t>Unported</a:t>
            </a:r>
            <a:r>
              <a:rPr lang="cs-CZ" dirty="0" smtClean="0"/>
              <a:t> na WWW: </a:t>
            </a:r>
            <a:r>
              <a:rPr lang="cs-CZ" dirty="0" smtClean="0">
                <a:hlinkClick r:id="rId8"/>
              </a:rPr>
              <a:t>http://cs.wikipedia.org/wiki/Soubor:2007-KarlovyVary-143s.jpg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Obr. 8 Amsterdam </a:t>
            </a:r>
            <a:r>
              <a:rPr lang="cs-CZ" sz="3200" dirty="0" smtClean="0"/>
              <a:t>[cit. 2013-12-10]. Dostupný pod licencí </a:t>
            </a:r>
            <a:r>
              <a:rPr lang="en-US" sz="3200" dirty="0" smtClean="0"/>
              <a:t>Creative Commons </a:t>
            </a:r>
            <a:r>
              <a:rPr lang="en-US" sz="3200" dirty="0" err="1" smtClean="0"/>
              <a:t>Uveďte</a:t>
            </a:r>
            <a:r>
              <a:rPr lang="en-US" sz="3200" dirty="0" smtClean="0"/>
              <a:t> </a:t>
            </a:r>
            <a:r>
              <a:rPr lang="en-US" sz="3200" dirty="0" err="1" smtClean="0"/>
              <a:t>autora-Zachovejte</a:t>
            </a:r>
            <a:r>
              <a:rPr lang="en-US" sz="3200" dirty="0" smtClean="0"/>
              <a:t> </a:t>
            </a:r>
            <a:r>
              <a:rPr lang="en-US" sz="3200" dirty="0" err="1" smtClean="0"/>
              <a:t>licenci</a:t>
            </a:r>
            <a:r>
              <a:rPr lang="en-US" sz="3200" dirty="0" smtClean="0"/>
              <a:t> 3.0 </a:t>
            </a:r>
            <a:r>
              <a:rPr lang="en-US" sz="3200" dirty="0" err="1" smtClean="0"/>
              <a:t>Unported</a:t>
            </a:r>
            <a:r>
              <a:rPr lang="cs-CZ" sz="3200" dirty="0" smtClean="0"/>
              <a:t> na WWW: </a:t>
            </a:r>
            <a:r>
              <a:rPr lang="cs-CZ" dirty="0" smtClean="0">
                <a:hlinkClick r:id="rId9"/>
              </a:rPr>
              <a:t>http://commons.wikimedia.org/wiki/File:AmsterdamMontage.jpg?uselang=cs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r>
              <a:rPr lang="cs-CZ" sz="3200" dirty="0" err="1" smtClean="0"/>
              <a:t>Geo</a:t>
            </a:r>
            <a:r>
              <a:rPr lang="cs-CZ" sz="3200" dirty="0" smtClean="0"/>
              <a:t> 2013</a:t>
            </a:r>
            <a:r>
              <a:rPr lang="en-US" sz="3200" dirty="0" smtClean="0"/>
              <a:t>[online]</a:t>
            </a:r>
            <a:r>
              <a:rPr lang="cs-CZ" sz="3200" dirty="0" smtClean="0"/>
              <a:t> </a:t>
            </a:r>
            <a:r>
              <a:rPr lang="en-US" sz="3200" dirty="0" smtClean="0"/>
              <a:t>[cit. 2013-11-2</a:t>
            </a:r>
            <a:r>
              <a:rPr lang="cs-CZ" sz="3200" dirty="0" smtClean="0"/>
              <a:t>2</a:t>
            </a:r>
            <a:r>
              <a:rPr lang="en-US" sz="3200" dirty="0" smtClean="0"/>
              <a:t>]. </a:t>
            </a:r>
            <a:r>
              <a:rPr lang="en-US" sz="3200" dirty="0" err="1" smtClean="0"/>
              <a:t>Dostupné</a:t>
            </a:r>
            <a:r>
              <a:rPr lang="en-US" sz="3200" dirty="0" smtClean="0"/>
              <a:t> z: </a:t>
            </a:r>
            <a:r>
              <a:rPr lang="cs-CZ" sz="3200" dirty="0" smtClean="0">
                <a:hlinkClick r:id="rId10"/>
              </a:rPr>
              <a:t>http://geo.webz.cz/</a:t>
            </a:r>
            <a:endParaRPr lang="cs-CZ" sz="32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Turistický ruch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8625" y="54451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15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Turistický 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nárůst významu v rámci světové ekonomiky</a:t>
            </a:r>
          </a:p>
          <a:p>
            <a:r>
              <a:rPr lang="cs-CZ" dirty="0" smtClean="0"/>
              <a:t>v mnoha státech zvyšování podílu na HDP i zaměstnanosti</a:t>
            </a:r>
          </a:p>
          <a:p>
            <a:r>
              <a:rPr lang="cs-CZ" dirty="0" smtClean="0"/>
              <a:t>2010 celosvětově 935 milionů mezinárodních turistických příjezdů</a:t>
            </a:r>
          </a:p>
          <a:p>
            <a:r>
              <a:rPr lang="cs-CZ" dirty="0" smtClean="0"/>
              <a:t>příčiny tohoto trendu:</a:t>
            </a:r>
          </a:p>
          <a:p>
            <a:pPr lvl="1"/>
            <a:r>
              <a:rPr lang="cs-CZ" dirty="0" smtClean="0"/>
              <a:t> zlepšení dopravy</a:t>
            </a:r>
          </a:p>
          <a:p>
            <a:pPr lvl="1"/>
            <a:r>
              <a:rPr lang="cs-CZ" dirty="0" smtClean="0"/>
              <a:t>informační servis (internet)</a:t>
            </a:r>
          </a:p>
          <a:p>
            <a:pPr lvl="1"/>
            <a:r>
              <a:rPr lang="cs-CZ" dirty="0" smtClean="0"/>
              <a:t>nové rekreační oblasti</a:t>
            </a:r>
          </a:p>
          <a:p>
            <a:pPr lvl="1"/>
            <a:r>
              <a:rPr lang="cs-CZ" dirty="0" smtClean="0"/>
              <a:t>globální zvýšení životní úrovně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Turistický 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79637"/>
            <a:ext cx="7715200" cy="41148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přírodní předpoklady</a:t>
            </a:r>
          </a:p>
          <a:p>
            <a:pPr lvl="1"/>
            <a:r>
              <a:rPr lang="cs-CZ" sz="2800" dirty="0" smtClean="0"/>
              <a:t>klima</a:t>
            </a:r>
          </a:p>
          <a:p>
            <a:pPr lvl="1"/>
            <a:r>
              <a:rPr lang="cs-CZ" sz="2800" dirty="0" smtClean="0"/>
              <a:t>moře</a:t>
            </a:r>
          </a:p>
          <a:p>
            <a:pPr lvl="1"/>
            <a:r>
              <a:rPr lang="cs-CZ" sz="2800" dirty="0" smtClean="0"/>
              <a:t>hory</a:t>
            </a:r>
          </a:p>
          <a:p>
            <a:pPr lvl="1"/>
            <a:r>
              <a:rPr lang="cs-CZ" sz="2800" dirty="0" smtClean="0"/>
              <a:t>nenarušená příroda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Turistický 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79637"/>
            <a:ext cx="7715200" cy="369763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společenské předpoklady</a:t>
            </a:r>
          </a:p>
          <a:p>
            <a:pPr lvl="1"/>
            <a:r>
              <a:rPr lang="cs-CZ" dirty="0" smtClean="0"/>
              <a:t>kulturní a historické památky</a:t>
            </a:r>
          </a:p>
          <a:p>
            <a:pPr lvl="1"/>
            <a:r>
              <a:rPr lang="cs-CZ" dirty="0" smtClean="0"/>
              <a:t>vybavenost turistickými zařízeními</a:t>
            </a:r>
          </a:p>
          <a:p>
            <a:pPr lvl="1"/>
            <a:r>
              <a:rPr lang="cs-CZ" dirty="0" smtClean="0"/>
              <a:t>doprava</a:t>
            </a:r>
          </a:p>
          <a:p>
            <a:pPr lvl="1"/>
            <a:r>
              <a:rPr lang="cs-CZ" dirty="0" smtClean="0"/>
              <a:t>životní úroveň obyvatelstva</a:t>
            </a:r>
          </a:p>
          <a:p>
            <a:pPr lvl="1"/>
            <a:r>
              <a:rPr lang="cs-CZ" dirty="0" smtClean="0"/>
              <a:t>volný čas</a:t>
            </a:r>
          </a:p>
          <a:p>
            <a:pPr lvl="1"/>
            <a:r>
              <a:rPr lang="cs-CZ" dirty="0" smtClean="0"/>
              <a:t>zabiják turistiky: války, bezpečnostní napětí, kriminalita, terorismus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aktivní x pasivní</a:t>
            </a:r>
          </a:p>
          <a:p>
            <a:r>
              <a:rPr lang="cs-CZ" sz="3200" dirty="0" smtClean="0"/>
              <a:t>skupinový x individuální</a:t>
            </a:r>
          </a:p>
          <a:p>
            <a:r>
              <a:rPr lang="cs-CZ" sz="3200" dirty="0" smtClean="0"/>
              <a:t>organizovaný x neorganizovaný</a:t>
            </a:r>
          </a:p>
          <a:p>
            <a:r>
              <a:rPr lang="cs-CZ" sz="3200" dirty="0" smtClean="0"/>
              <a:t>tuzemský x zahraniční</a:t>
            </a:r>
          </a:p>
          <a:p>
            <a:r>
              <a:rPr lang="cs-CZ" sz="3200" dirty="0" smtClean="0"/>
              <a:t>jednodenní x krátkodobý x dlouhodobý</a:t>
            </a:r>
          </a:p>
          <a:p>
            <a:r>
              <a:rPr lang="cs-CZ" sz="3200" dirty="0" err="1" smtClean="0"/>
              <a:t>atd</a:t>
            </a:r>
            <a:r>
              <a:rPr lang="cs-CZ" sz="3200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117735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každého druhu se sami pokuste o příklady lokalizace obrázků známých míst.</a:t>
            </a:r>
          </a:p>
          <a:p>
            <a:pPr algn="ctr">
              <a:buNone/>
            </a:pPr>
            <a:r>
              <a:rPr lang="cs-CZ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Kliknutím na obrázek se zobrazí řešení.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přímořská</a:t>
            </a:r>
            <a:endParaRPr lang="cs-CZ" dirty="0"/>
          </a:p>
        </p:txBody>
      </p:sp>
      <p:pic>
        <p:nvPicPr>
          <p:cNvPr id="1026" name="Picture 2" descr="File:Praia de Copacabana - Rio de Janeiro, 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1388"/>
            <a:ext cx="6611888" cy="440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5436096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Copacabana</a:t>
            </a:r>
            <a:r>
              <a:rPr lang="cs-CZ" dirty="0" smtClean="0"/>
              <a:t>, Rio de </a:t>
            </a:r>
            <a:r>
              <a:rPr lang="cs-CZ" dirty="0" err="1" smtClean="0"/>
              <a:t>Janeiro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23728" y="2132856"/>
            <a:ext cx="640871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jakým druhem turistiky je dále spojováno toto město?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cs-CZ" dirty="0" smtClean="0"/>
              <a:t>Druhy turistického 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2928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poznávací: kulturně–historických památek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95320" y="1988840"/>
            <a:ext cx="154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Benátky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  <p:pic>
        <p:nvPicPr>
          <p:cNvPr id="33794" name="Picture 2" descr="Soubor:San Mar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12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Motiv12</Template>
  <TotalTime>216</TotalTime>
  <Words>356</Words>
  <Application>Microsoft Office PowerPoint</Application>
  <PresentationFormat>Předvádění na obrazovce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Motiv12</vt:lpstr>
      <vt:lpstr>Motiv sady Office</vt:lpstr>
      <vt:lpstr>Snímek 1</vt:lpstr>
      <vt:lpstr>Turistický ruch</vt:lpstr>
      <vt:lpstr>Turistický ruch</vt:lpstr>
      <vt:lpstr>Turistický ruch</vt:lpstr>
      <vt:lpstr>Turistický ruch</vt:lpstr>
      <vt:lpstr>Dělení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ruchu</vt:lpstr>
      <vt:lpstr>Druhy turistického  ruchu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25</cp:revision>
  <dcterms:created xsi:type="dcterms:W3CDTF">2013-12-15T19:40:14Z</dcterms:created>
  <dcterms:modified xsi:type="dcterms:W3CDTF">2014-04-20T18:57:54Z</dcterms:modified>
</cp:coreProperties>
</file>