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97" r:id="rId5"/>
    <p:sldId id="302" r:id="rId6"/>
    <p:sldId id="303" r:id="rId7"/>
    <p:sldId id="304" r:id="rId8"/>
    <p:sldId id="298" r:id="rId9"/>
    <p:sldId id="299" r:id="rId10"/>
    <p:sldId id="300" r:id="rId11"/>
    <p:sldId id="301" r:id="rId12"/>
    <p:sldId id="25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642910" y="3699318"/>
            <a:ext cx="7772400" cy="9001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Klepnutím lze upravit styl předlohy podnadpisů.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>
          <a:xfrm>
            <a:off x="4471200" y="6492874"/>
            <a:ext cx="1530000" cy="365125"/>
          </a:xfrm>
        </p:spPr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>
          <a:xfrm>
            <a:off x="6048000" y="6492875"/>
            <a:ext cx="23940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>
          <a:xfrm>
            <a:off x="8499632" y="6492875"/>
            <a:ext cx="644400" cy="365125"/>
          </a:xfrm>
        </p:spPr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図形 9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grpSp>
        <p:nvGrpSpPr>
          <p:cNvPr id="4" name="グループ化 12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466696" y="1857370"/>
            <a:ext cx="8248708" cy="4429151"/>
          </a:xfrm>
        </p:spPr>
        <p:txBody>
          <a:bodyPr/>
          <a:lstStyle/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828676" y="3357551"/>
            <a:ext cx="68151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828676" y="1857364"/>
            <a:ext cx="6815158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2874"/>
            <a:ext cx="239553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2875"/>
            <a:ext cx="644400" cy="365125"/>
          </a:xfrm>
        </p:spPr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553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320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9605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320799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1960561"/>
            <a:ext cx="403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0" name="グループ化 11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8" name="図形 17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1143000"/>
          </a:xfrm>
        </p:spPr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47647" y="785794"/>
            <a:ext cx="27670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357554" y="785794"/>
            <a:ext cx="4572032" cy="5643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2" y="2000240"/>
            <a:ext cx="2767032" cy="4429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形 8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0" name="図形 9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1" name="図形 10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86346" cy="541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cs-CZ" altLang="ja-JP" smtClean="0"/>
              <a:t>Klepnutím lze upravit styl předlohy nadpisů.</a:t>
            </a:r>
            <a:endParaRPr kumimoji="1"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2433623" y="1142984"/>
            <a:ext cx="4357718" cy="3438395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cs-CZ" altLang="ja-JP" smtClean="0"/>
              <a:t>Klepnutím na ikonu přidáte obrázek.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928794" y="4929199"/>
            <a:ext cx="5642016" cy="10414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66696" y="1500178"/>
            <a:ext cx="8247600" cy="4857780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6083318"/>
          </a:xfrm>
        </p:spPr>
        <p:txBody>
          <a:bodyPr vert="eaVert"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6083319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Klepnutím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cs-CZ" altLang="ja-JP" smtClean="0"/>
              <a:t>Klepnutím lze upravit styl předlohy nadpisů.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Klepnutím lze upravit styl předlohy podnadpisů.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図形 165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66696" y="1857370"/>
            <a:ext cx="8248708" cy="4500589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471958" y="6492899"/>
            <a:ext cx="1528802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AB66F893-EE05-4F14-AB1B-8786D8D3406D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6048632" y="6492899"/>
            <a:ext cx="2395534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8501090" y="6492900"/>
            <a:ext cx="642942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44EFD9F2-1FE3-49D1-A1CF-E2C086D07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8469297" y="5716564"/>
            <a:ext cx="0" cy="369332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kumimoji="1" lang="ja-JP" altLang="ja-JP" sz="2400">
              <a:solidFill>
                <a:schemeClr val="tx1">
                  <a:alpha val="100000"/>
                </a:schemeClr>
              </a:solidFill>
              <a:latin typeface="Arial"/>
              <a:ea typeface="ＭＳ Ｐゴシック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grpSp>
        <p:nvGrpSpPr>
          <p:cNvPr id="2" name="グループ化 11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3" name="図形 12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0" name="図形 89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  <a:noFill/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55000"/>
        <a:buFont typeface="Wingdings"/>
        <a:buChar char="p"/>
        <a:defRPr kumimoji="1" sz="3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"/>
        <a:buChar char="n"/>
        <a:defRPr kumimoji="1" sz="28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48000"/>
        <a:buFont typeface="Wingdings"/>
        <a:buChar char="n"/>
        <a:defRPr kumimoji="1" sz="24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4"/>
        </a:buClr>
        <a:buSzPct val="45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/>
        </a:buClr>
        <a:buSzPct val="40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Hartsfield-Jackson_overview.jpg?uselang=cs" TargetMode="External"/><Relationship Id="rId2" Type="http://schemas.openxmlformats.org/officeDocument/2006/relationships/hyperlink" Target="http://cs.wikipedia.org/wiki/Soubor:Trans-Alaska_Pipeline_System_Luca_Galuzzi_2005.jpg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geo.webz.cz/" TargetMode="External"/><Relationship Id="rId4" Type="http://schemas.openxmlformats.org/officeDocument/2006/relationships/hyperlink" Target="http://commons.wikimedia.org/wiki/File:Airbus_A380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5155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Doprava – druhy dopravy 3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Sociální prostředí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na téma druhy dopravy, obsahuje otázky, úkoly a řešení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Výkon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dopravy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bezpečnost, charakteristiky dopravy, letecká doprava, potrubní doprava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Listopad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74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Doprava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rychlý rozvoj, informační věk </a:t>
            </a:r>
          </a:p>
          <a:p>
            <a:r>
              <a:rPr lang="cs-CZ" dirty="0" smtClean="0"/>
              <a:t>internet, mobilní telefony, rádio, televize.</a:t>
            </a:r>
          </a:p>
          <a:p>
            <a:r>
              <a:rPr lang="cs-CZ" dirty="0" smtClean="0"/>
              <a:t>spojení: družice, kabely, pozemní vysílače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6696" y="1196752"/>
            <a:ext cx="8248708" cy="508976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400" dirty="0" smtClean="0"/>
              <a:t>Obr. 1 Aljašský ropovod [cit. 2013-12-01].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 Uveďte autora-Zachovejte licenci 2.5 </a:t>
            </a:r>
            <a:r>
              <a:rPr lang="cs-CZ" sz="1400" dirty="0" err="1" smtClean="0"/>
              <a:t>Generic</a:t>
            </a:r>
            <a:r>
              <a:rPr lang="cs-CZ" sz="1400" dirty="0" smtClean="0"/>
              <a:t> z WWW: </a:t>
            </a:r>
            <a:r>
              <a:rPr lang="cs-CZ" sz="1400" dirty="0" smtClean="0">
                <a:hlinkClick r:id="rId2"/>
              </a:rPr>
              <a:t>http://cs.wikipedia.org/wiki/Soubor:Trans-Alaska_Pipeline_System_Luca_Galuzzi_2005.jpg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Obr. 2 </a:t>
            </a:r>
            <a:r>
              <a:rPr lang="cs-CZ" sz="1400" dirty="0" err="1" smtClean="0"/>
              <a:t>Hartsfield</a:t>
            </a:r>
            <a:r>
              <a:rPr lang="cs-CZ" sz="1400" dirty="0" smtClean="0"/>
              <a:t>-Jackson Atlanta </a:t>
            </a:r>
            <a:r>
              <a:rPr lang="cs-CZ" sz="1400" dirty="0" err="1" smtClean="0"/>
              <a:t>International</a:t>
            </a:r>
            <a:r>
              <a:rPr lang="cs-CZ" sz="1400" dirty="0" smtClean="0"/>
              <a:t> </a:t>
            </a:r>
            <a:r>
              <a:rPr lang="cs-CZ" sz="1400" dirty="0" err="1" smtClean="0"/>
              <a:t>Airport</a:t>
            </a:r>
            <a:r>
              <a:rPr lang="cs-CZ" sz="1400" dirty="0" smtClean="0"/>
              <a:t> [cit. 2013-12-01].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Uveďte autora – Zachovejte licenci z WWW: </a:t>
            </a:r>
            <a:r>
              <a:rPr lang="cs-CZ" sz="1400" dirty="0" smtClean="0">
                <a:hlinkClick r:id="rId3"/>
              </a:rPr>
              <a:t>http://commons.wikimedia.org/wiki/File:Hartsfield-Jackson_overview.jpg?uselang=cs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Obr. 3 Airbus A380 [cit. 2013-12-01].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z WWW: </a:t>
            </a:r>
            <a:r>
              <a:rPr lang="cs-CZ" sz="1400" dirty="0" smtClean="0">
                <a:hlinkClick r:id="rId4"/>
              </a:rPr>
              <a:t>http://commons.wikimedia.org/wiki/File:Airbus_A380.jpg</a:t>
            </a: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 lvl="0">
              <a:buNone/>
            </a:pPr>
            <a:r>
              <a:rPr lang="cs-CZ" sz="1400" dirty="0" err="1" smtClean="0"/>
              <a:t>Geo</a:t>
            </a:r>
            <a:r>
              <a:rPr lang="cs-CZ" sz="1400" dirty="0" smtClean="0"/>
              <a:t> 2013</a:t>
            </a:r>
            <a:r>
              <a:rPr lang="en-US" sz="1400" dirty="0" smtClean="0"/>
              <a:t>[online]</a:t>
            </a:r>
            <a:r>
              <a:rPr lang="cs-CZ" sz="1400" dirty="0" smtClean="0"/>
              <a:t> </a:t>
            </a:r>
            <a:r>
              <a:rPr lang="en-US" sz="1400" dirty="0" smtClean="0"/>
              <a:t>[cit. 2013-11-2</a:t>
            </a:r>
            <a:r>
              <a:rPr lang="cs-CZ" sz="1400" dirty="0" smtClean="0"/>
              <a:t>2</a:t>
            </a:r>
            <a:r>
              <a:rPr lang="en-US" sz="1400" dirty="0" smtClean="0"/>
              <a:t>].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z: </a:t>
            </a:r>
            <a:r>
              <a:rPr lang="cs-CZ" sz="1400" dirty="0" smtClean="0">
                <a:hlinkClick r:id="rId5"/>
              </a:rPr>
              <a:t>http://geo.webz.cz/</a:t>
            </a: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DOPRAVA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druhy dopravy 3</a:t>
            </a: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508104" y="5445224"/>
            <a:ext cx="2520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>
                <a:latin typeface="Century Gothic" pitchFamily="34" charset="0"/>
              </a:rPr>
              <a:t>Po2 DUM č. </a:t>
            </a:r>
            <a:r>
              <a:rPr lang="cs-CZ" dirty="0" smtClean="0">
                <a:latin typeface="Century Gothic" pitchFamily="34" charset="0"/>
              </a:rPr>
              <a:t>14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Potrubní doprava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doprava ropy a plynu z míst těžby nebo ropných terminálů</a:t>
            </a:r>
          </a:p>
          <a:p>
            <a:r>
              <a:rPr lang="cs-CZ" dirty="0" smtClean="0"/>
              <a:t>přeprava vody nebo páry</a:t>
            </a:r>
          </a:p>
          <a:p>
            <a:r>
              <a:rPr lang="cs-CZ" dirty="0" smtClean="0"/>
              <a:t>levná</a:t>
            </a:r>
          </a:p>
          <a:p>
            <a:r>
              <a:rPr lang="cs-CZ" dirty="0" smtClean="0"/>
              <a:t>nejdelší síť: USA, Rusko, Ukrajina</a:t>
            </a:r>
          </a:p>
          <a:p>
            <a:r>
              <a:rPr lang="cs-CZ" dirty="0" smtClean="0"/>
              <a:t>budování nových tras, strategický význam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Potrubní doprava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57371"/>
            <a:ext cx="8784976" cy="40199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Spojte názvy ropovodů a plynovodů s patřičnou trasou</a:t>
            </a:r>
          </a:p>
          <a:p>
            <a:pPr>
              <a:buNone/>
            </a:pPr>
            <a:endParaRPr lang="cs-CZ" sz="2000" dirty="0" smtClean="0"/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Ropovod Družba (jižní větev)</a:t>
            </a:r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Plynovod </a:t>
            </a:r>
            <a:r>
              <a:rPr lang="cs-CZ" sz="2000" dirty="0" err="1" smtClean="0"/>
              <a:t>Nord</a:t>
            </a:r>
            <a:r>
              <a:rPr lang="cs-CZ" sz="2000" dirty="0" smtClean="0"/>
              <a:t> </a:t>
            </a:r>
            <a:r>
              <a:rPr lang="cs-CZ" sz="2000" dirty="0" err="1" smtClean="0"/>
              <a:t>Stream</a:t>
            </a:r>
            <a:endParaRPr lang="cs-CZ" sz="2000" dirty="0" smtClean="0"/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Plynovod </a:t>
            </a:r>
            <a:r>
              <a:rPr lang="cs-CZ" sz="2000" dirty="0" err="1" smtClean="0"/>
              <a:t>Blue</a:t>
            </a:r>
            <a:r>
              <a:rPr lang="cs-CZ" sz="2000" dirty="0" smtClean="0"/>
              <a:t> </a:t>
            </a:r>
            <a:r>
              <a:rPr lang="cs-CZ" sz="2000" dirty="0" err="1" smtClean="0"/>
              <a:t>Stream</a:t>
            </a:r>
            <a:endParaRPr lang="cs-CZ" sz="2000" dirty="0" smtClean="0"/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Ropovod Ingolstadt</a:t>
            </a:r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Ropovod Baku – Tbilisi – </a:t>
            </a:r>
            <a:r>
              <a:rPr lang="cs-CZ" sz="2000" dirty="0" err="1" smtClean="0"/>
              <a:t>Ceyhan</a:t>
            </a:r>
            <a:endParaRPr lang="cs-CZ" sz="2000" dirty="0" smtClean="0"/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Aljašský ropovod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23928" y="2852936"/>
            <a:ext cx="5040560" cy="2862322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err="1" smtClean="0">
                <a:solidFill>
                  <a:schemeClr val="bg2">
                    <a:lumMod val="25000"/>
                  </a:schemeClr>
                </a:solidFill>
              </a:rPr>
              <a:t>Ázerbajdžán</a:t>
            </a:r>
            <a:r>
              <a:rPr lang="cs-CZ" sz="2000" b="1" dirty="0" smtClean="0">
                <a:solidFill>
                  <a:schemeClr val="bg2">
                    <a:lumMod val="25000"/>
                  </a:schemeClr>
                </a:solidFill>
              </a:rPr>
              <a:t> – Gruzie - Turecko</a:t>
            </a:r>
          </a:p>
          <a:p>
            <a:pPr>
              <a:lnSpc>
                <a:spcPct val="150000"/>
              </a:lnSpc>
            </a:pPr>
            <a:r>
              <a:rPr lang="cs-CZ" sz="2000" b="1" dirty="0" smtClean="0">
                <a:solidFill>
                  <a:schemeClr val="bg2">
                    <a:lumMod val="25000"/>
                  </a:schemeClr>
                </a:solidFill>
              </a:rPr>
              <a:t>Rusko – dno Baltského moře – Německo</a:t>
            </a:r>
          </a:p>
          <a:p>
            <a:pPr>
              <a:lnSpc>
                <a:spcPct val="150000"/>
              </a:lnSpc>
            </a:pPr>
            <a:r>
              <a:rPr lang="cs-CZ" sz="2000" b="1" dirty="0" smtClean="0">
                <a:solidFill>
                  <a:schemeClr val="bg2">
                    <a:lumMod val="25000"/>
                  </a:schemeClr>
                </a:solidFill>
              </a:rPr>
              <a:t>Rusko – Slovensko -  Litvínov</a:t>
            </a:r>
          </a:p>
          <a:p>
            <a:pPr>
              <a:lnSpc>
                <a:spcPct val="150000"/>
              </a:lnSpc>
            </a:pPr>
            <a:r>
              <a:rPr lang="cs-CZ" sz="2000" b="1" dirty="0" smtClean="0">
                <a:solidFill>
                  <a:schemeClr val="bg2">
                    <a:lumMod val="25000"/>
                  </a:schemeClr>
                </a:solidFill>
              </a:rPr>
              <a:t>břeh </a:t>
            </a:r>
            <a:r>
              <a:rPr lang="cs-CZ" sz="2000" b="1" dirty="0" err="1" smtClean="0">
                <a:solidFill>
                  <a:schemeClr val="bg2">
                    <a:lumMod val="25000"/>
                  </a:schemeClr>
                </a:solidFill>
              </a:rPr>
              <a:t>Sev</a:t>
            </a:r>
            <a:r>
              <a:rPr lang="cs-CZ" sz="2000" b="1" dirty="0" smtClean="0">
                <a:solidFill>
                  <a:schemeClr val="bg2">
                    <a:lumMod val="25000"/>
                  </a:schemeClr>
                </a:solidFill>
              </a:rPr>
              <a:t>. led. oceánu – </a:t>
            </a:r>
            <a:r>
              <a:rPr lang="cs-CZ" sz="2000" b="1" dirty="0" err="1" smtClean="0">
                <a:solidFill>
                  <a:schemeClr val="bg2">
                    <a:lumMod val="25000"/>
                  </a:schemeClr>
                </a:solidFill>
              </a:rPr>
              <a:t>Aljašký</a:t>
            </a:r>
            <a:r>
              <a:rPr lang="cs-CZ" sz="2000" b="1" dirty="0" smtClean="0">
                <a:solidFill>
                  <a:schemeClr val="bg2">
                    <a:lumMod val="25000"/>
                  </a:schemeClr>
                </a:solidFill>
              </a:rPr>
              <a:t> záliv</a:t>
            </a:r>
          </a:p>
          <a:p>
            <a:pPr>
              <a:lnSpc>
                <a:spcPct val="150000"/>
              </a:lnSpc>
            </a:pPr>
            <a:r>
              <a:rPr lang="cs-CZ" sz="2000" b="1" dirty="0" smtClean="0">
                <a:solidFill>
                  <a:schemeClr val="bg2">
                    <a:lumMod val="25000"/>
                  </a:schemeClr>
                </a:solidFill>
              </a:rPr>
              <a:t>Rusko – dno Černého moře – Turecko</a:t>
            </a:r>
          </a:p>
          <a:p>
            <a:pPr>
              <a:lnSpc>
                <a:spcPct val="150000"/>
              </a:lnSpc>
            </a:pPr>
            <a:r>
              <a:rPr lang="cs-CZ" sz="2000" b="1" dirty="0" smtClean="0">
                <a:solidFill>
                  <a:schemeClr val="bg2">
                    <a:lumMod val="25000"/>
                  </a:schemeClr>
                </a:solidFill>
              </a:rPr>
              <a:t>Německo – Kralupy nad Vltavou</a:t>
            </a:r>
            <a:endParaRPr lang="cs-CZ" dirty="0"/>
          </a:p>
        </p:txBody>
      </p:sp>
      <p:sp>
        <p:nvSpPr>
          <p:cNvPr id="5" name="TextovéPole 4">
            <a:hlinkClick r:id="rId2" action="ppaction://hlinksldjump"/>
          </p:cNvPr>
          <p:cNvSpPr txBox="1"/>
          <p:nvPr/>
        </p:nvSpPr>
        <p:spPr>
          <a:xfrm>
            <a:off x="4644008" y="5949280"/>
            <a:ext cx="3384376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</a:t>
            </a: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Potrubní doprava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57370"/>
            <a:ext cx="8784976" cy="44291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Řešení</a:t>
            </a:r>
          </a:p>
          <a:p>
            <a:pPr>
              <a:buNone/>
            </a:pPr>
            <a:endParaRPr lang="cs-CZ" sz="2000" dirty="0" smtClean="0"/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Ropovod Družba (jižní větev)    -	</a:t>
            </a:r>
            <a:r>
              <a:rPr lang="cs-CZ" sz="2000" b="1" dirty="0" smtClean="0"/>
              <a:t>Rusko – Slovensko -  Litvínov</a:t>
            </a:r>
            <a:endParaRPr lang="cs-CZ" sz="2000" dirty="0" smtClean="0"/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Plynovod </a:t>
            </a:r>
            <a:r>
              <a:rPr lang="cs-CZ" sz="2000" dirty="0" err="1" smtClean="0"/>
              <a:t>Nord</a:t>
            </a:r>
            <a:r>
              <a:rPr lang="cs-CZ" sz="2000" dirty="0" smtClean="0"/>
              <a:t> </a:t>
            </a:r>
            <a:r>
              <a:rPr lang="cs-CZ" sz="2000" dirty="0" err="1" smtClean="0"/>
              <a:t>Stream</a:t>
            </a:r>
            <a:r>
              <a:rPr lang="cs-CZ" sz="2000" dirty="0" smtClean="0"/>
              <a:t>	       -	</a:t>
            </a:r>
            <a:r>
              <a:rPr lang="cs-CZ" sz="2000" b="1" dirty="0" smtClean="0"/>
              <a:t>Rusko – dno Baltského moře – Německo</a:t>
            </a:r>
            <a:endParaRPr lang="cs-CZ" sz="2000" dirty="0" smtClean="0"/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Plynovod </a:t>
            </a:r>
            <a:r>
              <a:rPr lang="cs-CZ" sz="2000" dirty="0" err="1" smtClean="0"/>
              <a:t>Blue</a:t>
            </a:r>
            <a:r>
              <a:rPr lang="cs-CZ" sz="2000" dirty="0" smtClean="0"/>
              <a:t> </a:t>
            </a:r>
            <a:r>
              <a:rPr lang="cs-CZ" sz="2000" dirty="0" err="1" smtClean="0"/>
              <a:t>Stream</a:t>
            </a:r>
            <a:r>
              <a:rPr lang="cs-CZ" sz="2000" dirty="0" smtClean="0"/>
              <a:t>	      -	</a:t>
            </a:r>
            <a:r>
              <a:rPr lang="cs-CZ" sz="2000" b="1" dirty="0" smtClean="0"/>
              <a:t>Rusko – dno Černého moře – Turecko</a:t>
            </a:r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Ropovod Ingolstadt	   -	</a:t>
            </a:r>
            <a:r>
              <a:rPr lang="cs-CZ" sz="2000" b="1" dirty="0" smtClean="0"/>
              <a:t>Německo – Kralupy nad Vltavou</a:t>
            </a:r>
            <a:endParaRPr lang="cs-CZ" sz="2000" dirty="0" smtClean="0"/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Ropovod Baku – Tbilisi – </a:t>
            </a:r>
            <a:r>
              <a:rPr lang="cs-CZ" sz="2000" dirty="0" err="1" smtClean="0"/>
              <a:t>Ceyhan</a:t>
            </a:r>
            <a:r>
              <a:rPr lang="cs-CZ" sz="2000" dirty="0" smtClean="0"/>
              <a:t> - </a:t>
            </a:r>
            <a:r>
              <a:rPr lang="cs-CZ" sz="2000" b="1" dirty="0" err="1" smtClean="0"/>
              <a:t>Ázerbajdžán</a:t>
            </a:r>
            <a:r>
              <a:rPr lang="cs-CZ" sz="2000" b="1" dirty="0" smtClean="0"/>
              <a:t> – Gruzie – Turecko</a:t>
            </a:r>
          </a:p>
          <a:p>
            <a:pPr>
              <a:lnSpc>
                <a:spcPct val="150000"/>
              </a:lnSpc>
              <a:buNone/>
            </a:pPr>
            <a:r>
              <a:rPr lang="cs-CZ" sz="2000" dirty="0" smtClean="0"/>
              <a:t>Aljašský ropovod	-	</a:t>
            </a:r>
            <a:r>
              <a:rPr lang="cs-CZ" sz="2000" b="1" dirty="0" smtClean="0"/>
              <a:t>břeh </a:t>
            </a:r>
            <a:r>
              <a:rPr lang="cs-CZ" sz="2000" b="1" dirty="0" err="1" smtClean="0"/>
              <a:t>Sev</a:t>
            </a:r>
            <a:r>
              <a:rPr lang="cs-CZ" sz="2000" b="1" dirty="0" smtClean="0"/>
              <a:t>. led. oceánu – </a:t>
            </a:r>
            <a:r>
              <a:rPr lang="cs-CZ" sz="2000" b="1" dirty="0" err="1" smtClean="0"/>
              <a:t>Aljašký</a:t>
            </a:r>
            <a:r>
              <a:rPr lang="cs-CZ" sz="2000" b="1" dirty="0" smtClean="0"/>
              <a:t> záliv</a:t>
            </a:r>
          </a:p>
          <a:p>
            <a:pPr>
              <a:lnSpc>
                <a:spcPct val="150000"/>
              </a:lnSpc>
              <a:buNone/>
            </a:pPr>
            <a:endParaRPr lang="cs-CZ" sz="20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Potrubní doprava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6021288"/>
            <a:ext cx="7960676" cy="6972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Obr. 1 Aljašský ropovod, délka 1300 km, jde napříč Aljaškou</a:t>
            </a: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</a:rPr>
              <a:t>	problém: narušení migrace zvěře</a:t>
            </a:r>
            <a:endParaRPr lang="cs-CZ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6" name="Picture 2" descr="Soubor:Trans-Alaska Pipeline System Luca Galuzzi 2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80728"/>
            <a:ext cx="7620000" cy="50768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Letecká doprava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hlavně osobní, 8 % světového výkonu díky velkým vzdálenostem</a:t>
            </a:r>
          </a:p>
          <a:p>
            <a:r>
              <a:rPr lang="cs-CZ" dirty="0" smtClean="0"/>
              <a:t>nákladní – kargo (pošta, květiny)</a:t>
            </a:r>
          </a:p>
          <a:p>
            <a:r>
              <a:rPr lang="cs-CZ" dirty="0" smtClean="0"/>
              <a:t>hlavně mezinárodní charakter, vnitrostátní: USA, Rusko a další velké státy</a:t>
            </a:r>
          </a:p>
          <a:p>
            <a:r>
              <a:rPr lang="cs-CZ" dirty="0" smtClean="0"/>
              <a:t>největší letiště: 1. Atlanta, New </a:t>
            </a:r>
            <a:r>
              <a:rPr lang="cs-CZ" dirty="0" err="1" smtClean="0"/>
              <a:t>Yourk</a:t>
            </a:r>
            <a:r>
              <a:rPr lang="cs-CZ" dirty="0" smtClean="0"/>
              <a:t>, Chicago, Londýn, Frankfurt nad Mohanem, Paříž, Amsterdam, Madrid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smtClean="0"/>
              <a:t>Letecká doprava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6696" y="1484784"/>
            <a:ext cx="8248708" cy="4801737"/>
          </a:xfrm>
        </p:spPr>
        <p:txBody>
          <a:bodyPr/>
          <a:lstStyle/>
          <a:p>
            <a:r>
              <a:rPr lang="cs-CZ" dirty="0" smtClean="0"/>
              <a:t>výhody: rychlost na velkou vzdálenost, komfort, bezpečnost…</a:t>
            </a:r>
          </a:p>
          <a:p>
            <a:r>
              <a:rPr lang="cs-CZ" dirty="0" smtClean="0"/>
              <a:t>nevýhody: cena, neekologičnost, terorismus vliv přírodních podmínek</a:t>
            </a:r>
          </a:p>
          <a:p>
            <a:r>
              <a:rPr lang="cs-CZ" dirty="0" smtClean="0"/>
              <a:t>problém: cena paliva, terorismus – drahé letenky, časové komplikace, potíže zavedených státních společností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5085184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Kterým státům patří ?</a:t>
            </a:r>
          </a:p>
          <a:p>
            <a:pPr algn="ctr"/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Swissair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Lufthansa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Flying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Emirates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ČSA, Aeroflot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cs-CZ" dirty="0" smtClean="0"/>
              <a:t>Letecká doprava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5949280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11: </a:t>
            </a:r>
            <a:r>
              <a:rPr lang="cs-CZ" dirty="0" err="1" smtClean="0"/>
              <a:t>Hartsfield</a:t>
            </a:r>
            <a:r>
              <a:rPr lang="cs-CZ" dirty="0" smtClean="0"/>
              <a:t>-Jackson Atlanta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Airport</a:t>
            </a:r>
            <a:endParaRPr lang="cs-CZ" dirty="0"/>
          </a:p>
        </p:txBody>
      </p:sp>
      <p:pic>
        <p:nvPicPr>
          <p:cNvPr id="1028" name="Picture 4" descr="File:Hartsfield-Jackson over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6264696" cy="46906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9" name="Skupina 8"/>
          <p:cNvGrpSpPr/>
          <p:nvPr/>
        </p:nvGrpSpPr>
        <p:grpSpPr>
          <a:xfrm>
            <a:off x="3707499" y="1124744"/>
            <a:ext cx="5328997" cy="4656714"/>
            <a:chOff x="3707499" y="1124744"/>
            <a:chExt cx="5328997" cy="4656714"/>
          </a:xfrm>
        </p:grpSpPr>
        <p:pic>
          <p:nvPicPr>
            <p:cNvPr id="1030" name="Picture 6" descr="File:Airbus A380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07499" y="1124744"/>
              <a:ext cx="5187818" cy="34563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8" name="TextovéPole 7"/>
            <p:cNvSpPr txBox="1"/>
            <p:nvPr/>
          </p:nvSpPr>
          <p:spPr>
            <a:xfrm>
              <a:off x="6660232" y="4581129"/>
              <a:ext cx="237626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12 Airbus A380, délka: 73 m, rozpětí: 79 m, až 850 pasažérů</a:t>
              </a:r>
            </a:p>
            <a:p>
              <a:endParaRPr lang="cs-CZ" dirty="0"/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1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Motiv11</Template>
  <TotalTime>1155</TotalTime>
  <Words>390</Words>
  <Application>Microsoft Office PowerPoint</Application>
  <PresentationFormat>Předvádění na obrazovce (4:3)</PresentationFormat>
  <Paragraphs>83</Paragraphs>
  <Slides>11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sady Office</vt:lpstr>
      <vt:lpstr>Motiv11</vt:lpstr>
      <vt:lpstr>Snímek 1</vt:lpstr>
      <vt:lpstr>DOPRAVA</vt:lpstr>
      <vt:lpstr>Potrubní doprava</vt:lpstr>
      <vt:lpstr>Potrubní doprava</vt:lpstr>
      <vt:lpstr>Potrubní doprava</vt:lpstr>
      <vt:lpstr>Potrubní doprava</vt:lpstr>
      <vt:lpstr>Letecká doprava</vt:lpstr>
      <vt:lpstr>Letecká doprava</vt:lpstr>
      <vt:lpstr>Letecká doprava</vt:lpstr>
      <vt:lpstr>Doprava informací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Tomas</cp:lastModifiedBy>
  <cp:revision>114</cp:revision>
  <dcterms:created xsi:type="dcterms:W3CDTF">2013-11-26T18:08:43Z</dcterms:created>
  <dcterms:modified xsi:type="dcterms:W3CDTF">2014-04-20T18:55:04Z</dcterms:modified>
</cp:coreProperties>
</file>