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67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59" r:id="rId19"/>
    <p:sldId id="283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6" autoAdjust="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893-EE05-4F14-AB1B-8786D8D3406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893-EE05-4F14-AB1B-8786D8D3406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893-EE05-4F14-AB1B-8786D8D3406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kumimoji="1" lang="cs-CZ" altLang="ja-JP" smtClean="0"/>
              <a:t>Klepnutím lze upravit styl předlohy nadpisů.</a:t>
            </a:r>
            <a:endParaRPr kumimoji="1"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Klepnutím lze upravit styl předlohy podnadpisů.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>
          <a:xfrm>
            <a:off x="4471200" y="6492874"/>
            <a:ext cx="1530000" cy="365125"/>
          </a:xfrm>
        </p:spPr>
        <p:txBody>
          <a:bodyPr/>
          <a:lstStyle/>
          <a:p>
            <a:fld id="{AB66F893-EE05-4F14-AB1B-8786D8D3406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>
          <a:xfrm>
            <a:off x="6048000" y="6492875"/>
            <a:ext cx="23940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>
          <a:xfrm>
            <a:off x="8499632" y="6492875"/>
            <a:ext cx="644400" cy="365125"/>
          </a:xfrm>
        </p:spPr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図形 9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grpSp>
        <p:nvGrpSpPr>
          <p:cNvPr id="4" name="グループ化 12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Klepnutím lze upravit styl předlohy nadpisů.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893-EE05-4F14-AB1B-8786D8D3406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cs-CZ" altLang="ja-JP" smtClean="0"/>
              <a:t>Klepnutím lze upravit styl předlohy nadpisů.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AB66F893-EE05-4F14-AB1B-8786D8D3406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2874"/>
            <a:ext cx="239553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2875"/>
            <a:ext cx="644400" cy="365125"/>
          </a:xfrm>
        </p:spPr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Klepnutím lze upravit styl předlohy nadpisů.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AB66F893-EE05-4F14-AB1B-8786D8D3406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553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cs-CZ" altLang="ja-JP" smtClean="0"/>
              <a:t>Klepnutím lze upravit styl předlohy nadpisů.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AB66F893-EE05-4F14-AB1B-8786D8D3406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0" name="グループ化 11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8" name="図形 17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kumimoji="1" lang="cs-CZ" altLang="ja-JP" smtClean="0"/>
              <a:t>Klepnutím lze upravit styl předlohy nadpisů.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893-EE05-4F14-AB1B-8786D8D3406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893-EE05-4F14-AB1B-8786D8D3406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cs-CZ" altLang="ja-JP" smtClean="0"/>
              <a:t>Klepnutím lze upravit styl předlohy nadpisů.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AB66F893-EE05-4F14-AB1B-8786D8D3406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893-EE05-4F14-AB1B-8786D8D3406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形 8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AB66F893-EE05-4F14-AB1B-8786D8D3406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10" name="図形 9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11" name="図形 10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cs-CZ" altLang="ja-JP" smtClean="0"/>
              <a:t>Klepnutím lze upravit styl předlohy nadpisů.</a:t>
            </a:r>
            <a:endParaRPr kumimoji="1"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cs-CZ" altLang="ja-JP" smtClean="0"/>
              <a:t>Klepnutím na ikonu přidáte obrázek.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kumimoji="1" lang="cs-CZ" altLang="ja-JP" smtClean="0"/>
              <a:t>Klepnutím lze upravit styl předlohy nadpisů.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AB66F893-EE05-4F14-AB1B-8786D8D3406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kumimoji="1" lang="cs-CZ" altLang="ja-JP" smtClean="0"/>
              <a:t>Klepnutím lze upravit styl předlohy nadpisů.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Klepnutím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AB66F893-EE05-4F14-AB1B-8786D8D3406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cs-CZ" altLang="ja-JP" smtClean="0"/>
              <a:t>Klepnutím lze upravit styl předlohy nadpisů.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Klepnutím lze upravit styl předlohy podnadpisů.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893-EE05-4F14-AB1B-8786D8D3406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893-EE05-4F14-AB1B-8786D8D3406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893-EE05-4F14-AB1B-8786D8D3406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893-EE05-4F14-AB1B-8786D8D3406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893-EE05-4F14-AB1B-8786D8D3406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893-EE05-4F14-AB1B-8786D8D3406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893-EE05-4F14-AB1B-8786D8D3406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F893-EE05-4F14-AB1B-8786D8D3406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6F893-EE05-4F14-AB1B-8786D8D3406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図形 165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66696" y="1857370"/>
            <a:ext cx="8248708" cy="4500589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471958" y="6492899"/>
            <a:ext cx="1528802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AB66F893-EE05-4F14-AB1B-8786D8D3406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6048632" y="6492899"/>
            <a:ext cx="2395534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8501090" y="6492900"/>
            <a:ext cx="642942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44EFD9F2-1FE3-49D1-A1CF-E2C086D07F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86" name="正方形/長方形 185"/>
          <p:cNvSpPr>
            <a:spLocks noChangeArrowheads="1"/>
          </p:cNvSpPr>
          <p:nvPr/>
        </p:nvSpPr>
        <p:spPr bwMode="auto">
          <a:xfrm>
            <a:off x="8469297" y="5716564"/>
            <a:ext cx="0" cy="369332"/>
          </a:xfrm>
          <a:prstGeom prst="rect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kumimoji="1" lang="ja-JP" altLang="ja-JP" sz="2400">
              <a:solidFill>
                <a:schemeClr val="tx1">
                  <a:alpha val="100000"/>
                </a:schemeClr>
              </a:solidFill>
              <a:latin typeface="Arial"/>
              <a:ea typeface="ＭＳ Ｐゴシック"/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grpSp>
        <p:nvGrpSpPr>
          <p:cNvPr id="2" name="グループ化 11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3" name="図形 12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0" name="図形 89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55000"/>
        <a:buFont typeface="Wingdings"/>
        <a:buChar char="p"/>
        <a:defRPr kumimoji="1" sz="3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"/>
        <a:buChar char="n"/>
        <a:defRPr kumimoji="1" sz="28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48000"/>
        <a:buFont typeface="Wingdings"/>
        <a:buChar char="n"/>
        <a:defRPr kumimoji="1" sz="24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4"/>
        </a:buClr>
        <a:buSzPct val="45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/>
        </a:buClr>
        <a:buSzPct val="40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Somali_Pirates.jpg?uselang=cs" TargetMode="External"/><Relationship Id="rId3" Type="http://schemas.openxmlformats.org/officeDocument/2006/relationships/hyperlink" Target="http://commons.wikimedia.org/wiki/File:9-028_Rotterdam_ECT.jpg" TargetMode="External"/><Relationship Id="rId7" Type="http://schemas.openxmlformats.org/officeDocument/2006/relationships/hyperlink" Target="http://commons.wikimedia.org/wiki/File:Sirius_Star_2008a.jpg?uselang=cs" TargetMode="External"/><Relationship Id="rId2" Type="http://schemas.openxmlformats.org/officeDocument/2006/relationships/hyperlink" Target="http://commons.wikimedia.org/wiki/File:Brosen_tugboats_tanker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ommons.wikimedia.org/wiki/File:En_mary_titanic.svg" TargetMode="External"/><Relationship Id="rId5" Type="http://schemas.openxmlformats.org/officeDocument/2006/relationships/hyperlink" Target="http://commons.wikimedia.org/wiki/File:Bateaux_comparaison2.svg" TargetMode="External"/><Relationship Id="rId4" Type="http://schemas.openxmlformats.org/officeDocument/2006/relationships/hyperlink" Target="http://commons.wikimedia.org/wiki/File:Allure_of_the_Seas.jpg" TargetMode="External"/><Relationship Id="rId9" Type="http://schemas.openxmlformats.org/officeDocument/2006/relationships/hyperlink" Target="http://cs.wikipedia.org/wiki/Soubor:Mississippi_River_-_New_Orleans.jp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geo.webz.cz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412750" y="1703388"/>
          <a:ext cx="8280920" cy="5070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Doprava – druhy dopravy 2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Zeměpis, 2. ročník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Sociální prostředí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Prezentace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na téma druhy dopravy, obsahuje otázky a úkoly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Výkon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dopravy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bezpečnost, charakteristiky dopravy, námořní doprava, vodní vnitrozemská doprava </a:t>
                      </a:r>
                      <a:endParaRPr lang="cs-CZ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Mgr. Tomáš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Pospíšil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smtClean="0">
                          <a:latin typeface="Arial" pitchFamily="34" charset="0"/>
                          <a:cs typeface="Arial" pitchFamily="34" charset="0"/>
                        </a:rPr>
                        <a:t>Listopad</a:t>
                      </a:r>
                      <a:r>
                        <a:rPr lang="cs-CZ" sz="1700" b="0" baseline="0" smtClean="0">
                          <a:latin typeface="Arial" pitchFamily="34" charset="0"/>
                          <a:cs typeface="Arial" pitchFamily="34" charset="0"/>
                        </a:rPr>
                        <a:t> 2013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74" name="Obráze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874871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Námořní doprava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6696" y="1628800"/>
            <a:ext cx="8248708" cy="4657721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výhody</a:t>
            </a:r>
          </a:p>
          <a:p>
            <a:pPr lvl="1"/>
            <a:r>
              <a:rPr lang="cs-CZ" dirty="0" smtClean="0"/>
              <a:t>levná, ekologická</a:t>
            </a:r>
          </a:p>
          <a:p>
            <a:r>
              <a:rPr lang="cs-CZ" dirty="0" smtClean="0"/>
              <a:t>nevýhody</a:t>
            </a:r>
          </a:p>
          <a:p>
            <a:pPr lvl="1"/>
            <a:r>
              <a:rPr lang="cs-CZ" dirty="0" smtClean="0"/>
              <a:t>pomalá, závislost na přírodních podmínkách, havárie – ekolog. katastrofy, pirátství</a:t>
            </a:r>
          </a:p>
          <a:p>
            <a:r>
              <a:rPr lang="cs-CZ" dirty="0" smtClean="0"/>
              <a:t>katastrofy: </a:t>
            </a:r>
          </a:p>
          <a:p>
            <a:pPr lvl="1"/>
            <a:r>
              <a:rPr lang="cs-CZ" dirty="0" smtClean="0"/>
              <a:t>Titanic 1912, 1500 obětí</a:t>
            </a:r>
          </a:p>
          <a:p>
            <a:pPr lvl="1"/>
            <a:r>
              <a:rPr lang="cs-CZ" dirty="0" err="1" smtClean="0"/>
              <a:t>Wilhelm</a:t>
            </a:r>
            <a:r>
              <a:rPr lang="cs-CZ" dirty="0" smtClean="0"/>
              <a:t> </a:t>
            </a:r>
            <a:r>
              <a:rPr lang="cs-CZ" dirty="0" err="1" smtClean="0"/>
              <a:t>Gustloff</a:t>
            </a:r>
            <a:r>
              <a:rPr lang="cs-CZ" dirty="0" smtClean="0"/>
              <a:t>, 1945, 9000 obětí (3000 dětí)</a:t>
            </a:r>
          </a:p>
          <a:p>
            <a:pPr lvl="1"/>
            <a:r>
              <a:rPr lang="cs-CZ" dirty="0" err="1" smtClean="0"/>
              <a:t>Estonia</a:t>
            </a:r>
            <a:r>
              <a:rPr lang="cs-CZ" dirty="0" smtClean="0"/>
              <a:t>, 1994, 852 obětí (linka </a:t>
            </a:r>
            <a:r>
              <a:rPr lang="cs-CZ" dirty="0" err="1" smtClean="0"/>
              <a:t>Tallin</a:t>
            </a:r>
            <a:r>
              <a:rPr lang="cs-CZ" dirty="0" smtClean="0"/>
              <a:t> – Stockholm)</a:t>
            </a:r>
          </a:p>
          <a:p>
            <a:endParaRPr lang="cs-CZ" dirty="0" smtClean="0"/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cs-CZ" dirty="0" smtClean="0"/>
              <a:t>Námořní doprava</a:t>
            </a:r>
            <a:endParaRPr lang="cs-CZ" dirty="0"/>
          </a:p>
        </p:txBody>
      </p:sp>
      <p:pic>
        <p:nvPicPr>
          <p:cNvPr id="53250" name="Picture 2" descr="File:Allure of the Seas.jpg"/>
          <p:cNvPicPr>
            <a:picLocks noChangeAspect="1" noChangeArrowheads="1"/>
          </p:cNvPicPr>
          <p:nvPr/>
        </p:nvPicPr>
        <p:blipFill>
          <a:blip r:embed="rId2" cstate="print"/>
          <a:srcRect l="15120" t="24022" b="6738"/>
          <a:stretch>
            <a:fillRect/>
          </a:stretch>
        </p:blipFill>
        <p:spPr bwMode="auto">
          <a:xfrm>
            <a:off x="395536" y="1268760"/>
            <a:ext cx="8280920" cy="4517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délník 4"/>
          <p:cNvSpPr/>
          <p:nvPr/>
        </p:nvSpPr>
        <p:spPr>
          <a:xfrm>
            <a:off x="467544" y="5733256"/>
            <a:ext cx="8064896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 smtClean="0"/>
              <a:t>Obr. 4 </a:t>
            </a:r>
            <a:r>
              <a:rPr lang="cs-CZ" dirty="0" err="1" smtClean="0"/>
              <a:t>Allure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Seas</a:t>
            </a:r>
            <a:r>
              <a:rPr lang="cs-CZ" dirty="0" smtClean="0"/>
              <a:t>, největší výletní loď světa současnosti</a:t>
            </a:r>
          </a:p>
          <a:p>
            <a:r>
              <a:rPr lang="cs-CZ" dirty="0" smtClean="0"/>
              <a:t> délka: 360 metrů, výška lodi: 72 metrů, počet palub: 16, kapacita: max. 6300 cestujících, posádka: 2384 osob. Rychlost: 41,9 km/</a:t>
            </a:r>
            <a:r>
              <a:rPr lang="cs-CZ" dirty="0" err="1" smtClean="0"/>
              <a:t>h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cs-CZ" dirty="0" smtClean="0"/>
              <a:t>Námořní doprava</a:t>
            </a:r>
            <a:endParaRPr lang="cs-CZ" dirty="0"/>
          </a:p>
        </p:txBody>
      </p:sp>
      <p:pic>
        <p:nvPicPr>
          <p:cNvPr id="55298" name="Picture 2" descr="File:Bateaux comparaison2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5734192" cy="54006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67544" y="623731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5 Největší lodě - porovnání</a:t>
            </a:r>
            <a:endParaRPr lang="cs-CZ" dirty="0"/>
          </a:p>
        </p:txBody>
      </p:sp>
      <p:grpSp>
        <p:nvGrpSpPr>
          <p:cNvPr id="8" name="Skupina 7"/>
          <p:cNvGrpSpPr/>
          <p:nvPr/>
        </p:nvGrpSpPr>
        <p:grpSpPr>
          <a:xfrm>
            <a:off x="4860032" y="3012634"/>
            <a:ext cx="3816424" cy="1649794"/>
            <a:chOff x="4860032" y="3012634"/>
            <a:chExt cx="3816424" cy="1649794"/>
          </a:xfrm>
        </p:grpSpPr>
        <p:pic>
          <p:nvPicPr>
            <p:cNvPr id="55300" name="Picture 4" descr="File:En mary titanic.sv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60032" y="3012634"/>
              <a:ext cx="3816424" cy="12084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</p:pic>
        <p:sp>
          <p:nvSpPr>
            <p:cNvPr id="7" name="TextovéPole 6"/>
            <p:cNvSpPr txBox="1"/>
            <p:nvPr/>
          </p:nvSpPr>
          <p:spPr>
            <a:xfrm>
              <a:off x="4932040" y="4293096"/>
              <a:ext cx="34208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Obr. 6 Porovnání s </a:t>
              </a:r>
              <a:r>
                <a:rPr lang="cs-CZ" dirty="0" err="1" smtClean="0"/>
                <a:t>Titanicem</a:t>
              </a:r>
              <a:endParaRPr lang="cs-CZ" dirty="0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Námořní doprava - pirátství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48708" cy="4585713"/>
          </a:xfrm>
        </p:spPr>
        <p:txBody>
          <a:bodyPr/>
          <a:lstStyle/>
          <a:p>
            <a:r>
              <a:rPr lang="cs-CZ" dirty="0" smtClean="0"/>
              <a:t>Adenský záliv, Malacký průliv</a:t>
            </a:r>
          </a:p>
          <a:p>
            <a:r>
              <a:rPr lang="cs-CZ" dirty="0" smtClean="0"/>
              <a:t>výkupné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56322" name="Picture 2" descr="File:Sirius Star 200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52936"/>
            <a:ext cx="5184576" cy="2877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467544" y="566124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7 </a:t>
            </a:r>
            <a:r>
              <a:rPr lang="cs-CZ" dirty="0" err="1" smtClean="0"/>
              <a:t>Sirius</a:t>
            </a:r>
            <a:r>
              <a:rPr lang="cs-CZ" dirty="0" smtClean="0"/>
              <a:t> Star, největší kořist somálských pirátů</a:t>
            </a:r>
            <a:endParaRPr lang="cs-CZ" dirty="0"/>
          </a:p>
        </p:txBody>
      </p:sp>
      <p:grpSp>
        <p:nvGrpSpPr>
          <p:cNvPr id="8" name="Skupina 7"/>
          <p:cNvGrpSpPr/>
          <p:nvPr/>
        </p:nvGrpSpPr>
        <p:grpSpPr>
          <a:xfrm>
            <a:off x="2951312" y="2132856"/>
            <a:ext cx="6192688" cy="3681700"/>
            <a:chOff x="2771800" y="2276872"/>
            <a:chExt cx="6192688" cy="3681700"/>
          </a:xfrm>
        </p:grpSpPr>
        <p:pic>
          <p:nvPicPr>
            <p:cNvPr id="56324" name="Picture 4" descr="File:Somali Pirat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71800" y="2276872"/>
              <a:ext cx="4896544" cy="33963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TextovéPole 6"/>
            <p:cNvSpPr txBox="1"/>
            <p:nvPr/>
          </p:nvSpPr>
          <p:spPr>
            <a:xfrm>
              <a:off x="6300192" y="5589240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Obr. 8 To jsou oni…..</a:t>
              </a:r>
              <a:endParaRPr lang="cs-CZ" dirty="0"/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251520" y="602128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Pomocí Školního atlasu najděte výše uvedené zálivy?</a:t>
            </a:r>
            <a:endParaRPr lang="cs-CZ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Vodní vnitrozemská doprava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4 % světového dopravního výkonu</a:t>
            </a:r>
          </a:p>
          <a:p>
            <a:r>
              <a:rPr lang="cs-CZ" dirty="0" smtClean="0"/>
              <a:t>přepravuje suroviny a zemědělskou produkci</a:t>
            </a:r>
          </a:p>
          <a:p>
            <a:r>
              <a:rPr lang="cs-CZ" dirty="0" smtClean="0"/>
              <a:t>výhoda: levná a ekologická</a:t>
            </a:r>
          </a:p>
          <a:p>
            <a:r>
              <a:rPr lang="cs-CZ" dirty="0" smtClean="0"/>
              <a:t>nevýhoda: pomalá, omezená dostupnost, závislost na přírodních podmínkách</a:t>
            </a:r>
          </a:p>
          <a:p>
            <a:r>
              <a:rPr lang="cs-CZ" dirty="0" smtClean="0"/>
              <a:t>zdymadla, kanály (umělé cesty), zvedací mosty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největší systémy:</a:t>
            </a:r>
          </a:p>
          <a:p>
            <a:r>
              <a:rPr lang="cs-CZ" dirty="0" smtClean="0"/>
              <a:t>USA</a:t>
            </a:r>
          </a:p>
          <a:p>
            <a:r>
              <a:rPr lang="cs-CZ" dirty="0" smtClean="0"/>
              <a:t>Great </a:t>
            </a:r>
            <a:r>
              <a:rPr lang="cs-CZ" dirty="0" err="1" smtClean="0"/>
              <a:t>Lakes</a:t>
            </a:r>
            <a:r>
              <a:rPr lang="cs-CZ" dirty="0" smtClean="0"/>
              <a:t> – Mississippi (25000 km)</a:t>
            </a:r>
          </a:p>
          <a:p>
            <a:r>
              <a:rPr lang="cs-CZ" dirty="0" smtClean="0"/>
              <a:t>Rusko – Ukrajina</a:t>
            </a:r>
          </a:p>
          <a:p>
            <a:r>
              <a:rPr lang="cs-CZ" dirty="0" err="1" smtClean="0"/>
              <a:t>Volžsko</a:t>
            </a:r>
            <a:r>
              <a:rPr lang="cs-CZ" dirty="0" smtClean="0"/>
              <a:t> – Donský systém</a:t>
            </a:r>
          </a:p>
          <a:p>
            <a:r>
              <a:rPr lang="cs-CZ" dirty="0" smtClean="0"/>
              <a:t>Evropa: Rýnský systém (Duisburg), Nizozemsko, Belgie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Vodní vnitrozemská doprava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cs-CZ" dirty="0" smtClean="0"/>
              <a:t>Vodní vnitrozemská doprava</a:t>
            </a:r>
            <a:endParaRPr lang="cs-CZ" dirty="0"/>
          </a:p>
        </p:txBody>
      </p:sp>
      <p:pic>
        <p:nvPicPr>
          <p:cNvPr id="57346" name="Picture 2" descr="Soubor:Mississippi River - New Orle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004" y="1340768"/>
            <a:ext cx="6144682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ovéPole 5"/>
          <p:cNvSpPr txBox="1"/>
          <p:nvPr/>
        </p:nvSpPr>
        <p:spPr>
          <a:xfrm>
            <a:off x="251520" y="587727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9 Mississippi v New Orleans</a:t>
            </a:r>
            <a:endParaRPr lang="cs-CZ" dirty="0"/>
          </a:p>
        </p:txBody>
      </p:sp>
      <p:grpSp>
        <p:nvGrpSpPr>
          <p:cNvPr id="8" name="Skupina 7"/>
          <p:cNvGrpSpPr/>
          <p:nvPr/>
        </p:nvGrpSpPr>
        <p:grpSpPr>
          <a:xfrm>
            <a:off x="4644008" y="1412776"/>
            <a:ext cx="3744416" cy="5110827"/>
            <a:chOff x="4644008" y="1412776"/>
            <a:chExt cx="3744416" cy="5110827"/>
          </a:xfrm>
        </p:grpSpPr>
        <p:pic>
          <p:nvPicPr>
            <p:cNvPr id="57347" name="Picture 3" descr="C:\Users\Tomas\Documents\Tomas\DUM\PICT309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4008" y="1412776"/>
              <a:ext cx="3431958" cy="45759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TextovéPole 6"/>
            <p:cNvSpPr txBox="1"/>
            <p:nvPr/>
          </p:nvSpPr>
          <p:spPr>
            <a:xfrm>
              <a:off x="4716016" y="5877272"/>
              <a:ext cx="3672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Obr. 10 Zdymadlo v Norsku,   pomáhá překonat spád řeky</a:t>
              </a:r>
              <a:endParaRPr lang="cs-CZ" dirty="0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6696" y="1196752"/>
            <a:ext cx="8248708" cy="5256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1400" dirty="0" smtClean="0"/>
              <a:t>Obr. 1 Trajekt, autor: Tomáš Pospíšil</a:t>
            </a:r>
          </a:p>
          <a:p>
            <a:pPr>
              <a:buNone/>
            </a:pPr>
            <a:r>
              <a:rPr lang="cs-CZ" sz="1400" dirty="0" smtClean="0"/>
              <a:t>Obr. 2 Tanker a remorkéry [cit. 2013-12-01]. Dostupný pod licencí </a:t>
            </a:r>
            <a:r>
              <a:rPr lang="en-US" sz="1400" dirty="0" smtClean="0"/>
              <a:t>Creative Commons Attribution-Share Alike 3.0 </a:t>
            </a:r>
            <a:r>
              <a:rPr lang="en-US" sz="1400" dirty="0" err="1" smtClean="0"/>
              <a:t>Unported</a:t>
            </a:r>
            <a:r>
              <a:rPr lang="en-US" sz="1400" dirty="0" smtClean="0"/>
              <a:t> license.</a:t>
            </a:r>
            <a:r>
              <a:rPr lang="cs-CZ" sz="1400" dirty="0" smtClean="0"/>
              <a:t> z WWW: </a:t>
            </a:r>
            <a:r>
              <a:rPr lang="cs-CZ" sz="1400" dirty="0" smtClean="0">
                <a:hlinkClick r:id="rId2"/>
              </a:rPr>
              <a:t>http://commons.wikimedia.org/wiki/File:Brosen_tugboats_tanker.jpg</a:t>
            </a:r>
            <a:endParaRPr lang="cs-CZ" sz="1400" dirty="0" smtClean="0"/>
          </a:p>
          <a:p>
            <a:pPr>
              <a:buNone/>
            </a:pPr>
            <a:r>
              <a:rPr lang="cs-CZ" sz="1400" dirty="0" smtClean="0"/>
              <a:t>Obr. 3 Kontejnerová překládka v Rotterdamu [cit. 2013-12-01]. Dostupný pod licencí </a:t>
            </a:r>
            <a:r>
              <a:rPr lang="en-US" sz="1400" dirty="0" smtClean="0"/>
              <a:t>Creative Commons Attribution 1.0 Generic license </a:t>
            </a:r>
            <a:r>
              <a:rPr lang="cs-CZ" sz="1400" dirty="0" smtClean="0"/>
              <a:t>z WWW: </a:t>
            </a:r>
            <a:r>
              <a:rPr lang="cs-CZ" sz="1400" dirty="0" smtClean="0">
                <a:hlinkClick r:id="rId3"/>
              </a:rPr>
              <a:t>http://commons.wikimedia.org/wiki/File:9-028_Rotterdam_ECT.jpg</a:t>
            </a:r>
            <a:endParaRPr lang="cs-CZ" sz="1400" dirty="0" smtClean="0"/>
          </a:p>
          <a:p>
            <a:pPr>
              <a:buNone/>
            </a:pPr>
            <a:r>
              <a:rPr lang="cs-CZ" sz="1400" dirty="0" smtClean="0"/>
              <a:t>Obr. 4 </a:t>
            </a:r>
            <a:r>
              <a:rPr lang="cs-CZ" sz="1400" dirty="0" err="1" smtClean="0"/>
              <a:t>Allure</a:t>
            </a:r>
            <a:r>
              <a:rPr lang="cs-CZ" sz="1400" dirty="0" smtClean="0"/>
              <a:t>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dirty="0" err="1" smtClean="0"/>
              <a:t>the</a:t>
            </a:r>
            <a:r>
              <a:rPr lang="cs-CZ" sz="1400" dirty="0" smtClean="0"/>
              <a:t> </a:t>
            </a:r>
            <a:r>
              <a:rPr lang="cs-CZ" sz="1400" dirty="0" err="1" smtClean="0"/>
              <a:t>Seas</a:t>
            </a:r>
            <a:r>
              <a:rPr lang="cs-CZ" sz="1400" dirty="0" smtClean="0"/>
              <a:t> [cit. 2013-12-01]. Dostupný pod licencí </a:t>
            </a:r>
            <a:r>
              <a:rPr lang="en-US" sz="1400" dirty="0" smtClean="0"/>
              <a:t>Creative Commons Attribution-Share Alike 3.0 </a:t>
            </a:r>
            <a:r>
              <a:rPr lang="en-US" sz="1400" dirty="0" err="1" smtClean="0"/>
              <a:t>Unported</a:t>
            </a:r>
            <a:r>
              <a:rPr lang="en-US" sz="1400" dirty="0" smtClean="0"/>
              <a:t> license.</a:t>
            </a:r>
            <a:r>
              <a:rPr lang="cs-CZ" sz="1400" dirty="0" smtClean="0"/>
              <a:t> z WWW: </a:t>
            </a:r>
            <a:r>
              <a:rPr lang="cs-CZ" sz="1400" dirty="0" smtClean="0">
                <a:hlinkClick r:id="rId4"/>
              </a:rPr>
              <a:t>http://commons.wikimedia.org/wiki/File:Allure_of_the_Seas.jpg</a:t>
            </a:r>
            <a:endParaRPr lang="cs-CZ" sz="1400" dirty="0" smtClean="0"/>
          </a:p>
          <a:p>
            <a:pPr>
              <a:buNone/>
            </a:pPr>
            <a:r>
              <a:rPr lang="cs-CZ" sz="1400" dirty="0" smtClean="0"/>
              <a:t>Obr. 5 Největší lodě – porovnání [cit. 2013-12-01]. Dostupný pod licencí </a:t>
            </a:r>
            <a:r>
              <a:rPr lang="en-US" sz="1400" dirty="0" smtClean="0"/>
              <a:t>Creative Commons Attribution-Share Alike 2.0 France license.</a:t>
            </a:r>
            <a:r>
              <a:rPr lang="cs-CZ" sz="1400" dirty="0" smtClean="0"/>
              <a:t> z WWW: </a:t>
            </a:r>
            <a:r>
              <a:rPr lang="cs-CZ" sz="1400" dirty="0" smtClean="0">
                <a:hlinkClick r:id="rId5"/>
              </a:rPr>
              <a:t>http://commons.wikimedia.org/wiki/File:Bateaux_comparaison2.svg</a:t>
            </a:r>
            <a:endParaRPr lang="cs-CZ" sz="1400" dirty="0" smtClean="0"/>
          </a:p>
          <a:p>
            <a:pPr>
              <a:buNone/>
            </a:pPr>
            <a:r>
              <a:rPr lang="cs-CZ" sz="1400" dirty="0" smtClean="0"/>
              <a:t>Obr. 6 Porovnání s </a:t>
            </a:r>
            <a:r>
              <a:rPr lang="cs-CZ" sz="1400" dirty="0" err="1" smtClean="0"/>
              <a:t>Titanicem</a:t>
            </a:r>
            <a:r>
              <a:rPr lang="cs-CZ" sz="1400" dirty="0" smtClean="0"/>
              <a:t> [cit. 2013-12-01]. Dostupný pod licencí </a:t>
            </a:r>
            <a:r>
              <a:rPr lang="en-US" sz="1400" dirty="0" smtClean="0"/>
              <a:t>Creative Commons Attribution-Share Alike 3.0 </a:t>
            </a:r>
            <a:r>
              <a:rPr lang="en-US" sz="1400" dirty="0" err="1" smtClean="0"/>
              <a:t>Unported</a:t>
            </a:r>
            <a:r>
              <a:rPr lang="en-US" sz="1400" dirty="0" smtClean="0"/>
              <a:t> license.</a:t>
            </a:r>
            <a:r>
              <a:rPr lang="cs-CZ" sz="1400" dirty="0" smtClean="0"/>
              <a:t> z WWW: </a:t>
            </a:r>
            <a:r>
              <a:rPr lang="cs-CZ" sz="1400" dirty="0" smtClean="0">
                <a:hlinkClick r:id="rId6"/>
              </a:rPr>
              <a:t>http://commons.wikimedia.org/wiki/File:En_mary_titanic.svg</a:t>
            </a:r>
            <a:endParaRPr lang="cs-CZ" sz="1400" dirty="0" smtClean="0"/>
          </a:p>
          <a:p>
            <a:pPr>
              <a:buNone/>
            </a:pPr>
            <a:r>
              <a:rPr lang="cs-CZ" sz="1400" dirty="0" smtClean="0"/>
              <a:t>Obr. 7 </a:t>
            </a:r>
            <a:r>
              <a:rPr lang="cs-CZ" sz="1400" dirty="0" err="1" smtClean="0"/>
              <a:t>Sirius</a:t>
            </a:r>
            <a:r>
              <a:rPr lang="cs-CZ" sz="1400" dirty="0" smtClean="0"/>
              <a:t> Star [cit. 2013-12-01]. Dostupný pod licencí Public </a:t>
            </a:r>
            <a:r>
              <a:rPr lang="cs-CZ" sz="1400" dirty="0" err="1" smtClean="0"/>
              <a:t>Domain</a:t>
            </a:r>
            <a:r>
              <a:rPr lang="cs-CZ" sz="1400" dirty="0" smtClean="0"/>
              <a:t> z WWW: </a:t>
            </a:r>
            <a:r>
              <a:rPr lang="cs-CZ" sz="1400" dirty="0" smtClean="0">
                <a:hlinkClick r:id="rId7"/>
              </a:rPr>
              <a:t>http://commons.wikimedia.org/wiki/File:Sirius_Star_2008a.jpg?uselang=cs</a:t>
            </a:r>
            <a:r>
              <a:rPr lang="cs-CZ" sz="1400" dirty="0" smtClean="0"/>
              <a:t> </a:t>
            </a:r>
          </a:p>
          <a:p>
            <a:pPr>
              <a:buNone/>
            </a:pPr>
            <a:r>
              <a:rPr lang="cs-CZ" sz="1400" dirty="0" smtClean="0"/>
              <a:t>Obr. 8 Somálští piráti [cit. 2013-12-01]. Dostupný pod licencí Public </a:t>
            </a:r>
            <a:r>
              <a:rPr lang="cs-CZ" sz="1400" dirty="0" err="1" smtClean="0"/>
              <a:t>Domain</a:t>
            </a:r>
            <a:r>
              <a:rPr lang="cs-CZ" sz="1400" dirty="0" smtClean="0"/>
              <a:t> z WWW: </a:t>
            </a:r>
            <a:r>
              <a:rPr lang="cs-CZ" sz="1400" dirty="0" smtClean="0">
                <a:hlinkClick r:id="rId8"/>
              </a:rPr>
              <a:t>http://commons.wikimedia.org/wiki/File:Somali_Pirates.jpg?uselang=cs</a:t>
            </a:r>
            <a:endParaRPr lang="cs-CZ" sz="1400" dirty="0" smtClean="0"/>
          </a:p>
          <a:p>
            <a:pPr>
              <a:buNone/>
            </a:pPr>
            <a:r>
              <a:rPr lang="cs-CZ" sz="1400" dirty="0" smtClean="0"/>
              <a:t>Obr. 9 Mississippi v New Orleans [cit. 2013-12-01]. Dostupný pod licencí </a:t>
            </a:r>
            <a:r>
              <a:rPr lang="en-US" sz="1400" dirty="0" smtClean="0"/>
              <a:t>Creative Commons </a:t>
            </a:r>
            <a:r>
              <a:rPr lang="en-US" sz="1400" dirty="0" err="1" smtClean="0"/>
              <a:t>Uveďte</a:t>
            </a:r>
            <a:r>
              <a:rPr lang="en-US" sz="1400" dirty="0" smtClean="0"/>
              <a:t> </a:t>
            </a:r>
            <a:r>
              <a:rPr lang="en-US" sz="1400" dirty="0" err="1" smtClean="0"/>
              <a:t>autora-Zachovejte</a:t>
            </a:r>
            <a:r>
              <a:rPr lang="en-US" sz="1400" dirty="0" smtClean="0"/>
              <a:t> </a:t>
            </a:r>
            <a:r>
              <a:rPr lang="en-US" sz="1400" dirty="0" err="1" smtClean="0"/>
              <a:t>licenci</a:t>
            </a:r>
            <a:r>
              <a:rPr lang="en-US" sz="1400" dirty="0" smtClean="0"/>
              <a:t> 3.0 </a:t>
            </a:r>
            <a:r>
              <a:rPr lang="en-US" sz="1400" dirty="0" err="1" smtClean="0"/>
              <a:t>Unported</a:t>
            </a:r>
            <a:r>
              <a:rPr lang="cs-CZ" sz="1400" dirty="0" smtClean="0"/>
              <a:t> z WWW: </a:t>
            </a:r>
            <a:r>
              <a:rPr lang="cs-CZ" sz="1400" dirty="0" smtClean="0">
                <a:hlinkClick r:id="rId9"/>
              </a:rPr>
              <a:t>http://cs.wikipedia.org/wiki/Soubor:Mississippi_River_-_New_Orleans.jpg</a:t>
            </a:r>
            <a:endParaRPr lang="cs-CZ" sz="1400" dirty="0" smtClean="0"/>
          </a:p>
          <a:p>
            <a:pPr>
              <a:buNone/>
            </a:pPr>
            <a:r>
              <a:rPr lang="cs-CZ" sz="1400" dirty="0" smtClean="0"/>
              <a:t>Obr. 10 Zdymadlo v Norsku, autor: Tomáš Pospíšil</a:t>
            </a:r>
          </a:p>
          <a:p>
            <a:pPr>
              <a:buNone/>
            </a:pPr>
            <a:endParaRPr lang="cs-CZ" sz="1400" dirty="0" smtClean="0"/>
          </a:p>
          <a:p>
            <a:pPr>
              <a:buNone/>
            </a:pPr>
            <a:endParaRPr lang="cs-CZ" sz="1400" dirty="0" smtClean="0"/>
          </a:p>
          <a:p>
            <a:pPr>
              <a:buNone/>
            </a:pPr>
            <a:endParaRPr lang="cs-CZ" sz="1400" dirty="0" smtClean="0"/>
          </a:p>
          <a:p>
            <a:pPr>
              <a:buNone/>
            </a:pP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611560" y="1844825"/>
            <a:ext cx="8064896" cy="3816424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55000"/>
              <a:defRPr/>
            </a:pPr>
            <a:r>
              <a:rPr kumimoji="1" 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</a:t>
            </a:r>
            <a:r>
              <a:rPr kumimoji="1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2013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[online]</a:t>
            </a:r>
            <a:r>
              <a:rPr kumimoji="1" lang="cs-CZ" sz="2000" b="0" i="0" u="none" strike="noStrike" kern="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[cit. 2013-11-2</a:t>
            </a:r>
            <a:r>
              <a:rPr kumimoji="1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]. </a:t>
            </a:r>
            <a:r>
              <a:rPr kumimoji="1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Dostupné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z: </a:t>
            </a:r>
            <a:r>
              <a:rPr lang="cs-CZ" sz="2000" dirty="0" smtClean="0">
                <a:hlinkClick r:id="rId2"/>
              </a:rPr>
              <a:t>http://geo.webz.cz/</a:t>
            </a:r>
            <a:endParaRPr kumimoji="1" lang="cs-CZ" sz="20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DOPRAVA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druhy dopravy 2</a:t>
            </a:r>
            <a:endParaRPr lang="cs-CZ" dirty="0"/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508104" y="5445224"/>
            <a:ext cx="2520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dirty="0">
                <a:latin typeface="Century Gothic" pitchFamily="34" charset="0"/>
              </a:rPr>
              <a:t>Po2 DUM č. </a:t>
            </a:r>
            <a:r>
              <a:rPr lang="cs-CZ" dirty="0" smtClean="0">
                <a:latin typeface="Century Gothic" pitchFamily="34" charset="0"/>
              </a:rPr>
              <a:t>13</a:t>
            </a:r>
            <a:endParaRPr lang="cs-CZ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Námořní doprava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nejvýznamnější výkon v nákladní dopravě (70 %)</a:t>
            </a:r>
          </a:p>
          <a:p>
            <a:pPr>
              <a:buNone/>
            </a:pPr>
            <a:r>
              <a:rPr lang="cs-CZ" dirty="0" smtClean="0"/>
              <a:t>        v osobní bezvýznamná (˂ 1 %) dopravy</a:t>
            </a:r>
          </a:p>
          <a:p>
            <a:r>
              <a:rPr lang="cs-CZ" dirty="0" smtClean="0"/>
              <a:t>vývoj: </a:t>
            </a:r>
          </a:p>
          <a:p>
            <a:pPr lvl="1"/>
            <a:r>
              <a:rPr lang="cs-CZ" dirty="0" smtClean="0"/>
              <a:t>pobřežní plavba</a:t>
            </a:r>
          </a:p>
          <a:p>
            <a:pPr lvl="1"/>
            <a:r>
              <a:rPr lang="cs-CZ" dirty="0" smtClean="0"/>
              <a:t>od 15. stol. rozvoj zámořské dopravy</a:t>
            </a:r>
          </a:p>
          <a:p>
            <a:pPr lvl="1"/>
            <a:r>
              <a:rPr lang="cs-CZ" dirty="0" smtClean="0"/>
              <a:t>19. století – parní pohon</a:t>
            </a:r>
          </a:p>
          <a:p>
            <a:pPr lvl="1"/>
            <a:r>
              <a:rPr lang="cs-CZ" dirty="0" smtClean="0"/>
              <a:t>od 2. pol.20. století – pokles významu v osobní dopravě, obří nákladní lodě, turistika</a:t>
            </a:r>
          </a:p>
          <a:p>
            <a:r>
              <a:rPr lang="cs-CZ" dirty="0" smtClean="0"/>
              <a:t>přeprava velkého objemu na dlouhé vzdálenosti</a:t>
            </a:r>
          </a:p>
          <a:p>
            <a:pPr>
              <a:buNone/>
            </a:pPr>
            <a:r>
              <a:rPr lang="cs-CZ" dirty="0" smtClean="0"/>
              <a:t>    - vysoký výkon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Námořní doprava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kabotáž – pobřežní námořní doprava, význam v rozvojových zemích (i osobní)</a:t>
            </a:r>
          </a:p>
          <a:p>
            <a:r>
              <a:rPr lang="cs-CZ" dirty="0" smtClean="0"/>
              <a:t>trajekt – převoz osob, aut, vlaků na kratší vzdálenost (pevnina – ostrov, přes záliv)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27584" y="414908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 které evropské státy jsou typické trajekty?</a:t>
            </a:r>
            <a:endParaRPr lang="cs-CZ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83568" y="4869160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Kde se nachází trajektové spojení Calais – Dover?</a:t>
            </a:r>
            <a:endParaRPr lang="cs-CZ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Námořní doprava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28184" y="5229200"/>
            <a:ext cx="2487220" cy="84129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cs-CZ" dirty="0" smtClean="0"/>
              <a:t>Obr. 1 Trajekt, linka</a:t>
            </a:r>
          </a:p>
          <a:p>
            <a:pPr>
              <a:buNone/>
            </a:pPr>
            <a:r>
              <a:rPr lang="cs-CZ" dirty="0" err="1" smtClean="0"/>
              <a:t>Frederikshavn</a:t>
            </a:r>
            <a:r>
              <a:rPr lang="cs-CZ" dirty="0" smtClean="0"/>
              <a:t> - </a:t>
            </a:r>
            <a:r>
              <a:rPr lang="cs-CZ" dirty="0" err="1" smtClean="0"/>
              <a:t>Larvik</a:t>
            </a:r>
            <a:endParaRPr lang="cs-CZ" dirty="0"/>
          </a:p>
        </p:txBody>
      </p:sp>
      <p:pic>
        <p:nvPicPr>
          <p:cNvPr id="1026" name="Picture 2" descr="C:\Users\Tomas\Documents\Tomas\DUM\PICT3002.JPG"/>
          <p:cNvPicPr>
            <a:picLocks noChangeAspect="1" noChangeArrowheads="1"/>
          </p:cNvPicPr>
          <p:nvPr/>
        </p:nvPicPr>
        <p:blipFill>
          <a:blip r:embed="rId2" cstate="print"/>
          <a:srcRect l="8367"/>
          <a:stretch>
            <a:fillRect/>
          </a:stretch>
        </p:blipFill>
        <p:spPr bwMode="auto">
          <a:xfrm>
            <a:off x="381670" y="1556792"/>
            <a:ext cx="5894518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6228184" y="2780928"/>
            <a:ext cx="2304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Které státy propojuje tato linka??</a:t>
            </a:r>
            <a:endParaRPr lang="cs-CZ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Námořní doprava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48708" cy="4429151"/>
          </a:xfrm>
        </p:spPr>
        <p:txBody>
          <a:bodyPr/>
          <a:lstStyle/>
          <a:p>
            <a:r>
              <a:rPr lang="cs-CZ" dirty="0" smtClean="0"/>
              <a:t>kontejnerová doprava</a:t>
            </a:r>
          </a:p>
          <a:p>
            <a:r>
              <a:rPr lang="cs-CZ" dirty="0" smtClean="0"/>
              <a:t>tanker</a:t>
            </a:r>
          </a:p>
          <a:p>
            <a:pPr lvl="1"/>
            <a:r>
              <a:rPr lang="cs-CZ" dirty="0" smtClean="0"/>
              <a:t>převoz ropy</a:t>
            </a:r>
          </a:p>
          <a:p>
            <a:pPr lvl="1"/>
            <a:r>
              <a:rPr lang="cs-CZ" dirty="0" smtClean="0"/>
              <a:t>přes 200 m dlouhé s 20 m ponorem</a:t>
            </a:r>
          </a:p>
          <a:p>
            <a:pPr lvl="1"/>
            <a:r>
              <a:rPr lang="cs-CZ" dirty="0" smtClean="0"/>
              <a:t>přístavy – ropné terminály</a:t>
            </a:r>
          </a:p>
          <a:p>
            <a:pPr lvl="1"/>
            <a:r>
              <a:rPr lang="cs-CZ" dirty="0" smtClean="0"/>
              <a:t>havárie = ekologická katastrofa</a:t>
            </a:r>
          </a:p>
          <a:p>
            <a:pPr lvl="1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5576" y="5013176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Pomocí Školního atlasu najděte tankerové trasy z Perského zálivu?</a:t>
            </a:r>
            <a:endParaRPr lang="cs-CZ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cs-CZ" dirty="0" smtClean="0"/>
              <a:t>Námořní doprava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6696" y="5949280"/>
            <a:ext cx="8248708" cy="337241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Obr. 2 Tanker a remorkéry</a:t>
            </a:r>
            <a:endParaRPr lang="cs-CZ" dirty="0"/>
          </a:p>
        </p:txBody>
      </p:sp>
      <p:pic>
        <p:nvPicPr>
          <p:cNvPr id="2050" name="Picture 2" descr="File:Brosen tugboats tan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620000" cy="4829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971600" y="5157192"/>
            <a:ext cx="5544616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čemu slouží remorkér?</a:t>
            </a:r>
            <a:endParaRPr lang="cs-CZ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Námořní doprava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státy levné vlajky</a:t>
            </a:r>
          </a:p>
          <a:p>
            <a:pPr lvl="1"/>
            <a:r>
              <a:rPr lang="cs-CZ" dirty="0" smtClean="0"/>
              <a:t>registrace rejdařů v zemích, kde jsou nízké daně</a:t>
            </a:r>
          </a:p>
          <a:p>
            <a:pPr lvl="1"/>
            <a:r>
              <a:rPr lang="cs-CZ" dirty="0" smtClean="0"/>
              <a:t>Panama, Libérie, Řecko, Bahamy, Malta</a:t>
            </a:r>
          </a:p>
          <a:p>
            <a:r>
              <a:rPr lang="cs-CZ" dirty="0" smtClean="0"/>
              <a:t>průplavy</a:t>
            </a:r>
          </a:p>
          <a:p>
            <a:pPr lvl="1"/>
            <a:r>
              <a:rPr lang="cs-CZ" dirty="0" smtClean="0"/>
              <a:t>Suezský (1869, 163 km)</a:t>
            </a:r>
          </a:p>
          <a:p>
            <a:pPr lvl="1"/>
            <a:r>
              <a:rPr lang="cs-CZ" dirty="0" smtClean="0"/>
              <a:t>Panamský (1914, 81 km, vliv USA)</a:t>
            </a:r>
          </a:p>
          <a:p>
            <a:pPr lvl="1"/>
            <a:r>
              <a:rPr lang="cs-CZ" dirty="0" smtClean="0"/>
              <a:t>omezeny pro </a:t>
            </a:r>
            <a:r>
              <a:rPr lang="cs-CZ" dirty="0" err="1" smtClean="0"/>
              <a:t>supertankery</a:t>
            </a:r>
            <a:r>
              <a:rPr lang="cs-CZ" dirty="0" smtClean="0"/>
              <a:t>, zejména Panamský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Námořní doprava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6696" y="1340768"/>
            <a:ext cx="8425784" cy="4945753"/>
          </a:xfrm>
        </p:spPr>
        <p:txBody>
          <a:bodyPr/>
          <a:lstStyle/>
          <a:p>
            <a:r>
              <a:rPr lang="cs-CZ" dirty="0" smtClean="0"/>
              <a:t>největší přístavy </a:t>
            </a:r>
          </a:p>
          <a:p>
            <a:pPr lvl="1"/>
            <a:r>
              <a:rPr lang="cs-CZ" dirty="0" smtClean="0"/>
              <a:t>stávají se i centry průmyslu</a:t>
            </a:r>
          </a:p>
          <a:p>
            <a:pPr lvl="1"/>
            <a:r>
              <a:rPr lang="cs-CZ" dirty="0" smtClean="0"/>
              <a:t>1. Rotterdam 2. Singapur, Kóbe, </a:t>
            </a:r>
            <a:r>
              <a:rPr lang="cs-CZ" dirty="0" err="1" smtClean="0"/>
              <a:t>Chiba</a:t>
            </a:r>
            <a:r>
              <a:rPr lang="cs-CZ" dirty="0" smtClean="0"/>
              <a:t>, </a:t>
            </a:r>
            <a:r>
              <a:rPr lang="cs-CZ" dirty="0" err="1" smtClean="0"/>
              <a:t>Shang</a:t>
            </a:r>
            <a:r>
              <a:rPr lang="cs-CZ" dirty="0" smtClean="0"/>
              <a:t> </a:t>
            </a:r>
            <a:r>
              <a:rPr lang="cs-CZ" dirty="0" err="1" smtClean="0"/>
              <a:t>hai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1202" name="Picture 2" descr="File:9-028 Rotterdam ECT.jpg"/>
          <p:cNvPicPr>
            <a:picLocks noChangeAspect="1" noChangeArrowheads="1"/>
          </p:cNvPicPr>
          <p:nvPr/>
        </p:nvPicPr>
        <p:blipFill>
          <a:blip r:embed="rId2" cstate="print"/>
          <a:srcRect b="22705"/>
          <a:stretch>
            <a:fillRect/>
          </a:stretch>
        </p:blipFill>
        <p:spPr bwMode="auto">
          <a:xfrm>
            <a:off x="179512" y="2996952"/>
            <a:ext cx="633490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6372200" y="587727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3 </a:t>
            </a:r>
            <a:r>
              <a:rPr lang="cs-CZ" dirty="0" err="1" smtClean="0"/>
              <a:t>Kontejrnerová</a:t>
            </a:r>
            <a:r>
              <a:rPr lang="cs-CZ" dirty="0" smtClean="0"/>
              <a:t> překládka v Rotterdamu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516216" y="3717032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Najdi tyto přístavy v atlasu a uveď  příslušný stát.</a:t>
            </a:r>
            <a:endParaRPr lang="cs-CZ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11">
  <a:themeElements>
    <a:clrScheme name="Brooklet">
      <a:dk1>
        <a:sysClr val="windowText" lastClr="000000"/>
      </a:dk1>
      <a:lt1>
        <a:sysClr val="window" lastClr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Motiv11</Template>
  <TotalTime>1094</TotalTime>
  <Words>634</Words>
  <Application>Microsoft Office PowerPoint</Application>
  <PresentationFormat>Předvádění na obrazovce (4:3)</PresentationFormat>
  <Paragraphs>117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Motiv sady Office</vt:lpstr>
      <vt:lpstr>Motiv11</vt:lpstr>
      <vt:lpstr>Snímek 1</vt:lpstr>
      <vt:lpstr>DOPRAVA</vt:lpstr>
      <vt:lpstr>Námořní doprava</vt:lpstr>
      <vt:lpstr>Námořní doprava</vt:lpstr>
      <vt:lpstr>Námořní doprava</vt:lpstr>
      <vt:lpstr>Námořní doprava</vt:lpstr>
      <vt:lpstr>Námořní doprava</vt:lpstr>
      <vt:lpstr>Námořní doprava</vt:lpstr>
      <vt:lpstr>Námořní doprava</vt:lpstr>
      <vt:lpstr>Námořní doprava</vt:lpstr>
      <vt:lpstr>Námořní doprava</vt:lpstr>
      <vt:lpstr>Námořní doprava</vt:lpstr>
      <vt:lpstr>Námořní doprava - pirátství</vt:lpstr>
      <vt:lpstr>Vodní vnitrozemská doprava</vt:lpstr>
      <vt:lpstr>Vodní vnitrozemská doprava</vt:lpstr>
      <vt:lpstr>Vodní vnitrozemská doprava</vt:lpstr>
      <vt:lpstr>Zdroje: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Tomas</dc:creator>
  <cp:lastModifiedBy>Tomas</cp:lastModifiedBy>
  <cp:revision>108</cp:revision>
  <dcterms:created xsi:type="dcterms:W3CDTF">2013-11-26T18:08:43Z</dcterms:created>
  <dcterms:modified xsi:type="dcterms:W3CDTF">2014-04-20T18:52:44Z</dcterms:modified>
</cp:coreProperties>
</file>