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9" r:id="rId15"/>
    <p:sldId id="277" r:id="rId16"/>
    <p:sldId id="278" r:id="rId17"/>
    <p:sldId id="280" r:id="rId18"/>
    <p:sldId id="281" r:id="rId19"/>
    <p:sldId id="282" r:id="rId20"/>
    <p:sldId id="259" r:id="rId21"/>
    <p:sldId id="283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Klepnutím lze upravit styl předlohy podnadpisů.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Klepnutím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Klepnutím lze upravit styl předlohy podnadpisů.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Maglev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Alstom_AGV_Cerhenice_img_0365.jpg" TargetMode="External"/><Relationship Id="rId3" Type="http://schemas.openxmlformats.org/officeDocument/2006/relationships/hyperlink" Target="http://commons.wikimedia.org/wiki/File:Union_Pacific_Railroad_system_map.svg?uselang=cs" TargetMode="External"/><Relationship Id="rId7" Type="http://schemas.openxmlformats.org/officeDocument/2006/relationships/hyperlink" Target="http://cs.wikipedia.org/wiki/Soubor:ICE_3_Fahlenbach.jpg" TargetMode="External"/><Relationship Id="rId2" Type="http://schemas.openxmlformats.org/officeDocument/2006/relationships/hyperlink" Target="http://commons.wikimedia.org/wiki/File:Trans_siberian_railroad_large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E5_S11_Sendai_20090725.JPG" TargetMode="External"/><Relationship Id="rId11" Type="http://schemas.openxmlformats.org/officeDocument/2006/relationships/hyperlink" Target="http://commons.wikimedia.org/wiki/File:Deadly_Road_44_of_Iran_Traffic_collision_-_Nishapur_road_to_Mashhad_-_Peugeot_405_with_5_seater_-_Four_of_them_died_at_once-_Nomvember_20,2013_01.JPG" TargetMode="External"/><Relationship Id="rId5" Type="http://schemas.openxmlformats.org/officeDocument/2006/relationships/hyperlink" Target="http://cs.wikipedia.org/wiki/Soubor:Eastbound_over_SCB.jpg" TargetMode="External"/><Relationship Id="rId10" Type="http://schemas.openxmlformats.org/officeDocument/2006/relationships/hyperlink" Target="http://cs.wikipedia.org/wiki/Soubor:Ozubnicova_vyhybka_primo.jpg" TargetMode="External"/><Relationship Id="rId4" Type="http://schemas.openxmlformats.org/officeDocument/2006/relationships/hyperlink" Target="http://cs.wikipedia.org/wiki/Soubor:CanadianPacificRailwayNetworkMap.png" TargetMode="External"/><Relationship Id="rId9" Type="http://schemas.openxmlformats.org/officeDocument/2006/relationships/hyperlink" Target="http://commons.wikimedia.org/wiki/File:GORNERGRAT_BAHN_SWITZERLAND_MARCH_2011_(5677066558).jpg?uselang=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aglev" TargetMode="External"/><Relationship Id="rId2" Type="http://schemas.openxmlformats.org/officeDocument/2006/relationships/hyperlink" Target="http://cs.wikipedia.org/wiki/%C5%BDelezni%C4%8Dn%C3%AD_doprava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cs.wikipedia.org/wiki/Vysokorychlostn%C3%AD_tra%C5%A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Doprava – druhy dopravy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Zeměpis,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Sociální prostředí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 na téma druhy dopravy, obsahuje otázky, úkoly a řešení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Výkon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dopravy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bezpečnost, charakteristiky dopravy 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Listopad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74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Železniční doprava</a:t>
            </a:r>
            <a:br>
              <a:rPr lang="cs-CZ" dirty="0" smtClean="0"/>
            </a:br>
            <a:r>
              <a:rPr lang="cs-CZ" dirty="0" smtClean="0"/>
              <a:t>vysokorychlostní trati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696" y="1556792"/>
            <a:ext cx="8248708" cy="472972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možná rychlost přes 250 km/h</a:t>
            </a:r>
          </a:p>
          <a:p>
            <a:r>
              <a:rPr lang="cs-CZ" dirty="0" smtClean="0"/>
              <a:t>ekologická konkurence letecké dopravy </a:t>
            </a:r>
          </a:p>
          <a:p>
            <a:r>
              <a:rPr lang="cs-CZ" dirty="0" smtClean="0"/>
              <a:t>významný rozvoj Evropa, Japonsko, Čína, Jižní Korea</a:t>
            </a:r>
          </a:p>
          <a:p>
            <a:r>
              <a:rPr lang="cs-CZ" dirty="0" smtClean="0"/>
              <a:t>Čína má a buduje největší síť</a:t>
            </a:r>
          </a:p>
          <a:p>
            <a:r>
              <a:rPr lang="cs-CZ" dirty="0" smtClean="0"/>
              <a:t>nejrychlejší cestovní rychlosti:</a:t>
            </a:r>
          </a:p>
          <a:p>
            <a:pPr lvl="1"/>
            <a:r>
              <a:rPr lang="cs-CZ" dirty="0" smtClean="0"/>
              <a:t>Čína,  </a:t>
            </a:r>
            <a:r>
              <a:rPr lang="cs-CZ" dirty="0" err="1" smtClean="0"/>
              <a:t>Wu</a:t>
            </a:r>
            <a:r>
              <a:rPr lang="cs-CZ" dirty="0" smtClean="0"/>
              <a:t>-</a:t>
            </a:r>
            <a:r>
              <a:rPr lang="cs-CZ" dirty="0" err="1" smtClean="0"/>
              <a:t>chan</a:t>
            </a:r>
            <a:r>
              <a:rPr lang="cs-CZ" dirty="0" smtClean="0"/>
              <a:t> – Kanton  313 km/h, (</a:t>
            </a:r>
            <a:r>
              <a:rPr lang="cs-CZ" dirty="0" err="1" smtClean="0"/>
              <a:t>max</a:t>
            </a:r>
            <a:r>
              <a:rPr lang="cs-CZ" dirty="0" smtClean="0"/>
              <a:t> 350 km/h)</a:t>
            </a:r>
          </a:p>
          <a:p>
            <a:pPr lvl="1"/>
            <a:r>
              <a:rPr lang="cs-CZ" dirty="0" smtClean="0"/>
              <a:t>TGV -</a:t>
            </a:r>
            <a:r>
              <a:rPr lang="fr-FR" dirty="0" smtClean="0"/>
              <a:t>Lorraine – Champagne</a:t>
            </a:r>
            <a:r>
              <a:rPr lang="cs-CZ" dirty="0" smtClean="0"/>
              <a:t> 272 km/h</a:t>
            </a:r>
            <a:endParaRPr lang="cs-CZ" dirty="0"/>
          </a:p>
        </p:txBody>
      </p:sp>
      <p:sp>
        <p:nvSpPr>
          <p:cNvPr id="4" name="TextovéPole 3">
            <a:hlinkClick r:id="rId2"/>
          </p:cNvPr>
          <p:cNvSpPr txBox="1"/>
          <p:nvPr/>
        </p:nvSpPr>
        <p:spPr>
          <a:xfrm>
            <a:off x="611560" y="4725144"/>
            <a:ext cx="8064896" cy="12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Víš, co je to </a:t>
            </a:r>
            <a:r>
              <a:rPr lang="cs-CZ" sz="2800" b="1" dirty="0" err="1" smtClean="0">
                <a:solidFill>
                  <a:srgbClr val="C00000"/>
                </a:solidFill>
              </a:rPr>
              <a:t>Maglev</a:t>
            </a:r>
            <a:r>
              <a:rPr lang="cs-CZ" sz="2800" b="1" dirty="0" smtClean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 Klikni na tento rámeček</a:t>
            </a:r>
            <a:endParaRPr lang="cs-CZ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48708" cy="44291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dirty="0" smtClean="0"/>
              <a:t>Propoj názvy tratí nebo vlaků s nabídkou v rámečku</a:t>
            </a:r>
          </a:p>
          <a:p>
            <a:pPr>
              <a:buNone/>
            </a:pPr>
            <a:r>
              <a:rPr lang="cs-CZ" sz="2800" dirty="0" err="1" smtClean="0"/>
              <a:t>Pendolino</a:t>
            </a:r>
            <a:r>
              <a:rPr lang="cs-CZ" sz="2800" dirty="0" smtClean="0"/>
              <a:t>		</a:t>
            </a:r>
          </a:p>
          <a:p>
            <a:pPr>
              <a:buNone/>
            </a:pPr>
            <a:r>
              <a:rPr lang="cs-CZ" sz="2800" dirty="0" smtClean="0"/>
              <a:t>Sokol</a:t>
            </a:r>
          </a:p>
          <a:p>
            <a:pPr>
              <a:buNone/>
            </a:pPr>
            <a:r>
              <a:rPr lang="cs-CZ" sz="2800" dirty="0" smtClean="0"/>
              <a:t>AVE</a:t>
            </a:r>
          </a:p>
          <a:p>
            <a:pPr>
              <a:buNone/>
            </a:pPr>
            <a:r>
              <a:rPr lang="cs-CZ" sz="2800" dirty="0" smtClean="0"/>
              <a:t>ICE</a:t>
            </a:r>
          </a:p>
          <a:p>
            <a:pPr>
              <a:buNone/>
            </a:pPr>
            <a:r>
              <a:rPr lang="cs-CZ" sz="2800" dirty="0" smtClean="0"/>
              <a:t>TGV</a:t>
            </a:r>
          </a:p>
          <a:p>
            <a:pPr>
              <a:buNone/>
            </a:pPr>
            <a:r>
              <a:rPr lang="cs-CZ" sz="2800" dirty="0" err="1" smtClean="0"/>
              <a:t>Eurostar</a:t>
            </a:r>
            <a:endParaRPr lang="cs-CZ" sz="2800" dirty="0" smtClean="0"/>
          </a:p>
          <a:p>
            <a:pPr>
              <a:buNone/>
            </a:pPr>
            <a:r>
              <a:rPr lang="cs-CZ" sz="2800" dirty="0" err="1" smtClean="0"/>
              <a:t>Shinkansen</a:t>
            </a:r>
            <a:endParaRPr lang="cs-CZ" sz="2800" dirty="0" smtClean="0"/>
          </a:p>
          <a:p>
            <a:pPr>
              <a:buNone/>
            </a:pPr>
            <a:r>
              <a:rPr lang="cs-CZ" sz="2800" dirty="0" err="1" smtClean="0"/>
              <a:t>Cisalpino</a:t>
            </a:r>
            <a:endParaRPr lang="cs-CZ" sz="2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Železniční doprava</a:t>
            </a:r>
            <a:br>
              <a:rPr lang="cs-CZ" dirty="0" smtClean="0"/>
            </a:br>
            <a:r>
              <a:rPr lang="cs-CZ" dirty="0" smtClean="0"/>
              <a:t>vysokorychlostní trati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43808" y="2780928"/>
            <a:ext cx="5976664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Španělsko 	        Itálie 		 Francie </a:t>
            </a:r>
          </a:p>
          <a:p>
            <a:pPr algn="ctr">
              <a:lnSpc>
                <a:spcPct val="150000"/>
              </a:lnSpc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Japonsko		Itálie - Švýcarsko</a:t>
            </a:r>
          </a:p>
          <a:p>
            <a:pPr algn="ctr">
              <a:lnSpc>
                <a:spcPct val="150000"/>
              </a:lnSpc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Londýn –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Paříž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/Brusel	</a:t>
            </a:r>
          </a:p>
          <a:p>
            <a:pPr algn="ctr">
              <a:lnSpc>
                <a:spcPct val="150000"/>
              </a:lnSpc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Německo	Rusko</a:t>
            </a:r>
          </a:p>
        </p:txBody>
      </p:sp>
      <p:sp>
        <p:nvSpPr>
          <p:cNvPr id="6" name="TextovéPole 5">
            <a:hlinkClick r:id="rId2" action="ppaction://hlinksldjump"/>
          </p:cNvPr>
          <p:cNvSpPr txBox="1"/>
          <p:nvPr/>
        </p:nvSpPr>
        <p:spPr>
          <a:xfrm>
            <a:off x="4572000" y="5661248"/>
            <a:ext cx="201622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ŘEŠENÍ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3"/>
            <a:ext cx="8248708" cy="64807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800" dirty="0" smtClean="0"/>
              <a:t>Propoj názvy tratí nebo vlaků s nabídkou v rámečku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Železniční doprava</a:t>
            </a:r>
            <a:br>
              <a:rPr lang="cs-CZ" dirty="0" smtClean="0"/>
            </a:br>
            <a:r>
              <a:rPr lang="cs-CZ" dirty="0" smtClean="0"/>
              <a:t>vysokorychlostní trati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907704" y="2276872"/>
            <a:ext cx="65882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 err="1" smtClean="0"/>
              <a:t>Pendolino</a:t>
            </a:r>
            <a:r>
              <a:rPr lang="cs-CZ" sz="2800" dirty="0" smtClean="0"/>
              <a:t> -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Itálie </a:t>
            </a:r>
            <a:r>
              <a:rPr lang="cs-CZ" sz="2800" dirty="0" smtClean="0"/>
              <a:t>	</a:t>
            </a:r>
          </a:p>
          <a:p>
            <a:pPr>
              <a:buNone/>
            </a:pPr>
            <a:r>
              <a:rPr lang="cs-CZ" sz="2800" dirty="0" smtClean="0"/>
              <a:t>Sokol -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Rusko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AVE -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Španělsko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ICE -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Německo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TGV -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Francie</a:t>
            </a:r>
            <a:endParaRPr lang="cs-CZ" sz="2800" dirty="0" smtClean="0"/>
          </a:p>
          <a:p>
            <a:pPr>
              <a:buNone/>
            </a:pPr>
            <a:r>
              <a:rPr lang="cs-CZ" sz="2800" dirty="0" err="1" smtClean="0"/>
              <a:t>Eurostar</a:t>
            </a:r>
            <a:r>
              <a:rPr lang="cs-CZ" sz="2800" dirty="0" smtClean="0"/>
              <a:t> -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Londýn –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Paříž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/Brusel</a:t>
            </a:r>
            <a:endParaRPr lang="cs-CZ" sz="2800" dirty="0" smtClean="0"/>
          </a:p>
          <a:p>
            <a:pPr>
              <a:buNone/>
            </a:pPr>
            <a:r>
              <a:rPr lang="cs-CZ" sz="2800" dirty="0" err="1" smtClean="0"/>
              <a:t>Shinkansen</a:t>
            </a:r>
            <a:r>
              <a:rPr lang="cs-CZ" sz="2800" dirty="0" smtClean="0"/>
              <a:t> -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Japonsko</a:t>
            </a:r>
            <a:endParaRPr lang="cs-CZ" sz="2800" dirty="0" smtClean="0"/>
          </a:p>
          <a:p>
            <a:pPr>
              <a:buNone/>
            </a:pPr>
            <a:r>
              <a:rPr lang="cs-CZ" sz="2800" dirty="0" err="1" smtClean="0"/>
              <a:t>Cisalpino</a:t>
            </a:r>
            <a:r>
              <a:rPr lang="cs-CZ" sz="2800" dirty="0" smtClean="0"/>
              <a:t> -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Itálie - Švýcarsko</a:t>
            </a:r>
            <a:endParaRPr lang="cs-CZ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Železniční doprava</a:t>
            </a:r>
            <a:br>
              <a:rPr lang="cs-CZ" dirty="0" smtClean="0"/>
            </a:br>
            <a:r>
              <a:rPr lang="cs-CZ" dirty="0" smtClean="0"/>
              <a:t>vysokorychlostní trati</a:t>
            </a:r>
            <a:endParaRPr lang="cs-CZ" dirty="0"/>
          </a:p>
        </p:txBody>
      </p:sp>
      <p:pic>
        <p:nvPicPr>
          <p:cNvPr id="51202" name="Picture 2" descr="Soubor:E5 S11 Sendai 2009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22302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Soubor:ICE 3 Fahlenb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25501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6" name="Picture 6" descr="Soubor:Alstom AGV Cerhenice img 0365.jpg"/>
          <p:cNvPicPr>
            <a:picLocks noChangeAspect="1" noChangeArrowheads="1"/>
          </p:cNvPicPr>
          <p:nvPr/>
        </p:nvPicPr>
        <p:blipFill>
          <a:blip r:embed="rId4" cstate="print"/>
          <a:srcRect l="14286" t="16081" b="11552"/>
          <a:stretch>
            <a:fillRect/>
          </a:stretch>
        </p:blipFill>
        <p:spPr bwMode="auto">
          <a:xfrm>
            <a:off x="2483768" y="3861048"/>
            <a:ext cx="448049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395536" y="42210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 </a:t>
            </a:r>
            <a:r>
              <a:rPr lang="cs-CZ" dirty="0" err="1" smtClean="0"/>
              <a:t>Shinkansen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20272" y="42210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 ICE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55776" y="63813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8 AGV, francouzský typ, nástupce TGV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5536" y="5013176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znamená slovo </a:t>
            </a:r>
            <a:r>
              <a:rPr lang="cs-CZ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šotouš</a:t>
            </a: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Železniční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peáže</a:t>
            </a:r>
            <a:r>
              <a:rPr lang="cs-CZ" dirty="0" smtClean="0"/>
              <a:t> – užívání železniční (nebo i jiné) sítě sousední země př. Liberec – Varnsdorf</a:t>
            </a:r>
          </a:p>
          <a:p>
            <a:endParaRPr lang="cs-CZ" dirty="0" smtClean="0"/>
          </a:p>
          <a:p>
            <a:r>
              <a:rPr lang="cs-CZ" dirty="0" smtClean="0"/>
              <a:t>ozubnicová dráha – třetí ozubnicová kolej</a:t>
            </a:r>
          </a:p>
          <a:p>
            <a:pPr>
              <a:buNone/>
            </a:pPr>
            <a:r>
              <a:rPr lang="cs-CZ" dirty="0" smtClean="0"/>
              <a:t>                    k překonání převýšení, Švýcarsko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/>
              <a:t>Železniční doprava</a:t>
            </a:r>
            <a:endParaRPr lang="cs-CZ" dirty="0"/>
          </a:p>
        </p:txBody>
      </p:sp>
      <p:pic>
        <p:nvPicPr>
          <p:cNvPr id="50180" name="Picture 4" descr="File:GORNERGRAT BAHN SWITZERLAND MARCH 2011 (5677066558).jpg"/>
          <p:cNvPicPr>
            <a:picLocks noChangeAspect="1" noChangeArrowheads="1"/>
          </p:cNvPicPr>
          <p:nvPr/>
        </p:nvPicPr>
        <p:blipFill>
          <a:blip r:embed="rId2" cstate="print"/>
          <a:srcRect t="9375"/>
          <a:stretch>
            <a:fillRect/>
          </a:stretch>
        </p:blipFill>
        <p:spPr bwMode="auto">
          <a:xfrm>
            <a:off x="251520" y="1196752"/>
            <a:ext cx="613955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Soubor:Ozubnicova vyhybka pri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36912"/>
            <a:ext cx="2599602" cy="376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5868144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10 Ozubnicová výhybka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536" y="530120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Obr. 9 Švýcarská zubačka, překonává prudké převýšení , nejvýše </a:t>
            </a:r>
            <a:r>
              <a:rPr lang="cs-CZ" sz="2400" dirty="0" err="1" smtClean="0"/>
              <a:t>Jungfraujoch</a:t>
            </a:r>
            <a:r>
              <a:rPr lang="cs-CZ" sz="2400" dirty="0" smtClean="0"/>
              <a:t> 3454 m. n. m</a:t>
            </a:r>
            <a:endParaRPr lang="cs-CZ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Železniční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výhody </a:t>
            </a:r>
          </a:p>
          <a:p>
            <a:pPr lvl="1"/>
            <a:r>
              <a:rPr lang="cs-CZ" dirty="0" smtClean="0"/>
              <a:t>rychlost na velké vzdálenosti</a:t>
            </a:r>
          </a:p>
          <a:p>
            <a:pPr lvl="1"/>
            <a:r>
              <a:rPr lang="cs-CZ" dirty="0" smtClean="0"/>
              <a:t>ekologičnost (nízké emise)</a:t>
            </a:r>
          </a:p>
          <a:p>
            <a:pPr lvl="1"/>
            <a:r>
              <a:rPr lang="cs-CZ" dirty="0" smtClean="0"/>
              <a:t>výkon a bezpečnost</a:t>
            </a:r>
          </a:p>
          <a:p>
            <a:pPr lvl="1"/>
            <a:r>
              <a:rPr lang="cs-CZ" dirty="0" smtClean="0"/>
              <a:t>komfort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nízká dostupnost a pohotovost</a:t>
            </a:r>
          </a:p>
          <a:p>
            <a:pPr lvl="1"/>
            <a:r>
              <a:rPr lang="cs-CZ" dirty="0" smtClean="0"/>
              <a:t>rychlost na kratší vzdálenosti</a:t>
            </a:r>
          </a:p>
          <a:p>
            <a:pPr lvl="1"/>
            <a:r>
              <a:rPr lang="cs-CZ" dirty="0" smtClean="0"/>
              <a:t>komfort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3933056"/>
            <a:ext cx="388843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</a:rPr>
              <a:t>Některá tato tvrzení neplatí za všech okolností!</a:t>
            </a:r>
            <a:endParaRPr lang="cs-CZ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Silniční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nejvýznamnější výkon u osobní dopravy (80 %), u nákladní dopravy nízký (7 %)</a:t>
            </a:r>
          </a:p>
          <a:p>
            <a:r>
              <a:rPr lang="cs-CZ" dirty="0" smtClean="0"/>
              <a:t>kratší vzdálenosti</a:t>
            </a:r>
          </a:p>
          <a:p>
            <a:r>
              <a:rPr lang="cs-CZ" dirty="0" smtClean="0"/>
              <a:t>velmi rozdílná regionální úroveň</a:t>
            </a:r>
          </a:p>
          <a:p>
            <a:r>
              <a:rPr lang="cs-CZ" dirty="0" smtClean="0"/>
              <a:t>problematický rozvoj dálkové kamionové dopravy (lépe kombinovaná přeprava) </a:t>
            </a:r>
          </a:p>
          <a:p>
            <a:r>
              <a:rPr lang="cs-CZ" dirty="0" smtClean="0"/>
              <a:t>nejdelší síť (včetně dálnic) – USA</a:t>
            </a:r>
          </a:p>
          <a:p>
            <a:r>
              <a:rPr lang="cs-CZ" dirty="0" smtClean="0"/>
              <a:t>mýtné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cs-CZ" dirty="0" smtClean="0"/>
              <a:t>Silniční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1"/>
            <a:ext cx="8784976" cy="2736303"/>
          </a:xfrm>
        </p:spPr>
        <p:txBody>
          <a:bodyPr numCol="2">
            <a:noAutofit/>
          </a:bodyPr>
          <a:lstStyle/>
          <a:p>
            <a:r>
              <a:rPr lang="cs-CZ" sz="3600" dirty="0" smtClean="0"/>
              <a:t>výhody:</a:t>
            </a:r>
          </a:p>
          <a:p>
            <a:pPr lvl="1"/>
            <a:r>
              <a:rPr lang="cs-CZ" sz="2400" dirty="0" smtClean="0"/>
              <a:t>rychlost na kratší a střední vzdálenost (relativní)</a:t>
            </a:r>
          </a:p>
          <a:p>
            <a:pPr lvl="1"/>
            <a:r>
              <a:rPr lang="cs-CZ" sz="2400" dirty="0" smtClean="0"/>
              <a:t>dostupnost</a:t>
            </a:r>
          </a:p>
          <a:p>
            <a:pPr lvl="1"/>
            <a:r>
              <a:rPr lang="cs-CZ" sz="2400" dirty="0" smtClean="0"/>
              <a:t>komfort</a:t>
            </a:r>
          </a:p>
          <a:p>
            <a:r>
              <a:rPr lang="cs-CZ" sz="3600" dirty="0" smtClean="0"/>
              <a:t>nevýhody:</a:t>
            </a:r>
          </a:p>
          <a:p>
            <a:pPr lvl="1"/>
            <a:r>
              <a:rPr lang="cs-CZ" sz="2200" dirty="0" smtClean="0"/>
              <a:t>neekologičnost (hluk, emise, narušení krajiny, živočichové – brání migraci, zabíjí)</a:t>
            </a:r>
          </a:p>
          <a:p>
            <a:pPr lvl="1"/>
            <a:r>
              <a:rPr lang="cs-CZ" sz="2200" dirty="0" smtClean="0"/>
              <a:t>bezpečnost</a:t>
            </a:r>
          </a:p>
          <a:p>
            <a:endParaRPr lang="cs-CZ" sz="1600" dirty="0"/>
          </a:p>
        </p:txBody>
      </p:sp>
      <p:pic>
        <p:nvPicPr>
          <p:cNvPr id="52228" name="Picture 4" descr="File:Deadly Road 44 of Iran Traffic collision - Nishapur road to Mashhad - Peugeot 405 with 5 seater - Four of them died at once- Nomvember 20,2013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89040"/>
            <a:ext cx="5243529" cy="2803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395536" y="450912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11 Smrtelná nehoda, Irán,</a:t>
            </a:r>
          </a:p>
          <a:p>
            <a:pPr algn="r"/>
            <a:r>
              <a:rPr lang="cs-CZ" dirty="0" smtClean="0"/>
              <a:t>v osobním automobilu</a:t>
            </a:r>
          </a:p>
          <a:p>
            <a:pPr algn="r"/>
            <a:r>
              <a:rPr lang="cs-CZ" dirty="0" smtClean="0"/>
              <a:t>zahynulo 5 osob.</a:t>
            </a:r>
          </a:p>
          <a:p>
            <a:pPr algn="r"/>
            <a:endParaRPr lang="cs-CZ" dirty="0" smtClean="0"/>
          </a:p>
          <a:p>
            <a:pPr algn="ctr"/>
            <a:r>
              <a:rPr lang="cs-CZ" b="1" dirty="0" smtClean="0"/>
              <a:t>Ve světě zemře na silnicích za rok asi 1, 25 mil. lidí!!!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696" y="1196752"/>
            <a:ext cx="8248708" cy="508976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dirty="0" smtClean="0"/>
              <a:t>Obr. 1 Parní lokomotiva, autor: Tomáš Pospíšil</a:t>
            </a:r>
          </a:p>
          <a:p>
            <a:pPr>
              <a:buNone/>
            </a:pPr>
            <a:r>
              <a:rPr lang="cs-CZ" dirty="0" smtClean="0"/>
              <a:t>Obr. 2 Transsibiřská magistrála [cit. 2013-11-22]. Dostupný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license.</a:t>
            </a:r>
            <a:r>
              <a:rPr lang="cs-CZ" dirty="0" smtClean="0"/>
              <a:t> z WWW: </a:t>
            </a:r>
            <a:r>
              <a:rPr lang="cs-CZ" dirty="0" smtClean="0">
                <a:hlinkClick r:id="rId2"/>
              </a:rPr>
              <a:t>http://commons.wikimedia.org/wiki/File:Trans_siberian_railroad_large.png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3 Pacifická železnice [cit. 2013-11-22]. Dostupný pod licencí Public </a:t>
            </a:r>
            <a:r>
              <a:rPr lang="cs-CZ" dirty="0" err="1" smtClean="0"/>
              <a:t>Domain</a:t>
            </a:r>
            <a:r>
              <a:rPr lang="cs-CZ" dirty="0" smtClean="0"/>
              <a:t> z WWW: </a:t>
            </a:r>
            <a:r>
              <a:rPr lang="cs-CZ" dirty="0" smtClean="0">
                <a:hlinkClick r:id="rId3"/>
              </a:rPr>
              <a:t>http://commons.wikimedia.org/wiki/File:Union_Pacific_Railroad_system_map.svg?uselang=cs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4 Kanadská pacifická železnice [cit. 2013-11-22]. Dostupný pod licencí </a:t>
            </a:r>
            <a:r>
              <a:rPr lang="en-US" dirty="0" smtClean="0"/>
              <a:t>Creative Commons </a:t>
            </a:r>
            <a:r>
              <a:rPr lang="en-US" dirty="0" err="1" smtClean="0"/>
              <a:t>Uveďte</a:t>
            </a:r>
            <a:r>
              <a:rPr lang="en-US" dirty="0" smtClean="0"/>
              <a:t> </a:t>
            </a:r>
            <a:r>
              <a:rPr lang="en-US" dirty="0" err="1" smtClean="0"/>
              <a:t>autora-Zachovejte</a:t>
            </a:r>
            <a:r>
              <a:rPr lang="en-US" dirty="0" smtClean="0"/>
              <a:t> </a:t>
            </a:r>
            <a:r>
              <a:rPr lang="en-US" dirty="0" err="1" smtClean="0"/>
              <a:t>licenci</a:t>
            </a:r>
            <a:r>
              <a:rPr lang="en-US" dirty="0" smtClean="0"/>
              <a:t> 3.0 </a:t>
            </a:r>
            <a:r>
              <a:rPr lang="en-US" dirty="0" err="1" smtClean="0"/>
              <a:t>Unported</a:t>
            </a:r>
            <a:r>
              <a:rPr lang="en-US" dirty="0" smtClean="0"/>
              <a:t> </a:t>
            </a:r>
            <a:r>
              <a:rPr lang="cs-CZ" dirty="0" smtClean="0"/>
              <a:t>z WWW: </a:t>
            </a:r>
            <a:r>
              <a:rPr lang="cs-CZ" dirty="0" smtClean="0">
                <a:hlinkClick r:id="rId4"/>
              </a:rPr>
              <a:t>http://cs.wikipedia.org/wiki/Soubor:CanadianPacificRailwayNetworkMap.png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5 Nákladní vlak [cit. 2013-11-22]. Dostupný pod licencí </a:t>
            </a:r>
            <a:r>
              <a:rPr lang="en-US" dirty="0" smtClean="0"/>
              <a:t>Creative Commons </a:t>
            </a:r>
            <a:r>
              <a:rPr lang="en-US" dirty="0" err="1" smtClean="0"/>
              <a:t>Uveďte</a:t>
            </a:r>
            <a:r>
              <a:rPr lang="en-US" dirty="0" smtClean="0"/>
              <a:t> </a:t>
            </a:r>
            <a:r>
              <a:rPr lang="en-US" dirty="0" err="1" smtClean="0"/>
              <a:t>autora-Zachovejte</a:t>
            </a:r>
            <a:r>
              <a:rPr lang="en-US" dirty="0" smtClean="0"/>
              <a:t> </a:t>
            </a:r>
            <a:r>
              <a:rPr lang="en-US" dirty="0" err="1" smtClean="0"/>
              <a:t>licenci</a:t>
            </a:r>
            <a:r>
              <a:rPr lang="en-US" dirty="0" smtClean="0"/>
              <a:t> 3.0 </a:t>
            </a:r>
            <a:r>
              <a:rPr lang="en-US" dirty="0" err="1" smtClean="0"/>
              <a:t>Unported</a:t>
            </a:r>
            <a:r>
              <a:rPr lang="en-US" dirty="0" smtClean="0"/>
              <a:t> </a:t>
            </a:r>
            <a:r>
              <a:rPr lang="cs-CZ" dirty="0" smtClean="0"/>
              <a:t>z WWW: </a:t>
            </a:r>
            <a:r>
              <a:rPr lang="cs-CZ" dirty="0" smtClean="0">
                <a:hlinkClick r:id="rId5"/>
              </a:rPr>
              <a:t>http://cs.wikipedia.org/wiki/Soubor:Eastbound_over_SCB.jpg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6 </a:t>
            </a:r>
            <a:r>
              <a:rPr lang="cs-CZ" dirty="0" err="1" smtClean="0"/>
              <a:t>Shinkansen</a:t>
            </a:r>
            <a:r>
              <a:rPr lang="cs-CZ" dirty="0" smtClean="0"/>
              <a:t> [cit. 2013-11-22]. Dostupný pod licencí </a:t>
            </a:r>
            <a:r>
              <a:rPr lang="en-US" dirty="0" smtClean="0"/>
              <a:t>Creative Commons </a:t>
            </a:r>
            <a:r>
              <a:rPr lang="en-US" dirty="0" err="1" smtClean="0"/>
              <a:t>Uveďte</a:t>
            </a:r>
            <a:r>
              <a:rPr lang="en-US" dirty="0" smtClean="0"/>
              <a:t> </a:t>
            </a:r>
            <a:r>
              <a:rPr lang="en-US" dirty="0" err="1" smtClean="0"/>
              <a:t>autora-Zachovejte</a:t>
            </a:r>
            <a:r>
              <a:rPr lang="en-US" dirty="0" smtClean="0"/>
              <a:t> </a:t>
            </a:r>
            <a:r>
              <a:rPr lang="en-US" dirty="0" err="1" smtClean="0"/>
              <a:t>licenci</a:t>
            </a:r>
            <a:r>
              <a:rPr lang="en-US" dirty="0" smtClean="0"/>
              <a:t> 3.0 </a:t>
            </a:r>
            <a:r>
              <a:rPr lang="en-US" dirty="0" err="1" smtClean="0"/>
              <a:t>Unported</a:t>
            </a:r>
            <a:r>
              <a:rPr lang="cs-CZ" dirty="0" smtClean="0"/>
              <a:t> z WWW: </a:t>
            </a:r>
            <a:r>
              <a:rPr lang="cs-CZ" dirty="0" smtClean="0">
                <a:hlinkClick r:id="rId6"/>
              </a:rPr>
              <a:t>http://cs.wikipedia.org/wiki/Soubor:E5_S11_Sendai_20090725.JPG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7 ICE [cit. 2013-11-22].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 Uveďte autora-Zachovejte licenci 2.5 </a:t>
            </a:r>
            <a:r>
              <a:rPr lang="cs-CZ" dirty="0" err="1" smtClean="0"/>
              <a:t>Generic</a:t>
            </a:r>
            <a:r>
              <a:rPr lang="cs-CZ" dirty="0" smtClean="0"/>
              <a:t> z WWW: </a:t>
            </a:r>
            <a:r>
              <a:rPr lang="cs-CZ" dirty="0" smtClean="0">
                <a:hlinkClick r:id="rId7"/>
              </a:rPr>
              <a:t>http://cs.wikipedia.org/wiki/Soubor:ICE_3_Fahlenbach.jpg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8 AGV [cit. 2013-11-22].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  Uveďte autora-Zachovejte licenci 3.0 </a:t>
            </a:r>
            <a:r>
              <a:rPr lang="cs-CZ" dirty="0" err="1" smtClean="0"/>
              <a:t>Unported</a:t>
            </a:r>
            <a:r>
              <a:rPr lang="cs-CZ" dirty="0" smtClean="0"/>
              <a:t> z WWW: </a:t>
            </a:r>
            <a:r>
              <a:rPr lang="cs-CZ" dirty="0" smtClean="0">
                <a:hlinkClick r:id="rId8"/>
              </a:rPr>
              <a:t>http://cs.wikipedia.org/wiki/Soubor:Alstom_AGV_Cerhenice_img_0365.jpg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9 Švýcarská zubačka [cit. 2013-11-22].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 Uveďte autora-Zachovejte licenci 2.0 </a:t>
            </a:r>
            <a:r>
              <a:rPr lang="cs-CZ" dirty="0" err="1" smtClean="0"/>
              <a:t>Generic</a:t>
            </a:r>
            <a:r>
              <a:rPr lang="cs-CZ" dirty="0" smtClean="0"/>
              <a:t> z WWW: </a:t>
            </a:r>
            <a:r>
              <a:rPr lang="cs-CZ" dirty="0" smtClean="0">
                <a:hlinkClick r:id="rId9"/>
              </a:rPr>
              <a:t>http://commons.wikimedia.org/wiki/File:GORNERGRAT_BAHN_SWITZERLAND_MARCH_2011_(5677066558).jpg?uselang=cs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10 Ozubnicový výhybka [cit. 2013-11-22].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 Uveďte autora-Zachovejte licenci 3.0 </a:t>
            </a:r>
            <a:r>
              <a:rPr lang="cs-CZ" dirty="0" err="1" smtClean="0"/>
              <a:t>Unported</a:t>
            </a:r>
            <a:r>
              <a:rPr lang="cs-CZ" dirty="0" smtClean="0"/>
              <a:t>, 2.5 </a:t>
            </a:r>
            <a:r>
              <a:rPr lang="cs-CZ" dirty="0" err="1" smtClean="0"/>
              <a:t>Generic</a:t>
            </a:r>
            <a:r>
              <a:rPr lang="cs-CZ" dirty="0" smtClean="0"/>
              <a:t>, 2.0 </a:t>
            </a:r>
            <a:r>
              <a:rPr lang="cs-CZ" dirty="0" err="1" smtClean="0"/>
              <a:t>Generic</a:t>
            </a:r>
            <a:r>
              <a:rPr lang="cs-CZ" dirty="0" smtClean="0"/>
              <a:t> a 1.0 </a:t>
            </a:r>
            <a:r>
              <a:rPr lang="cs-CZ" dirty="0" err="1" smtClean="0"/>
              <a:t>Generic</a:t>
            </a:r>
            <a:r>
              <a:rPr lang="cs-CZ" dirty="0" smtClean="0"/>
              <a:t>. z WWW: </a:t>
            </a:r>
            <a:r>
              <a:rPr lang="cs-CZ" dirty="0" smtClean="0">
                <a:hlinkClick r:id="rId10"/>
              </a:rPr>
              <a:t>http://cs.wikipedia.org/wiki/Soubor:Ozubnicova_vyhybka_primo.jpg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11 Smrtelná nehoda [cit. 2013-11-22].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 CC0 1.0 </a:t>
            </a:r>
            <a:r>
              <a:rPr lang="cs-CZ" dirty="0" err="1" smtClean="0"/>
              <a:t>Universal</a:t>
            </a:r>
            <a:r>
              <a:rPr lang="cs-CZ" dirty="0" smtClean="0"/>
              <a:t> Public </a:t>
            </a:r>
            <a:r>
              <a:rPr lang="cs-CZ" dirty="0" err="1" smtClean="0"/>
              <a:t>Domain</a:t>
            </a:r>
            <a:r>
              <a:rPr lang="cs-CZ" dirty="0" smtClean="0"/>
              <a:t> </a:t>
            </a:r>
            <a:r>
              <a:rPr lang="cs-CZ" dirty="0" err="1" smtClean="0"/>
              <a:t>Dedication</a:t>
            </a:r>
            <a:r>
              <a:rPr lang="cs-CZ" dirty="0" smtClean="0"/>
              <a:t>. z WWW: </a:t>
            </a:r>
            <a:r>
              <a:rPr lang="cs-CZ" dirty="0" smtClean="0">
                <a:hlinkClick r:id="rId11"/>
              </a:rPr>
              <a:t>http://commons.wikimedia.org/wiki/File:Deadly_Road_44_of_Iran_Traffic_collision_-_Nishapur_road_to_Mashhad_-_Peugeot_405_with_5_seater_-_Four_of_them_died_at_once-_Nomvember_20,2013_01.JPG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druhy dopravy</a:t>
            </a:r>
            <a:endParaRPr lang="cs-CZ" dirty="0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08104" y="5445224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dirty="0">
                <a:latin typeface="Century Gothic" pitchFamily="34" charset="0"/>
              </a:rPr>
              <a:t>Po2 DUM č. </a:t>
            </a:r>
            <a:r>
              <a:rPr lang="cs-CZ" dirty="0" smtClean="0">
                <a:latin typeface="Century Gothic" pitchFamily="34" charset="0"/>
              </a:rPr>
              <a:t>12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611560" y="1844825"/>
            <a:ext cx="8064896" cy="3816424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 pitchFamily="2" charset="2"/>
              <a:buNone/>
              <a:tabLst/>
              <a:defRPr/>
            </a:pPr>
            <a:r>
              <a:rPr kumimoji="1" 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1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ikipedia</a:t>
            </a:r>
            <a:r>
              <a:rPr kumimoji="1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 free encyclopedia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[online]. San Francisco (CA): Wikimedia Foundation, 2001- [cit. 2013-11-2</a:t>
            </a:r>
            <a:r>
              <a:rPr kumimoji="1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].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Dostupné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z: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http://cs.wikipedia.org/wiki/%C5%BDelezni%C4%8Dn%C3%AD_doprava</a:t>
            </a:r>
            <a:endParaRPr kumimoji="1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 pitchFamily="2" charset="2"/>
              <a:buNone/>
              <a:tabLst/>
              <a:defRPr/>
            </a:pPr>
            <a:r>
              <a:rPr kumimoji="1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Wikipedia: the free encyclopedia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[online]. San Francisco (CA): Wikimedia Foundation, 2001- [cit. 2013-11-2</a:t>
            </a:r>
            <a:r>
              <a:rPr kumimoji="1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].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Dostupné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z: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http://cs.wikipedia.org/wiki/Maglev</a:t>
            </a:r>
            <a:endParaRPr kumimoji="1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 pitchFamily="2" charset="2"/>
              <a:buNone/>
              <a:tabLst/>
              <a:defRPr/>
            </a:pPr>
            <a:r>
              <a:rPr kumimoji="1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Wikipedia: the free encyclopedia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[online]. San Francisco (CA): Wikimedia Foundation, 2001- [cit. 2013-11-28].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Dostupné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z: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http://cs.wikipedia.org/wiki/Vysokorychlostn%C3%AD_tra%C5%A5</a:t>
            </a:r>
            <a:endParaRPr kumimoji="1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 pitchFamily="2" charset="2"/>
              <a:buNone/>
              <a:tabLst/>
              <a:defRPr/>
            </a:pPr>
            <a:endParaRPr kumimoji="1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Železniční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2. nejvýznamnější výkon osobní (9 %)</a:t>
            </a:r>
          </a:p>
          <a:p>
            <a:pPr>
              <a:buNone/>
            </a:pPr>
            <a:r>
              <a:rPr lang="cs-CZ" dirty="0" smtClean="0"/>
              <a:t>        i nákladní (14 %) dopravy</a:t>
            </a:r>
          </a:p>
          <a:p>
            <a:r>
              <a:rPr lang="cs-CZ" dirty="0" smtClean="0"/>
              <a:t>vývoj: </a:t>
            </a:r>
          </a:p>
          <a:p>
            <a:pPr lvl="1"/>
            <a:r>
              <a:rPr lang="cs-CZ" dirty="0" smtClean="0"/>
              <a:t>začátek 19. století</a:t>
            </a:r>
          </a:p>
          <a:p>
            <a:pPr lvl="1"/>
            <a:r>
              <a:rPr lang="cs-CZ" dirty="0" smtClean="0"/>
              <a:t>parní stroj až do druhé </a:t>
            </a:r>
            <a:r>
              <a:rPr lang="cs-CZ" dirty="0" err="1" smtClean="0"/>
              <a:t>pol</a:t>
            </a:r>
            <a:r>
              <a:rPr lang="cs-CZ" dirty="0" smtClean="0"/>
              <a:t>. 20 století</a:t>
            </a:r>
          </a:p>
          <a:p>
            <a:pPr lvl="1"/>
            <a:r>
              <a:rPr lang="cs-CZ" dirty="0" smtClean="0"/>
              <a:t>současnost – dieselový pohon, vyspělé státy elektrifikace</a:t>
            </a:r>
          </a:p>
          <a:p>
            <a:r>
              <a:rPr lang="cs-CZ" dirty="0" smtClean="0"/>
              <a:t>přeprava nákladů na dlouhé a střední vzdálenosti</a:t>
            </a:r>
          </a:p>
          <a:p>
            <a:pPr>
              <a:buNone/>
            </a:pPr>
            <a:r>
              <a:rPr lang="cs-CZ" dirty="0" smtClean="0"/>
              <a:t>    (suroviny, </a:t>
            </a:r>
            <a:r>
              <a:rPr lang="cs-CZ" dirty="0" err="1" smtClean="0"/>
              <a:t>zeměď</a:t>
            </a:r>
            <a:r>
              <a:rPr lang="cs-CZ" dirty="0" smtClean="0"/>
              <a:t>. produkty, dřevo)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cs-CZ"/>
          </a:p>
        </p:txBody>
      </p:sp>
      <p:pic>
        <p:nvPicPr>
          <p:cNvPr id="1026" name="Picture 2" descr="C:\Users\Tomas\Documents\Tomas\DUM\P1060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6365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323528" y="59492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 Parní lokomotiva, využití parního stroje přineslo železnici obrovský rozvoj</a:t>
            </a:r>
            <a:endParaRPr lang="cs-CZ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/>
              <a:t>Železniční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696" y="1484784"/>
            <a:ext cx="8248708" cy="4801737"/>
          </a:xfrm>
        </p:spPr>
        <p:txBody>
          <a:bodyPr/>
          <a:lstStyle/>
          <a:p>
            <a:r>
              <a:rPr lang="cs-CZ" dirty="0" smtClean="0"/>
              <a:t>síť </a:t>
            </a:r>
          </a:p>
          <a:p>
            <a:pPr lvl="1"/>
            <a:r>
              <a:rPr lang="cs-CZ" dirty="0" smtClean="0"/>
              <a:t> nejhustější západní a střední Evropa (Německo, Česko, Belgie), východ USA</a:t>
            </a:r>
          </a:p>
          <a:p>
            <a:pPr lvl="1"/>
            <a:r>
              <a:rPr lang="cs-CZ" dirty="0" smtClean="0"/>
              <a:t>ve vyspělých zemích ubývá, rušení tratí</a:t>
            </a:r>
          </a:p>
          <a:p>
            <a:endParaRPr lang="cs-CZ" dirty="0" smtClean="0"/>
          </a:p>
          <a:p>
            <a:r>
              <a:rPr lang="cs-CZ" dirty="0" smtClean="0"/>
              <a:t>rozchod železnic – světové odlišnosti</a:t>
            </a:r>
          </a:p>
          <a:p>
            <a:pPr lvl="1"/>
            <a:r>
              <a:rPr lang="cs-CZ" dirty="0" smtClean="0"/>
              <a:t>normální: 1435 mm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95736" y="3573016"/>
            <a:ext cx="4011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důvodem k rušení tratí?</a:t>
            </a: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59632" y="5301208"/>
            <a:ext cx="7245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Pomocí atlasu najděte evropské státy s větším </a:t>
            </a:r>
          </a:p>
          <a:p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rozchodem, než je v ČR, uveďte tento rozchod.</a:t>
            </a:r>
          </a:p>
          <a:p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který kontinent jsou typické úzkorozchodné trati?</a:t>
            </a: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cs-CZ" dirty="0" smtClean="0"/>
              <a:t>Železniční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696" y="1556792"/>
            <a:ext cx="8248708" cy="472972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rušení tratí ve vyspělých zemích</a:t>
            </a:r>
          </a:p>
          <a:p>
            <a:r>
              <a:rPr lang="cs-CZ" dirty="0" smtClean="0"/>
              <a:t>nejdelší transkontinentální trati:</a:t>
            </a:r>
          </a:p>
          <a:p>
            <a:pPr lvl="1"/>
            <a:r>
              <a:rPr lang="cs-CZ" dirty="0" err="1" smtClean="0">
                <a:hlinkClick r:id="rId2" action="ppaction://hlinksldjump"/>
              </a:rPr>
              <a:t>Transibiřská</a:t>
            </a:r>
            <a:r>
              <a:rPr lang="cs-CZ" dirty="0" smtClean="0">
                <a:hlinkClick r:id="rId2" action="ppaction://hlinksldjump"/>
              </a:rPr>
              <a:t> magistrála (9 300 km)</a:t>
            </a:r>
          </a:p>
          <a:p>
            <a:pPr lvl="1"/>
            <a:r>
              <a:rPr lang="cs-CZ" dirty="0" err="1" smtClean="0">
                <a:hlinkClick r:id="rId2" action="ppaction://hlinksldjump"/>
              </a:rPr>
              <a:t>Bajkalsko</a:t>
            </a:r>
            <a:r>
              <a:rPr lang="cs-CZ" dirty="0" smtClean="0">
                <a:hlinkClick r:id="rId2" action="ppaction://hlinksldjump"/>
              </a:rPr>
              <a:t> - Amurská magistrála</a:t>
            </a:r>
            <a:endParaRPr lang="cs-CZ" dirty="0" smtClean="0"/>
          </a:p>
          <a:p>
            <a:pPr lvl="1"/>
            <a:r>
              <a:rPr lang="cs-CZ" dirty="0" smtClean="0">
                <a:hlinkClick r:id="rId3" action="ppaction://hlinksldjump"/>
              </a:rPr>
              <a:t>Kanadská pacifická železnice</a:t>
            </a:r>
            <a:endParaRPr lang="cs-CZ" dirty="0" smtClean="0"/>
          </a:p>
          <a:p>
            <a:pPr lvl="1"/>
            <a:r>
              <a:rPr lang="cs-CZ" dirty="0" smtClean="0">
                <a:hlinkClick r:id="rId4" action="ppaction://hlinksldjump"/>
              </a:rPr>
              <a:t>Pacifická železnice</a:t>
            </a:r>
            <a:r>
              <a:rPr lang="cs-CZ" dirty="0" smtClean="0"/>
              <a:t> (USA)</a:t>
            </a:r>
          </a:p>
          <a:p>
            <a:endParaRPr lang="cs-CZ" dirty="0" smtClean="0"/>
          </a:p>
          <a:p>
            <a:r>
              <a:rPr lang="cs-CZ" dirty="0" smtClean="0"/>
              <a:t>pokles významu zejména v osobní dopravě</a:t>
            </a:r>
          </a:p>
          <a:p>
            <a:pPr>
              <a:buNone/>
            </a:pPr>
            <a:r>
              <a:rPr lang="cs-CZ" dirty="0" smtClean="0"/>
              <a:t>       na úkor silniční dopravy</a:t>
            </a:r>
          </a:p>
          <a:p>
            <a:pPr lvl="1"/>
            <a:r>
              <a:rPr lang="cs-CZ" dirty="0" smtClean="0"/>
              <a:t>největší výkon nákladní </a:t>
            </a:r>
            <a:r>
              <a:rPr lang="cs-CZ" dirty="0" err="1" smtClean="0"/>
              <a:t>d</a:t>
            </a:r>
            <a:r>
              <a:rPr lang="cs-CZ" dirty="0" smtClean="0"/>
              <a:t>. : USA, Čína, Rusko</a:t>
            </a:r>
          </a:p>
          <a:p>
            <a:pPr lvl="1"/>
            <a:r>
              <a:rPr lang="cs-CZ" dirty="0" smtClean="0"/>
              <a:t>největší výkon v osobní </a:t>
            </a:r>
            <a:r>
              <a:rPr lang="cs-CZ" dirty="0" err="1" smtClean="0"/>
              <a:t>d</a:t>
            </a:r>
            <a:r>
              <a:rPr lang="cs-CZ" dirty="0" smtClean="0"/>
              <a:t>. : Japonsko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414908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Kliknutím na odkaz se zobrazí trasa těchto magistrál!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cs-CZ" dirty="0" smtClean="0"/>
              <a:t>Transkontinentální magistrály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5292" y="6021288"/>
            <a:ext cx="8248708" cy="481257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sz="4900" dirty="0" smtClean="0"/>
              <a:t>Obr. 2 </a:t>
            </a:r>
            <a:r>
              <a:rPr lang="cs-CZ" sz="4900" dirty="0" err="1" smtClean="0"/>
              <a:t>Transibiřská</a:t>
            </a:r>
            <a:r>
              <a:rPr lang="cs-CZ" sz="4900" dirty="0" smtClean="0"/>
              <a:t> magistrála –červená, Bajkalsko-Amurská magistrála - zelená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File:Trans siberian railroad 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560840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5589240"/>
            <a:ext cx="8248708" cy="4320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dirty="0" smtClean="0"/>
              <a:t>Obr. 3 </a:t>
            </a:r>
            <a:r>
              <a:rPr lang="cs-CZ" sz="2400" dirty="0" err="1" smtClean="0"/>
              <a:t>Pacific</a:t>
            </a:r>
            <a:r>
              <a:rPr lang="cs-CZ" sz="2400" dirty="0" smtClean="0"/>
              <a:t> – Union, transkontinentální systém v USA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Transkontinentální magistrály</a:t>
            </a:r>
            <a:endParaRPr kumimoji="1" lang="cs-CZ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0" name="Picture 2" descr="File:Union Pacific Railroad system map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620000" cy="4352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437112"/>
            <a:ext cx="3385224" cy="8640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400" dirty="0" smtClean="0"/>
              <a:t>Obr. 4</a:t>
            </a:r>
          </a:p>
          <a:p>
            <a:pPr>
              <a:buNone/>
            </a:pPr>
            <a:r>
              <a:rPr lang="cs-CZ" sz="2400" dirty="0" smtClean="0"/>
              <a:t>Kanadská pacifická železnice</a:t>
            </a:r>
            <a:endParaRPr lang="cs-CZ" sz="2400" dirty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Transkontinentální magistrály</a:t>
            </a:r>
            <a:endParaRPr kumimoji="1" lang="cs-CZ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034" name="Picture 2" descr="Soubor:CanadianPacificRailwayNetwork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449116" cy="3096344"/>
          </a:xfrm>
          <a:prstGeom prst="rect">
            <a:avLst/>
          </a:prstGeom>
          <a:noFill/>
        </p:spPr>
      </p:pic>
      <p:pic>
        <p:nvPicPr>
          <p:cNvPr id="44036" name="Picture 4" descr="Soubor:Eastbound over S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15374"/>
            <a:ext cx="3593975" cy="5381978"/>
          </a:xfrm>
          <a:prstGeom prst="rect">
            <a:avLst/>
          </a:prstGeom>
          <a:noFill/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3347864" y="5805264"/>
            <a:ext cx="1800200" cy="86409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/>
              <a:buNone/>
              <a:tabLst/>
              <a:defRPr/>
            </a:pPr>
            <a:r>
              <a:rPr kumimoji="1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</a:t>
            </a:r>
            <a:r>
              <a:rPr kumimoji="1" lang="cs-CZ" sz="2000" kern="0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kumimoji="1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55000"/>
              <a:buFont typeface="Wingdings"/>
              <a:buNone/>
              <a:tabLst/>
              <a:defRPr/>
            </a:pPr>
            <a:r>
              <a:rPr kumimoji="1" lang="cs-CZ" sz="2000" kern="0" dirty="0" smtClean="0">
                <a:solidFill>
                  <a:schemeClr val="bg2">
                    <a:lumMod val="25000"/>
                  </a:schemeClr>
                </a:solidFill>
              </a:rPr>
              <a:t>Nákladní vlak</a:t>
            </a:r>
            <a:endParaRPr kumimoji="1" lang="cs-CZ" sz="2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11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Motiv11</Template>
  <TotalTime>755</TotalTime>
  <Words>737</Words>
  <Application>Microsoft Office PowerPoint</Application>
  <PresentationFormat>Předvádění na obrazovce (4:3)</PresentationFormat>
  <Paragraphs>160</Paragraphs>
  <Slides>20</Slides>
  <Notes>0</Notes>
  <HiddenSlides>4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Motiv sady Office</vt:lpstr>
      <vt:lpstr>Motiv11</vt:lpstr>
      <vt:lpstr>Snímek 1</vt:lpstr>
      <vt:lpstr>DOPRAVA</vt:lpstr>
      <vt:lpstr>Železniční doprava</vt:lpstr>
      <vt:lpstr>Snímek 4</vt:lpstr>
      <vt:lpstr>Železniční doprava</vt:lpstr>
      <vt:lpstr>Železniční doprava</vt:lpstr>
      <vt:lpstr>Transkontinentální magistrály</vt:lpstr>
      <vt:lpstr>Snímek 8</vt:lpstr>
      <vt:lpstr>Transkontinentální magistrály</vt:lpstr>
      <vt:lpstr>Železniční doprava vysokorychlostní trati</vt:lpstr>
      <vt:lpstr>Železniční doprava vysokorychlostní trati</vt:lpstr>
      <vt:lpstr>Železniční doprava vysokorychlostní trati</vt:lpstr>
      <vt:lpstr>Železniční doprava vysokorychlostní trati</vt:lpstr>
      <vt:lpstr>Železniční doprava</vt:lpstr>
      <vt:lpstr>Železniční doprava</vt:lpstr>
      <vt:lpstr>Železniční doprava</vt:lpstr>
      <vt:lpstr>Silniční doprava</vt:lpstr>
      <vt:lpstr>Silniční doprava</vt:lpstr>
      <vt:lpstr>Zdroje: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Tomas</cp:lastModifiedBy>
  <cp:revision>74</cp:revision>
  <dcterms:created xsi:type="dcterms:W3CDTF">2013-11-26T18:08:43Z</dcterms:created>
  <dcterms:modified xsi:type="dcterms:W3CDTF">2014-04-20T18:49:47Z</dcterms:modified>
</cp:coreProperties>
</file>