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Klepnutím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B66F893-EE05-4F14-AB1B-8786D8D3406D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ke_(Kilwater)_behind_a_ferry.jpg" TargetMode="External"/><Relationship Id="rId2" Type="http://schemas.openxmlformats.org/officeDocument/2006/relationships/hyperlink" Target="http://commons.wikimedia.org/wiki/File:Driving_Cars_in_a_Traffic_Jam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ommons.wikimedia.org/wiki/File:D%C4%9B%C4%8D%C3%ADn_harbour_2012_2.jpg?uselang=cs" TargetMode="External"/><Relationship Id="rId4" Type="http://schemas.openxmlformats.org/officeDocument/2006/relationships/hyperlink" Target="http://commons.wikimedia.org/wiki/File:Lufthansa_A340-300_(6663715425)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Doprava – rozdělení a charakteristiky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na téma rozdělení a charakteristiky dopravy, obsahuje otázky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Struktura dopravy, složky dopravy,  dopravní ukazatelé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Listopad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</a:t>
            </a:r>
          </a:p>
          <a:p>
            <a:pPr lvl="1"/>
            <a:r>
              <a:rPr lang="cs-CZ" dirty="0" smtClean="0"/>
              <a:t>násobek přepravní vzdálenosti a objemu přepravy</a:t>
            </a:r>
          </a:p>
          <a:p>
            <a:pPr lvl="1"/>
            <a:r>
              <a:rPr lang="cs-CZ" dirty="0" smtClean="0"/>
              <a:t>jednotky: tunokilometr, osobokilometr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Hodnotící ukazatele dopravy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7664" y="4365104"/>
            <a:ext cx="57606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Jaký přepravní výkon má autobus </a:t>
            </a:r>
          </a:p>
          <a:p>
            <a:pPr algn="ctr"/>
            <a:r>
              <a:rPr lang="cs-CZ" sz="2400" dirty="0" smtClean="0"/>
              <a:t>vezoucí 50 osob 100 km? 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Obr. 1 Intenzivní doprava [cit. 2013-11-22]. Dostupný pod licencí </a:t>
            </a:r>
            <a:r>
              <a:rPr lang="en-US" dirty="0" smtClean="0"/>
              <a:t>Creative Commons Attribution 2.0 Generic license </a:t>
            </a:r>
            <a:r>
              <a:rPr lang="cs-CZ" dirty="0" smtClean="0"/>
              <a:t>z WWW: </a:t>
            </a:r>
            <a:r>
              <a:rPr lang="cs-CZ" dirty="0" smtClean="0">
                <a:hlinkClick r:id="rId2"/>
              </a:rPr>
              <a:t>http://commons.wikimedia.org/wiki/File:Driving_Cars_in_a_Traffic_Jam.jpg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 Brázda za lodí [cit. 2013-11-22].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WWW:</a:t>
            </a:r>
          </a:p>
          <a:p>
            <a:pPr>
              <a:buNone/>
            </a:pPr>
            <a:r>
              <a:rPr lang="cs-CZ" dirty="0" smtClean="0">
                <a:hlinkClick r:id="rId3"/>
              </a:rPr>
              <a:t>http://commons.wikimedia.org/wiki/File:Wake_(Kilwater)_behind_a_ferry.jpg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3 Přistání letadla [cit. 2013-11-22]. Dostupný pod licencí </a:t>
            </a:r>
            <a:r>
              <a:rPr lang="en-US" dirty="0" smtClean="0"/>
              <a:t>Creative Commons Attribution 2.0 Generic license </a:t>
            </a:r>
            <a:r>
              <a:rPr lang="cs-CZ" dirty="0" smtClean="0"/>
              <a:t>z WWW: </a:t>
            </a:r>
            <a:r>
              <a:rPr lang="cs-CZ" dirty="0" smtClean="0">
                <a:hlinkClick r:id="rId4"/>
              </a:rPr>
              <a:t>http://commons.wikimedia.org/wiki/File:Lufthansa_A340-300_(6663715425).jpg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4 Překládka v děčínském přístavu [cit. 2013-11-22]. Dostupný pod licencí </a:t>
            </a:r>
            <a:r>
              <a:rPr lang="en-US" dirty="0" smtClean="0"/>
              <a:t>Creative Commons </a:t>
            </a:r>
            <a:r>
              <a:rPr lang="en-US" dirty="0" err="1" smtClean="0"/>
              <a:t>Uveďte</a:t>
            </a:r>
            <a:r>
              <a:rPr lang="en-US" dirty="0" smtClean="0"/>
              <a:t> </a:t>
            </a:r>
            <a:r>
              <a:rPr lang="en-US" dirty="0" err="1" smtClean="0"/>
              <a:t>autora-Zachovejte</a:t>
            </a:r>
            <a:r>
              <a:rPr lang="en-US" dirty="0" smtClean="0"/>
              <a:t> </a:t>
            </a:r>
            <a:r>
              <a:rPr lang="en-US" dirty="0" err="1" smtClean="0"/>
              <a:t>licenci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cs-CZ" dirty="0" smtClean="0"/>
              <a:t> z WWW: </a:t>
            </a:r>
            <a:r>
              <a:rPr lang="cs-CZ" dirty="0" smtClean="0">
                <a:hlinkClick r:id="rId5"/>
              </a:rPr>
              <a:t>http://commons.wikimedia.org/wiki/File:D%C4%9B%C4%8D%C3%ADn_harbour_2012_2.jpg?uselang=cs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rozdělení a charakteristika</a:t>
            </a:r>
            <a:endParaRPr lang="cs-CZ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08104" y="5445224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dirty="0">
                <a:latin typeface="Century Gothic" pitchFamily="34" charset="0"/>
              </a:rPr>
              <a:t>Po2 DUM č. </a:t>
            </a:r>
            <a:r>
              <a:rPr lang="cs-CZ" dirty="0" smtClean="0">
                <a:latin typeface="Century Gothic" pitchFamily="34" charset="0"/>
              </a:rPr>
              <a:t>11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Funkce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přemísťování</a:t>
            </a:r>
          </a:p>
          <a:p>
            <a:r>
              <a:rPr lang="cs-CZ" dirty="0" smtClean="0"/>
              <a:t>lidí</a:t>
            </a:r>
          </a:p>
          <a:p>
            <a:r>
              <a:rPr lang="cs-CZ" dirty="0" smtClean="0"/>
              <a:t>zboží</a:t>
            </a:r>
          </a:p>
          <a:p>
            <a:r>
              <a:rPr lang="cs-CZ" dirty="0" smtClean="0"/>
              <a:t>surovin</a:t>
            </a:r>
          </a:p>
          <a:p>
            <a:r>
              <a:rPr lang="cs-CZ" dirty="0" smtClean="0"/>
              <a:t>informací</a:t>
            </a:r>
          </a:p>
          <a:p>
            <a:endParaRPr lang="cs-CZ" dirty="0"/>
          </a:p>
        </p:txBody>
      </p:sp>
      <p:pic>
        <p:nvPicPr>
          <p:cNvPr id="2050" name="Picture 2" descr="File:Driving Cars in a Traffic 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545515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275856" y="57332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Intenzivní doprava</a:t>
            </a:r>
            <a:endParaRPr lang="cs-CZ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cs-CZ" dirty="0" smtClean="0"/>
              <a:t>Rozdělení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1628800"/>
            <a:ext cx="8248708" cy="4657721"/>
          </a:xfrm>
        </p:spPr>
        <p:txBody>
          <a:bodyPr/>
          <a:lstStyle/>
          <a:p>
            <a:r>
              <a:rPr lang="cs-CZ" dirty="0" smtClean="0"/>
              <a:t>podle přepravovaného subjektu</a:t>
            </a:r>
          </a:p>
          <a:p>
            <a:pPr lvl="1"/>
            <a:r>
              <a:rPr lang="cs-CZ" dirty="0" smtClean="0"/>
              <a:t>osobní (terciární sektor)</a:t>
            </a:r>
          </a:p>
          <a:p>
            <a:pPr lvl="1"/>
            <a:r>
              <a:rPr lang="cs-CZ" dirty="0" smtClean="0"/>
              <a:t>nákladní (sekundární sektor)</a:t>
            </a:r>
          </a:p>
          <a:p>
            <a:pPr lvl="1"/>
            <a:r>
              <a:rPr lang="cs-CZ" dirty="0" smtClean="0"/>
              <a:t>informací (terciární, kvartérní sektor)</a:t>
            </a:r>
          </a:p>
          <a:p>
            <a:r>
              <a:rPr lang="cs-CZ" dirty="0" smtClean="0"/>
              <a:t>podle geopolitického hlediska</a:t>
            </a:r>
          </a:p>
          <a:p>
            <a:pPr lvl="1"/>
            <a:r>
              <a:rPr lang="cs-CZ" dirty="0" smtClean="0"/>
              <a:t>mezinárodní</a:t>
            </a:r>
          </a:p>
          <a:p>
            <a:pPr lvl="1"/>
            <a:r>
              <a:rPr lang="cs-CZ" dirty="0" smtClean="0"/>
              <a:t>tuzemská (vnitrostátní)</a:t>
            </a:r>
          </a:p>
          <a:p>
            <a:pPr lvl="1"/>
            <a:r>
              <a:rPr lang="cs-CZ" dirty="0" smtClean="0"/>
              <a:t>tranzitní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5445224"/>
            <a:ext cx="450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Vysvětli pojem tranzitní doprava.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Rozdělení dopravy – podle prostředí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15816" y="3140968"/>
            <a:ext cx="3312368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</a:rPr>
              <a:t>suchozemská</a:t>
            </a:r>
            <a:endParaRPr lang="cs-CZ" sz="3600" b="1" dirty="0">
              <a:ln w="1905"/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2204864"/>
            <a:ext cx="237626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silniční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912" y="1988840"/>
            <a:ext cx="237626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železniční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16216" y="2996952"/>
            <a:ext cx="237626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potrubní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4005064"/>
            <a:ext cx="237626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lanová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47864" y="4365104"/>
            <a:ext cx="237626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tunelová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1600" y="5373216"/>
            <a:ext cx="237626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městská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4581128"/>
            <a:ext cx="237626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kabelová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91880" y="5661248"/>
            <a:ext cx="486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druhy městské dopravy znáte?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Wake (Kilwater) behind a ferry.jpg"/>
          <p:cNvPicPr>
            <a:picLocks noChangeAspect="1" noChangeArrowheads="1"/>
          </p:cNvPicPr>
          <p:nvPr/>
        </p:nvPicPr>
        <p:blipFill>
          <a:blip r:embed="rId2" cstate="print"/>
          <a:srcRect b="22731"/>
          <a:stretch>
            <a:fillRect/>
          </a:stretch>
        </p:blipFill>
        <p:spPr bwMode="auto">
          <a:xfrm>
            <a:off x="107504" y="1556792"/>
            <a:ext cx="8899141" cy="5157192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Rozdělení dopravy -  podle prostředí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15816" y="3140968"/>
            <a:ext cx="3312368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</a:rPr>
              <a:t>vodní</a:t>
            </a:r>
            <a:endParaRPr lang="cs-CZ" sz="3600" b="1" dirty="0">
              <a:ln w="1905"/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2204864"/>
            <a:ext cx="237626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námořní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78602" y="4534602"/>
            <a:ext cx="288032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vnitrozemská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4077072"/>
            <a:ext cx="237626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říční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5085184"/>
            <a:ext cx="237626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jezerní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flipV="1">
            <a:off x="4499992" y="4437112"/>
            <a:ext cx="864096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4499992" y="4869160"/>
            <a:ext cx="864096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6732240" y="6165304"/>
            <a:ext cx="2403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2 Brázda za lodí </a:t>
            </a:r>
            <a:endParaRPr lang="cs-CZ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Lufthansa A340-300 (6663715425).jpg"/>
          <p:cNvPicPr>
            <a:picLocks noChangeAspect="1" noChangeArrowheads="1"/>
          </p:cNvPicPr>
          <p:nvPr/>
        </p:nvPicPr>
        <p:blipFill>
          <a:blip r:embed="rId2" cstate="print"/>
          <a:srcRect b="15116"/>
          <a:stretch>
            <a:fillRect/>
          </a:stretch>
        </p:blipFill>
        <p:spPr bwMode="auto">
          <a:xfrm>
            <a:off x="395536" y="1988840"/>
            <a:ext cx="827621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Rozdělení dopravy -  podle prostředí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5936" y="2204864"/>
            <a:ext cx="331236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</a:rPr>
              <a:t>vzdušná</a:t>
            </a:r>
            <a:endParaRPr lang="cs-CZ" sz="3600" b="1" dirty="0">
              <a:ln w="1905"/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3140968"/>
            <a:ext cx="237626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letecká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36096" y="3140968"/>
            <a:ext cx="2592288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informací </a:t>
            </a:r>
            <a:r>
              <a:rPr lang="cs-CZ" sz="20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</a:rPr>
              <a:t>šířených vzduchem</a:t>
            </a:r>
            <a:endParaRPr lang="cs-CZ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012160" y="6165304"/>
            <a:ext cx="253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3 Přistání letadla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/>
              <a:t>Složky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1340768"/>
            <a:ext cx="3457232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dopravní prostředky</a:t>
            </a:r>
          </a:p>
          <a:p>
            <a:r>
              <a:rPr lang="cs-CZ" dirty="0" smtClean="0"/>
              <a:t>dopravní cesty</a:t>
            </a:r>
          </a:p>
          <a:p>
            <a:r>
              <a:rPr lang="cs-CZ" dirty="0" smtClean="0"/>
              <a:t>dopravní zařízení</a:t>
            </a:r>
          </a:p>
          <a:p>
            <a:pPr lvl="1"/>
            <a:r>
              <a:rPr lang="cs-CZ" dirty="0" smtClean="0"/>
              <a:t>př. nádraží, přístav, překladiště, zdymadlo, semafor atd.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3563888" y="1484784"/>
            <a:ext cx="5439913" cy="4401780"/>
            <a:chOff x="3563888" y="1484784"/>
            <a:chExt cx="5439913" cy="4401780"/>
          </a:xfrm>
        </p:grpSpPr>
        <p:pic>
          <p:nvPicPr>
            <p:cNvPr id="34818" name="Picture 2" descr="File:Děčín harbour 2012 2.jpg"/>
            <p:cNvPicPr>
              <a:picLocks noChangeAspect="1" noChangeArrowheads="1"/>
            </p:cNvPicPr>
            <p:nvPr/>
          </p:nvPicPr>
          <p:blipFill>
            <a:blip r:embed="rId2" cstate="print"/>
            <a:srcRect l="10451"/>
            <a:stretch>
              <a:fillRect/>
            </a:stretch>
          </p:blipFill>
          <p:spPr bwMode="auto">
            <a:xfrm>
              <a:off x="3563888" y="1484784"/>
              <a:ext cx="5439913" cy="40473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Obdélník 4"/>
            <p:cNvSpPr/>
            <p:nvPr/>
          </p:nvSpPr>
          <p:spPr>
            <a:xfrm>
              <a:off x="3635896" y="5517232"/>
              <a:ext cx="40053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Obr. 4 Překládka v děčínském přístavu 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Hodnotící ukazatele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dopravní síť</a:t>
            </a:r>
          </a:p>
          <a:p>
            <a:pPr lvl="1"/>
            <a:r>
              <a:rPr lang="cs-CZ" dirty="0" smtClean="0"/>
              <a:t>celková délka (km)</a:t>
            </a:r>
          </a:p>
          <a:p>
            <a:pPr lvl="1"/>
            <a:r>
              <a:rPr lang="cs-CZ" dirty="0" smtClean="0"/>
              <a:t>hustota (km/1000 km</a:t>
            </a:r>
            <a:r>
              <a:rPr lang="cs-CZ" baseline="30000" dirty="0" smtClean="0"/>
              <a:t>2 </a:t>
            </a:r>
            <a:r>
              <a:rPr lang="cs-CZ" dirty="0" smtClean="0"/>
              <a:t>plochy státu)</a:t>
            </a:r>
          </a:p>
          <a:p>
            <a:r>
              <a:rPr lang="cs-CZ" dirty="0" smtClean="0"/>
              <a:t>objem přepravy (tuny, počty osob)</a:t>
            </a:r>
          </a:p>
          <a:p>
            <a:r>
              <a:rPr lang="cs-CZ" dirty="0" smtClean="0"/>
              <a:t>dopravní park (počet dopravních prostředků, přepočet na 1 obyvatele)</a:t>
            </a:r>
          </a:p>
          <a:p>
            <a:pPr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1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Motiv11</Template>
  <TotalTime>269</TotalTime>
  <Words>284</Words>
  <Application>Microsoft Office PowerPoint</Application>
  <PresentationFormat>Předvádění na obrazovce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sady Office</vt:lpstr>
      <vt:lpstr>Motiv11</vt:lpstr>
      <vt:lpstr>Prezentace aplikace PowerPoint</vt:lpstr>
      <vt:lpstr>DOPRAVA</vt:lpstr>
      <vt:lpstr>Funkce dopravy</vt:lpstr>
      <vt:lpstr>Rozdělení dopravy</vt:lpstr>
      <vt:lpstr>Rozdělení dopravy – podle prostředí</vt:lpstr>
      <vt:lpstr>Rozdělení dopravy -  podle prostředí</vt:lpstr>
      <vt:lpstr>Rozdělení dopravy -  podle prostředí</vt:lpstr>
      <vt:lpstr>Složky dopravy</vt:lpstr>
      <vt:lpstr>Hodnotící ukazatele dopravy</vt:lpstr>
      <vt:lpstr>Hodnotící ukazatele dopravy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Mgr. Pavel Roubínek</cp:lastModifiedBy>
  <cp:revision>26</cp:revision>
  <dcterms:created xsi:type="dcterms:W3CDTF">2013-11-26T18:08:43Z</dcterms:created>
  <dcterms:modified xsi:type="dcterms:W3CDTF">2014-04-28T11:23:16Z</dcterms:modified>
</cp:coreProperties>
</file>