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6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9FE6C2A-EA8B-43E2-A851-271E753B6FC9}" type="datetimeFigureOut">
              <a:rPr lang="cs-CZ" smtClean="0"/>
              <a:pPr/>
              <a:t>20.4.2014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6042250-6963-432C-8306-518351022E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fghan_women_at_a_textile_factory_in_Kabul.jpg?uselang=cs" TargetMode="External"/><Relationship Id="rId2" Type="http://schemas.openxmlformats.org/officeDocument/2006/relationships/hyperlink" Target="http://cs.wikipedia.org/wiki/Soubor:ShellMartinez-refi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ommons.wikimedia.org/wiki/File:Hollywood-Sign-cropped.jpg" TargetMode="External"/><Relationship Id="rId5" Type="http://schemas.openxmlformats.org/officeDocument/2006/relationships/hyperlink" Target="http://commons.wikimedia.org/wiki/File:Red_Wing_Shoes_factory.jpg?uselang=cs" TargetMode="External"/><Relationship Id="rId4" Type="http://schemas.openxmlformats.org/officeDocument/2006/relationships/hyperlink" Target="http://commons.wikimedia.org/wiki/File:Ed_Hardy_Runway_Models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2750" y="1703388"/>
          <a:ext cx="8280920" cy="5016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2394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Průmyslová odvětví II</a:t>
                      </a: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2. ročník</a:t>
                      </a: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Sociální prostředí</a:t>
                      </a: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na téma průmyslových odvětví, obsahuje otázky a úlohy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Chemický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průmysl, průmyslové obory, lokalizace, výroba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Tomáš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Pospíšil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Listopad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3419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708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250" name="Obrázek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87487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892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Spotřební průmysl</a:t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sz="3600" dirty="0" smtClean="0"/>
              <a:t>vybraná odvětví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Obuvnický a kožedělný průmysl</a:t>
            </a:r>
          </a:p>
          <a:p>
            <a:pPr lvl="1"/>
            <a:r>
              <a:rPr lang="cs-CZ" dirty="0" smtClean="0"/>
              <a:t>kůže nahrazována umělými materiály</a:t>
            </a:r>
          </a:p>
          <a:p>
            <a:pPr lvl="1"/>
            <a:r>
              <a:rPr lang="cs-CZ" dirty="0" smtClean="0"/>
              <a:t>těžiště světové produkce Čína, jihovýchodní Asie</a:t>
            </a:r>
          </a:p>
          <a:p>
            <a:pPr lvl="1"/>
            <a:r>
              <a:rPr lang="cs-CZ" dirty="0" smtClean="0"/>
              <a:t>Baťa, padělky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395536" y="3501008"/>
            <a:ext cx="8283892" cy="3011562"/>
            <a:chOff x="395536" y="3501008"/>
            <a:chExt cx="8283892" cy="3011562"/>
          </a:xfrm>
        </p:grpSpPr>
        <p:pic>
          <p:nvPicPr>
            <p:cNvPr id="35842" name="Picture 2" descr="File:Red Wing Shoes factory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11960" y="3501008"/>
              <a:ext cx="4467468" cy="2976451"/>
            </a:xfrm>
            <a:prstGeom prst="rect">
              <a:avLst/>
            </a:prstGeom>
            <a:noFill/>
          </p:spPr>
        </p:pic>
        <p:sp>
          <p:nvSpPr>
            <p:cNvPr id="5" name="TextovéPole 4"/>
            <p:cNvSpPr txBox="1"/>
            <p:nvPr/>
          </p:nvSpPr>
          <p:spPr>
            <a:xfrm>
              <a:off x="395536" y="5589240"/>
              <a:ext cx="37444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dirty="0" smtClean="0"/>
                <a:t>Obr. 5 Výroba obuvi</a:t>
              </a:r>
            </a:p>
            <a:p>
              <a:pPr algn="r"/>
              <a:r>
                <a:rPr lang="cs-CZ" dirty="0" smtClean="0"/>
                <a:t>její centrum je díky levné pracovní síle hlavně v Asii</a:t>
              </a:r>
              <a:endParaRPr lang="cs-CZ" dirty="0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Hračky</a:t>
            </a:r>
          </a:p>
          <a:p>
            <a:pPr lvl="1"/>
            <a:r>
              <a:rPr lang="cs-CZ" dirty="0" smtClean="0"/>
              <a:t>značky: USA, Japonsko, Dánsko</a:t>
            </a:r>
          </a:p>
          <a:p>
            <a:pPr lvl="1"/>
            <a:r>
              <a:rPr lang="cs-CZ" dirty="0" smtClean="0"/>
              <a:t>hlavní producent - Čína</a:t>
            </a:r>
          </a:p>
          <a:p>
            <a:pPr>
              <a:buNone/>
            </a:pPr>
            <a:r>
              <a:rPr lang="cs-CZ" dirty="0" smtClean="0"/>
              <a:t>Sportovní potřeby</a:t>
            </a:r>
          </a:p>
          <a:p>
            <a:pPr lvl="1"/>
            <a:r>
              <a:rPr lang="cs-CZ" dirty="0" smtClean="0"/>
              <a:t>značky ze západní Evropy a USA</a:t>
            </a:r>
          </a:p>
          <a:p>
            <a:pPr>
              <a:buNone/>
            </a:pPr>
            <a:r>
              <a:rPr lang="cs-CZ" dirty="0" smtClean="0"/>
              <a:t>Polygrafie </a:t>
            </a:r>
          </a:p>
          <a:p>
            <a:pPr lvl="1"/>
            <a:r>
              <a:rPr lang="cs-CZ" dirty="0" smtClean="0"/>
              <a:t>výroba tiskovin, nosičů videa a hudby</a:t>
            </a:r>
          </a:p>
          <a:p>
            <a:pPr lvl="1"/>
            <a:r>
              <a:rPr lang="cs-CZ" dirty="0" smtClean="0"/>
              <a:t>Německo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Spotřební průmysl</a:t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sz="3600" dirty="0" smtClean="0"/>
              <a:t>vybraná odvětví</a:t>
            </a:r>
            <a:endParaRPr lang="cs-C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Filmový a hudební průmysl</a:t>
            </a:r>
          </a:p>
          <a:p>
            <a:pPr lvl="1"/>
            <a:r>
              <a:rPr lang="cs-CZ" dirty="0" smtClean="0"/>
              <a:t>obrovské ztráty kvůli pirátství</a:t>
            </a:r>
          </a:p>
          <a:p>
            <a:pPr lvl="1"/>
            <a:r>
              <a:rPr lang="cs-CZ" dirty="0" smtClean="0"/>
              <a:t>dominuje VB a USA</a:t>
            </a:r>
          </a:p>
          <a:p>
            <a:pPr lvl="1"/>
            <a:r>
              <a:rPr lang="cs-CZ" dirty="0" smtClean="0"/>
              <a:t>Hollywood, </a:t>
            </a:r>
            <a:r>
              <a:rPr lang="cs-CZ" dirty="0" err="1" smtClean="0"/>
              <a:t>Bolywood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Výroba softwaru</a:t>
            </a:r>
          </a:p>
          <a:p>
            <a:pPr lvl="1"/>
            <a:r>
              <a:rPr lang="cs-CZ" dirty="0" smtClean="0"/>
              <a:t>USA</a:t>
            </a:r>
          </a:p>
          <a:p>
            <a:pPr lvl="1"/>
            <a:r>
              <a:rPr lang="cs-CZ" dirty="0" smtClean="0"/>
              <a:t>Microsoft, Apple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Spotřební průmysl</a:t>
            </a:r>
            <a:br>
              <a:rPr lang="cs-CZ" dirty="0" smtClean="0"/>
            </a:br>
            <a:r>
              <a:rPr lang="cs-CZ" dirty="0" smtClean="0"/>
              <a:t>				</a:t>
            </a:r>
            <a:r>
              <a:rPr lang="cs-CZ" sz="3600" dirty="0" smtClean="0"/>
              <a:t>vybraná odvětví</a:t>
            </a:r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1547664" y="3933056"/>
            <a:ext cx="7416824" cy="2673588"/>
            <a:chOff x="1547664" y="3933056"/>
            <a:chExt cx="7416824" cy="2673588"/>
          </a:xfrm>
        </p:grpSpPr>
        <p:pic>
          <p:nvPicPr>
            <p:cNvPr id="36866" name="Picture 2" descr="File:Hollywood-Sign-cropped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96106" y="3933056"/>
              <a:ext cx="4768382" cy="2598769"/>
            </a:xfrm>
            <a:prstGeom prst="rect">
              <a:avLst/>
            </a:prstGeom>
            <a:noFill/>
          </p:spPr>
        </p:pic>
        <p:sp>
          <p:nvSpPr>
            <p:cNvPr id="6" name="TextovéPole 5"/>
            <p:cNvSpPr txBox="1"/>
            <p:nvPr/>
          </p:nvSpPr>
          <p:spPr>
            <a:xfrm>
              <a:off x="1547664" y="6237312"/>
              <a:ext cx="24482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6 Slavný nápis</a:t>
              </a:r>
              <a:endParaRPr lang="cs-CZ" dirty="0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251520" y="5373216"/>
            <a:ext cx="3851920" cy="830997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Kde se nachází Hollywood a </a:t>
            </a:r>
            <a:r>
              <a:rPr lang="cs-CZ" sz="2400" b="1" dirty="0" err="1" smtClean="0">
                <a:solidFill>
                  <a:srgbClr val="C00000"/>
                </a:solidFill>
              </a:rPr>
              <a:t>Bolywood</a:t>
            </a:r>
            <a:r>
              <a:rPr lang="cs-CZ" sz="2400" b="1" dirty="0" smtClean="0">
                <a:solidFill>
                  <a:srgbClr val="C00000"/>
                </a:solidFill>
              </a:rPr>
              <a:t>?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0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Spotřební průmysl</a:t>
            </a:r>
            <a:br>
              <a:rPr lang="cs-CZ" dirty="0" smtClean="0"/>
            </a:br>
            <a:r>
              <a:rPr lang="cs-CZ" dirty="0" smtClean="0"/>
              <a:t>			potravinářský průmysl</a:t>
            </a:r>
            <a:endParaRPr lang="cs-CZ" dirty="0"/>
          </a:p>
        </p:txBody>
      </p:sp>
      <p:grpSp>
        <p:nvGrpSpPr>
          <p:cNvPr id="5" name="Skupina 8"/>
          <p:cNvGrpSpPr>
            <a:grpSpLocks/>
          </p:cNvGrpSpPr>
          <p:nvPr/>
        </p:nvGrpSpPr>
        <p:grpSpPr bwMode="auto">
          <a:xfrm>
            <a:off x="1043608" y="3212976"/>
            <a:ext cx="7056784" cy="1026238"/>
            <a:chOff x="2699792" y="3645024"/>
            <a:chExt cx="4248472" cy="1025320"/>
          </a:xfrm>
        </p:grpSpPr>
        <p:sp>
          <p:nvSpPr>
            <p:cNvPr id="6" name="Zaoblený obdélník 5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3037739" y="3717091"/>
              <a:ext cx="3490138" cy="9532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obory </a:t>
              </a: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potravinářského </a:t>
              </a: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průmyslu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8" name="Skupina 9"/>
          <p:cNvGrpSpPr>
            <a:grpSpLocks/>
          </p:cNvGrpSpPr>
          <p:nvPr/>
        </p:nvGrpSpPr>
        <p:grpSpPr bwMode="auto">
          <a:xfrm>
            <a:off x="3419872" y="1988840"/>
            <a:ext cx="2376264" cy="636362"/>
            <a:chOff x="3074656" y="3645024"/>
            <a:chExt cx="4313105" cy="720080"/>
          </a:xfrm>
        </p:grpSpPr>
        <p:sp>
          <p:nvSpPr>
            <p:cNvPr id="9" name="Zaoblený obdélník 8">
              <a:hlinkClick r:id="" action="ppaction://noaction"/>
            </p:cNvPr>
            <p:cNvSpPr/>
            <p:nvPr/>
          </p:nvSpPr>
          <p:spPr>
            <a:xfrm>
              <a:off x="3139289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0" name="TextovéPole 9">
              <a:hlinkClick r:id="" action="ppaction://noaction"/>
            </p:cNvPr>
            <p:cNvSpPr txBox="1"/>
            <p:nvPr/>
          </p:nvSpPr>
          <p:spPr>
            <a:xfrm>
              <a:off x="3074656" y="3725033"/>
              <a:ext cx="4146838" cy="592054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masný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1" name="Skupina 12"/>
          <p:cNvGrpSpPr>
            <a:grpSpLocks/>
          </p:cNvGrpSpPr>
          <p:nvPr/>
        </p:nvGrpSpPr>
        <p:grpSpPr bwMode="auto">
          <a:xfrm>
            <a:off x="395536" y="2276872"/>
            <a:ext cx="2952874" cy="648075"/>
            <a:chOff x="2699792" y="3645024"/>
            <a:chExt cx="4248472" cy="720080"/>
          </a:xfrm>
        </p:grpSpPr>
        <p:sp>
          <p:nvSpPr>
            <p:cNvPr id="12" name="Zaoblený obdélník 11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3" name="TextovéPole 12">
              <a:hlinkClick r:id="" action="ppaction://noaction"/>
            </p:cNvPr>
            <p:cNvSpPr txBox="1"/>
            <p:nvPr/>
          </p:nvSpPr>
          <p:spPr>
            <a:xfrm>
              <a:off x="2906996" y="3725036"/>
              <a:ext cx="3954421" cy="5813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mlynárenský</a:t>
              </a:r>
              <a:endPara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Skupina 17"/>
          <p:cNvGrpSpPr>
            <a:grpSpLocks/>
          </p:cNvGrpSpPr>
          <p:nvPr/>
        </p:nvGrpSpPr>
        <p:grpSpPr bwMode="auto">
          <a:xfrm>
            <a:off x="6084168" y="2348880"/>
            <a:ext cx="2735916" cy="647700"/>
            <a:chOff x="2699792" y="3645024"/>
            <a:chExt cx="4248472" cy="720080"/>
          </a:xfrm>
        </p:grpSpPr>
        <p:sp>
          <p:nvSpPr>
            <p:cNvPr id="15" name="Zaoblený obdélník 14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6" name="TextovéPole 15">
              <a:hlinkClick r:id="" action="ppaction://noaction"/>
            </p:cNvPr>
            <p:cNvSpPr txBox="1"/>
            <p:nvPr/>
          </p:nvSpPr>
          <p:spPr>
            <a:xfrm>
              <a:off x="2811610" y="3725080"/>
              <a:ext cx="3874210" cy="581689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pekárenský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20" name="Skupina 23"/>
          <p:cNvGrpSpPr>
            <a:grpSpLocks/>
          </p:cNvGrpSpPr>
          <p:nvPr/>
        </p:nvGrpSpPr>
        <p:grpSpPr bwMode="auto">
          <a:xfrm>
            <a:off x="323528" y="4077072"/>
            <a:ext cx="3240360" cy="720080"/>
            <a:chOff x="2699792" y="3645024"/>
            <a:chExt cx="4248472" cy="126748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1" name="Zaoblený obdélník 20"/>
            <p:cNvSpPr/>
            <p:nvPr/>
          </p:nvSpPr>
          <p:spPr>
            <a:xfrm>
              <a:off x="2699792" y="3645024"/>
              <a:ext cx="4248472" cy="1267486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2" name="TextovéPole 21">
              <a:hlinkClick r:id="" action="ppaction://noaction"/>
            </p:cNvPr>
            <p:cNvSpPr txBox="1"/>
            <p:nvPr/>
          </p:nvSpPr>
          <p:spPr>
            <a:xfrm>
              <a:off x="3074658" y="3725033"/>
              <a:ext cx="3490138" cy="1060728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cukrovarnictví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23" name="Skupina 26"/>
          <p:cNvGrpSpPr>
            <a:grpSpLocks/>
          </p:cNvGrpSpPr>
          <p:nvPr/>
        </p:nvGrpSpPr>
        <p:grpSpPr bwMode="auto">
          <a:xfrm>
            <a:off x="899592" y="6021288"/>
            <a:ext cx="3168005" cy="649287"/>
            <a:chOff x="2699792" y="3645023"/>
            <a:chExt cx="4248472" cy="7200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4" name="Zaoblený obdélník 23"/>
            <p:cNvSpPr/>
            <p:nvPr/>
          </p:nvSpPr>
          <p:spPr>
            <a:xfrm>
              <a:off x="2699792" y="3645023"/>
              <a:ext cx="4248472" cy="720080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5" name="TextovéPole 24">
              <a:hlinkClick r:id="" action="ppaction://noaction"/>
            </p:cNvPr>
            <p:cNvSpPr txBox="1"/>
            <p:nvPr/>
          </p:nvSpPr>
          <p:spPr>
            <a:xfrm>
              <a:off x="3074710" y="3724884"/>
              <a:ext cx="3490138" cy="580268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mlékárenský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29" name="Skupina 26"/>
          <p:cNvGrpSpPr>
            <a:grpSpLocks/>
          </p:cNvGrpSpPr>
          <p:nvPr/>
        </p:nvGrpSpPr>
        <p:grpSpPr bwMode="auto">
          <a:xfrm>
            <a:off x="6948264" y="5085184"/>
            <a:ext cx="1943869" cy="649287"/>
            <a:chOff x="2699792" y="3645023"/>
            <a:chExt cx="4248472" cy="7200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0" name="Zaoblený obdélník 29"/>
            <p:cNvSpPr/>
            <p:nvPr/>
          </p:nvSpPr>
          <p:spPr>
            <a:xfrm>
              <a:off x="2699792" y="3645023"/>
              <a:ext cx="4248472" cy="720080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31" name="TextovéPole 30">
              <a:hlinkClick r:id="" action="ppaction://noaction"/>
            </p:cNvPr>
            <p:cNvSpPr txBox="1"/>
            <p:nvPr/>
          </p:nvSpPr>
          <p:spPr>
            <a:xfrm>
              <a:off x="3074710" y="3724885"/>
              <a:ext cx="3490138" cy="581356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tukový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32" name="Skupina 23"/>
          <p:cNvGrpSpPr>
            <a:grpSpLocks/>
          </p:cNvGrpSpPr>
          <p:nvPr/>
        </p:nvGrpSpPr>
        <p:grpSpPr bwMode="auto">
          <a:xfrm>
            <a:off x="4499992" y="4221088"/>
            <a:ext cx="3672408" cy="647700"/>
            <a:chOff x="2699792" y="3645024"/>
            <a:chExt cx="4248472" cy="7200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3" name="Zaoblený obdélník 32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34" name="TextovéPole 33">
              <a:hlinkClick r:id="" action="ppaction://noaction"/>
            </p:cNvPr>
            <p:cNvSpPr txBox="1"/>
            <p:nvPr/>
          </p:nvSpPr>
          <p:spPr>
            <a:xfrm>
              <a:off x="3074658" y="3725033"/>
              <a:ext cx="3490138" cy="581689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konzervárenský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39" name="Skupina 23"/>
          <p:cNvGrpSpPr>
            <a:grpSpLocks/>
          </p:cNvGrpSpPr>
          <p:nvPr/>
        </p:nvGrpSpPr>
        <p:grpSpPr bwMode="auto">
          <a:xfrm>
            <a:off x="5508104" y="5949280"/>
            <a:ext cx="3240360" cy="720080"/>
            <a:chOff x="2699792" y="3645023"/>
            <a:chExt cx="4248472" cy="1267486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0" name="Zaoblený obdélník 39"/>
            <p:cNvSpPr/>
            <p:nvPr/>
          </p:nvSpPr>
          <p:spPr>
            <a:xfrm>
              <a:off x="2699792" y="3645023"/>
              <a:ext cx="4248472" cy="1267486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1" name="TextovéPole 40">
              <a:hlinkClick r:id="" action="ppaction://noaction"/>
            </p:cNvPr>
            <p:cNvSpPr txBox="1"/>
            <p:nvPr/>
          </p:nvSpPr>
          <p:spPr>
            <a:xfrm>
              <a:off x="3077434" y="3771773"/>
              <a:ext cx="3490138" cy="920973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tabákový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42" name="Skupina 23"/>
          <p:cNvGrpSpPr>
            <a:grpSpLocks/>
          </p:cNvGrpSpPr>
          <p:nvPr/>
        </p:nvGrpSpPr>
        <p:grpSpPr bwMode="auto">
          <a:xfrm>
            <a:off x="323528" y="5085184"/>
            <a:ext cx="3240360" cy="647700"/>
            <a:chOff x="2699792" y="3645024"/>
            <a:chExt cx="4248472" cy="7200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3" name="Zaoblený obdélník 42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4" name="TextovéPole 43">
              <a:hlinkClick r:id="" action="ppaction://noaction"/>
            </p:cNvPr>
            <p:cNvSpPr txBox="1"/>
            <p:nvPr/>
          </p:nvSpPr>
          <p:spPr>
            <a:xfrm>
              <a:off x="2888613" y="3725033"/>
              <a:ext cx="3676184" cy="581689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výroba nápojů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45" name="TextovéPole 44"/>
          <p:cNvSpPr txBox="1"/>
          <p:nvPr/>
        </p:nvSpPr>
        <p:spPr>
          <a:xfrm>
            <a:off x="323528" y="476672"/>
            <a:ext cx="8280920" cy="1077218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</a:rPr>
              <a:t>Vyjmenuj příklady produktů jednotlivých oborů potravinářského průmyslu.</a:t>
            </a:r>
            <a:endParaRPr lang="cs-CZ" sz="3200" b="1" dirty="0">
              <a:solidFill>
                <a:srgbClr val="C00000"/>
              </a:solidFill>
            </a:endParaRPr>
          </a:p>
        </p:txBody>
      </p:sp>
      <p:grpSp>
        <p:nvGrpSpPr>
          <p:cNvPr id="49" name="Skupina 23"/>
          <p:cNvGrpSpPr>
            <a:grpSpLocks/>
          </p:cNvGrpSpPr>
          <p:nvPr/>
        </p:nvGrpSpPr>
        <p:grpSpPr bwMode="auto">
          <a:xfrm>
            <a:off x="3995936" y="5085184"/>
            <a:ext cx="2592288" cy="720080"/>
            <a:chOff x="2699792" y="3645026"/>
            <a:chExt cx="4248472" cy="1267487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50" name="Zaoblený obdélník 49"/>
            <p:cNvSpPr/>
            <p:nvPr/>
          </p:nvSpPr>
          <p:spPr>
            <a:xfrm>
              <a:off x="2699792" y="3645026"/>
              <a:ext cx="4248472" cy="1267487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51" name="TextovéPole 50">
              <a:hlinkClick r:id="" action="ppaction://noaction"/>
            </p:cNvPr>
            <p:cNvSpPr txBox="1"/>
            <p:nvPr/>
          </p:nvSpPr>
          <p:spPr>
            <a:xfrm>
              <a:off x="2817805" y="3725032"/>
              <a:ext cx="3894433" cy="920973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těstárenský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786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lokalizační faktory:</a:t>
            </a:r>
          </a:p>
          <a:p>
            <a:pPr lvl="1"/>
            <a:r>
              <a:rPr lang="cs-CZ" dirty="0" smtClean="0"/>
              <a:t>zemědělská produkce, spotřeba, tradice</a:t>
            </a:r>
          </a:p>
          <a:p>
            <a:pPr lvl="1"/>
            <a:r>
              <a:rPr lang="cs-CZ" dirty="0" smtClean="0"/>
              <a:t>technologický pokrok konzervace  a dopravy = globalizace oboru</a:t>
            </a:r>
          </a:p>
          <a:p>
            <a:pPr lvl="1">
              <a:buNone/>
            </a:pP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Vybrané produkty:</a:t>
            </a:r>
          </a:p>
          <a:p>
            <a:pPr lvl="2">
              <a:buNone/>
            </a:pPr>
            <a:r>
              <a:rPr lang="cs-CZ" dirty="0" smtClean="0"/>
              <a:t>maso – Čína, USA, Brazílie, Německo</a:t>
            </a:r>
          </a:p>
          <a:p>
            <a:pPr lvl="2">
              <a:buNone/>
            </a:pPr>
            <a:r>
              <a:rPr lang="cs-CZ" dirty="0" smtClean="0"/>
              <a:t>uzeniny – Maďarsko</a:t>
            </a:r>
          </a:p>
          <a:p>
            <a:pPr lvl="2">
              <a:buNone/>
            </a:pPr>
            <a:r>
              <a:rPr lang="cs-CZ" dirty="0" smtClean="0"/>
              <a:t>sýry – Francie, Nizozemsko</a:t>
            </a:r>
          </a:p>
          <a:p>
            <a:pPr lvl="2">
              <a:buNone/>
            </a:pPr>
            <a:r>
              <a:rPr lang="cs-CZ" dirty="0" smtClean="0"/>
              <a:t>cukr – Indie, Brazílie, Čína</a:t>
            </a:r>
          </a:p>
          <a:p>
            <a:pPr lvl="2">
              <a:buNone/>
            </a:pPr>
            <a:r>
              <a:rPr lang="cs-CZ" dirty="0" smtClean="0"/>
              <a:t>cukrovinky a čokoláda – USA, Francie, Belgie, 					Švýcarsko, Rakousko</a:t>
            </a:r>
          </a:p>
          <a:p>
            <a:pPr lvl="2">
              <a:buNone/>
            </a:pPr>
            <a:r>
              <a:rPr lang="cs-CZ" dirty="0" smtClean="0"/>
              <a:t>cigarety – USA, Čína</a:t>
            </a:r>
          </a:p>
          <a:p>
            <a:pPr lvl="2">
              <a:buNone/>
            </a:pPr>
            <a:r>
              <a:rPr lang="cs-CZ" dirty="0" smtClean="0"/>
              <a:t>těstoviny - Itálie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Spotřební průmysl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sz="3600" dirty="0" smtClean="0"/>
              <a:t>potravinářský průmysl</a:t>
            </a:r>
            <a:endParaRPr lang="cs-C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Výroba nápojů</a:t>
            </a:r>
          </a:p>
          <a:p>
            <a:pPr lvl="1"/>
            <a:r>
              <a:rPr lang="cs-CZ" dirty="0" smtClean="0"/>
              <a:t>nealkoholické nápoje – USA</a:t>
            </a:r>
          </a:p>
          <a:p>
            <a:pPr lvl="1"/>
            <a:r>
              <a:rPr lang="cs-CZ" dirty="0" smtClean="0"/>
              <a:t>pivovarnictví – USA, Německo, Nizozemsko, Belgie, Dánsko, ČR</a:t>
            </a:r>
          </a:p>
          <a:p>
            <a:pPr lvl="1"/>
            <a:r>
              <a:rPr lang="cs-CZ" dirty="0" smtClean="0"/>
              <a:t>lihovarnictví - USA, Velká Británie, Francie, Irsko, Rusko, Finsko</a:t>
            </a:r>
          </a:p>
          <a:p>
            <a:pPr lvl="1"/>
            <a:r>
              <a:rPr lang="cs-CZ" dirty="0" smtClean="0"/>
              <a:t>vinařství – Francie, Španělsko, Itálie, Chile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Spotřební průmysl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sz="3600" dirty="0" smtClean="0"/>
              <a:t>potravinářský průmysl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5229200"/>
            <a:ext cx="8280920" cy="954107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Uveďte příklady produktů nebo značek</a:t>
            </a:r>
          </a:p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k jednotlivým kategoriím.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399032"/>
          </a:xfrm>
        </p:spPr>
        <p:txBody>
          <a:bodyPr/>
          <a:lstStyle/>
          <a:p>
            <a:pPr algn="ctr"/>
            <a:r>
              <a:rPr lang="cs-CZ" dirty="0" smtClean="0"/>
              <a:t>KONEC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Obr. 1 Ropná rafinerie </a:t>
            </a:r>
            <a:r>
              <a:rPr lang="cs-CZ" sz="3200" dirty="0" smtClean="0"/>
              <a:t>[cit. 2013-11-17]. Dostupný pod licencí </a:t>
            </a:r>
            <a:r>
              <a:rPr lang="en-US" sz="3200" dirty="0" smtClean="0"/>
              <a:t>Creative Commons </a:t>
            </a:r>
            <a:r>
              <a:rPr lang="en-US" sz="3200" dirty="0" err="1" smtClean="0"/>
              <a:t>Zachovejte</a:t>
            </a:r>
            <a:r>
              <a:rPr lang="en-US" sz="3200" dirty="0" smtClean="0"/>
              <a:t> </a:t>
            </a:r>
            <a:r>
              <a:rPr lang="en-US" sz="3200" dirty="0" err="1" smtClean="0"/>
              <a:t>licenci</a:t>
            </a:r>
            <a:r>
              <a:rPr lang="en-US" sz="3200" dirty="0" smtClean="0"/>
              <a:t> 1.0.</a:t>
            </a:r>
            <a:r>
              <a:rPr lang="cs-CZ" sz="3200" dirty="0" smtClean="0"/>
              <a:t> z WWW: </a:t>
            </a:r>
            <a:r>
              <a:rPr lang="cs-CZ" dirty="0" smtClean="0">
                <a:hlinkClick r:id="rId2"/>
              </a:rPr>
              <a:t>http://cs.wikipedia.org/wiki/Soubor:ShellMartinez-refi.jpg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Obr. 2 Spotřební chemie, autor: Tomáš Pospíšil</a:t>
            </a:r>
          </a:p>
          <a:p>
            <a:pPr>
              <a:buNone/>
            </a:pPr>
            <a:r>
              <a:rPr lang="cs-CZ" dirty="0" smtClean="0"/>
              <a:t>Obr. 3 Konfekční továrna v </a:t>
            </a:r>
            <a:r>
              <a:rPr lang="cs-CZ" dirty="0" err="1" smtClean="0"/>
              <a:t>Afgánistánu</a:t>
            </a:r>
            <a:r>
              <a:rPr lang="cs-CZ" sz="2800" dirty="0" smtClean="0"/>
              <a:t>[cit. 2013-11-17]. Dostupný pod licencí Public </a:t>
            </a:r>
            <a:r>
              <a:rPr lang="cs-CZ" sz="2800" dirty="0" err="1" smtClean="0"/>
              <a:t>Domain</a:t>
            </a:r>
            <a:r>
              <a:rPr lang="cs-CZ" sz="2800" dirty="0" smtClean="0"/>
              <a:t> </a:t>
            </a:r>
            <a:r>
              <a:rPr lang="cs-CZ" dirty="0" smtClean="0"/>
              <a:t> z WWW: </a:t>
            </a:r>
            <a:r>
              <a:rPr lang="cs-CZ" dirty="0" smtClean="0">
                <a:hlinkClick r:id="rId3"/>
              </a:rPr>
              <a:t>http://commons.wikimedia.org/wiki/File:Afghan_women_at_a_textile_factory_in_Kabul.jpg?uselang=cs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Obr. 4  Módní přehlídka v LA </a:t>
            </a:r>
            <a:r>
              <a:rPr lang="cs-CZ" sz="3200" dirty="0" smtClean="0"/>
              <a:t>[cit. 2013-11-17]. Dostupný pod licencí </a:t>
            </a:r>
            <a:r>
              <a:rPr lang="en-US" sz="3200" dirty="0" smtClean="0"/>
              <a:t>Creative Commons Attribution-Share Alike 3.0 </a:t>
            </a:r>
            <a:r>
              <a:rPr lang="en-US" sz="3200" dirty="0" err="1" smtClean="0"/>
              <a:t>Unported</a:t>
            </a:r>
            <a:r>
              <a:rPr lang="en-US" sz="3200" dirty="0" smtClean="0"/>
              <a:t> license</a:t>
            </a:r>
            <a:r>
              <a:rPr lang="cs-CZ" sz="3200" dirty="0" smtClean="0"/>
              <a:t> </a:t>
            </a:r>
            <a:r>
              <a:rPr lang="cs-CZ" dirty="0" smtClean="0"/>
              <a:t>z WWW: </a:t>
            </a:r>
            <a:r>
              <a:rPr lang="cs-CZ" dirty="0" smtClean="0">
                <a:hlinkClick r:id="rId4"/>
              </a:rPr>
              <a:t>http://commons.wikimedia.org/wiki/File:Ed_Hardy_Runway_Models.jpg</a:t>
            </a:r>
            <a:endParaRPr lang="cs-CZ" dirty="0" smtClean="0"/>
          </a:p>
          <a:p>
            <a:pPr>
              <a:buNone/>
            </a:pPr>
            <a:r>
              <a:rPr lang="cs-CZ" sz="2900" dirty="0" smtClean="0"/>
              <a:t>Obr. 5 Výroba obuvi [cit. 2013-11-17]. Dostupný pod licencí </a:t>
            </a:r>
            <a:r>
              <a:rPr lang="en-US" sz="2900" dirty="0" smtClean="0"/>
              <a:t>Creative Commons </a:t>
            </a:r>
            <a:r>
              <a:rPr lang="cs-CZ" sz="2900" dirty="0" err="1" smtClean="0"/>
              <a:t>Attribution</a:t>
            </a:r>
            <a:r>
              <a:rPr lang="cs-CZ" sz="2900" dirty="0" smtClean="0"/>
              <a:t> 2.0 </a:t>
            </a:r>
            <a:r>
              <a:rPr lang="cs-CZ" sz="2900" dirty="0" err="1" smtClean="0"/>
              <a:t>Generic</a:t>
            </a:r>
            <a:r>
              <a:rPr lang="cs-CZ" sz="2900" dirty="0" smtClean="0"/>
              <a:t> l z WWW: </a:t>
            </a:r>
            <a:r>
              <a:rPr lang="cs-CZ" sz="2900" dirty="0" smtClean="0">
                <a:hlinkClick r:id="rId5"/>
              </a:rPr>
              <a:t>http://commons.wikimedia.org/wiki/File:Red_Wing_Shoes_factory.jpg?uselang=cs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Obr. 6 Slavný nápis [cit. 2013-11-17]. Dostupný pod licencí </a:t>
            </a:r>
            <a:r>
              <a:rPr lang="en-US" sz="2900" dirty="0" smtClean="0"/>
              <a:t>Creative Commons Attribution-Share Alike 2.5 Generic license. </a:t>
            </a:r>
            <a:r>
              <a:rPr lang="cs-CZ" sz="2900" dirty="0" smtClean="0"/>
              <a:t>z WWW: </a:t>
            </a:r>
            <a:r>
              <a:rPr lang="cs-CZ" sz="2900" dirty="0" smtClean="0">
                <a:hlinkClick r:id="rId6"/>
              </a:rPr>
              <a:t>http://commons.wikimedia.org/wiki/File:Hollywood-Sign-cropped.jpg</a:t>
            </a:r>
            <a:endParaRPr lang="cs-CZ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shade val="48000"/>
                <a:satMod val="23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PRŮMYSLOVÁ ODVĚTVÍ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Zpracovatelský průmysl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4048" y="54452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Po2 DUM č. 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Chemický 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produkce materiálů k další výrobě</a:t>
            </a:r>
          </a:p>
          <a:p>
            <a:r>
              <a:rPr lang="cs-CZ" dirty="0" smtClean="0"/>
              <a:t>spotřební výrobky</a:t>
            </a:r>
          </a:p>
          <a:p>
            <a:r>
              <a:rPr lang="cs-CZ" dirty="0" smtClean="0"/>
              <a:t>technologická náročnost</a:t>
            </a:r>
          </a:p>
          <a:p>
            <a:r>
              <a:rPr lang="cs-CZ" dirty="0" smtClean="0"/>
              <a:t>vliv na životní prostředí </a:t>
            </a:r>
          </a:p>
          <a:p>
            <a:r>
              <a:rPr lang="cs-CZ" dirty="0" smtClean="0"/>
              <a:t>lokalizace:</a:t>
            </a:r>
          </a:p>
          <a:p>
            <a:pPr lvl="1"/>
            <a:r>
              <a:rPr lang="cs-CZ" dirty="0" smtClean="0"/>
              <a:t>voda</a:t>
            </a:r>
          </a:p>
          <a:p>
            <a:pPr lvl="1"/>
            <a:r>
              <a:rPr lang="cs-CZ" dirty="0" smtClean="0"/>
              <a:t>suroviny</a:t>
            </a:r>
          </a:p>
          <a:p>
            <a:pPr lvl="1"/>
            <a:r>
              <a:rPr lang="cs-CZ" dirty="0" smtClean="0"/>
              <a:t>doprava (přístavy, železniční uzly)</a:t>
            </a:r>
          </a:p>
          <a:p>
            <a:pPr lvl="1"/>
            <a:r>
              <a:rPr lang="cs-CZ" dirty="0" smtClean="0"/>
              <a:t>spotřeba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220072" y="3789040"/>
            <a:ext cx="3672408" cy="132343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000" b="1" spc="300" dirty="0" smtClean="0"/>
              <a:t>Havárie Bhópál 1984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8000 mrtvých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amer</a:t>
            </a:r>
            <a:r>
              <a:rPr lang="cs-CZ" sz="2000" dirty="0" smtClean="0"/>
              <a:t>. firma </a:t>
            </a:r>
            <a:r>
              <a:rPr lang="cs-CZ" sz="2000" dirty="0" err="1" smtClean="0"/>
              <a:t>Carbid</a:t>
            </a:r>
            <a:r>
              <a:rPr lang="cs-CZ" sz="2000" dirty="0" smtClean="0"/>
              <a:t> Union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únik kyanidu + další jedy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cs-CZ" smtClean="0"/>
              <a:t>Chemický průmysl</a:t>
            </a:r>
            <a:endParaRPr lang="cs-CZ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pSp>
        <p:nvGrpSpPr>
          <p:cNvPr id="4" name="Skupina 8"/>
          <p:cNvGrpSpPr>
            <a:grpSpLocks/>
          </p:cNvGrpSpPr>
          <p:nvPr/>
        </p:nvGrpSpPr>
        <p:grpSpPr bwMode="auto">
          <a:xfrm>
            <a:off x="1187624" y="1484784"/>
            <a:ext cx="6336704" cy="720725"/>
            <a:chOff x="2699792" y="3645024"/>
            <a:chExt cx="4248472" cy="720080"/>
          </a:xfrm>
        </p:grpSpPr>
        <p:sp>
          <p:nvSpPr>
            <p:cNvPr id="6" name="Zaoblený obdélník 5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3037739" y="3717091"/>
              <a:ext cx="3490138" cy="522752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obory chemického průmyslu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7" name="Skupina 9"/>
          <p:cNvGrpSpPr>
            <a:grpSpLocks/>
          </p:cNvGrpSpPr>
          <p:nvPr/>
        </p:nvGrpSpPr>
        <p:grpSpPr bwMode="auto">
          <a:xfrm>
            <a:off x="2051720" y="2420888"/>
            <a:ext cx="4888072" cy="1024814"/>
            <a:chOff x="3074656" y="3645024"/>
            <a:chExt cx="4313105" cy="1159636"/>
          </a:xfrm>
        </p:grpSpPr>
        <p:sp>
          <p:nvSpPr>
            <p:cNvPr id="11" name="Zaoblený obdélník 10">
              <a:hlinkClick r:id="" action="ppaction://noaction"/>
            </p:cNvPr>
            <p:cNvSpPr/>
            <p:nvPr/>
          </p:nvSpPr>
          <p:spPr>
            <a:xfrm>
              <a:off x="3139289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2" name="TextovéPole 11">
              <a:hlinkClick r:id="" action="ppaction://noaction"/>
            </p:cNvPr>
            <p:cNvSpPr txBox="1"/>
            <p:nvPr/>
          </p:nvSpPr>
          <p:spPr>
            <a:xfrm>
              <a:off x="3074656" y="3725033"/>
              <a:ext cx="4146838" cy="1079627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základní (těžká) chemie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8" name="Skupina 12"/>
          <p:cNvGrpSpPr>
            <a:grpSpLocks/>
          </p:cNvGrpSpPr>
          <p:nvPr/>
        </p:nvGrpSpPr>
        <p:grpSpPr bwMode="auto">
          <a:xfrm>
            <a:off x="467544" y="3284984"/>
            <a:ext cx="2952874" cy="648075"/>
            <a:chOff x="2699792" y="3645024"/>
            <a:chExt cx="4248472" cy="720080"/>
          </a:xfrm>
        </p:grpSpPr>
        <p:sp>
          <p:nvSpPr>
            <p:cNvPr id="14" name="Zaoblený obdélník 13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5" name="TextovéPole 14">
              <a:hlinkClick r:id="" action="ppaction://noaction"/>
            </p:cNvPr>
            <p:cNvSpPr txBox="1"/>
            <p:nvPr/>
          </p:nvSpPr>
          <p:spPr>
            <a:xfrm>
              <a:off x="2906996" y="3725036"/>
              <a:ext cx="3954421" cy="58135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organická</a:t>
              </a:r>
            </a:p>
          </p:txBody>
        </p:sp>
      </p:grpSp>
      <p:grpSp>
        <p:nvGrpSpPr>
          <p:cNvPr id="9" name="Skupina 17"/>
          <p:cNvGrpSpPr>
            <a:grpSpLocks/>
          </p:cNvGrpSpPr>
          <p:nvPr/>
        </p:nvGrpSpPr>
        <p:grpSpPr bwMode="auto">
          <a:xfrm>
            <a:off x="5436096" y="3284984"/>
            <a:ext cx="2735916" cy="1026114"/>
            <a:chOff x="2699792" y="3645024"/>
            <a:chExt cx="4248472" cy="1140781"/>
          </a:xfrm>
        </p:grpSpPr>
        <p:sp>
          <p:nvSpPr>
            <p:cNvPr id="19" name="Zaoblený obdélník 18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0" name="TextovéPole 19">
              <a:hlinkClick r:id="" action="ppaction://noaction"/>
            </p:cNvPr>
            <p:cNvSpPr txBox="1"/>
            <p:nvPr/>
          </p:nvSpPr>
          <p:spPr>
            <a:xfrm>
              <a:off x="2811610" y="3725078"/>
              <a:ext cx="3874210" cy="1060727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anorganická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0" name="Skupina 20"/>
          <p:cNvGrpSpPr>
            <a:grpSpLocks/>
          </p:cNvGrpSpPr>
          <p:nvPr/>
        </p:nvGrpSpPr>
        <p:grpSpPr bwMode="auto">
          <a:xfrm>
            <a:off x="899592" y="4221088"/>
            <a:ext cx="7200800" cy="648702"/>
            <a:chOff x="2699792" y="3645023"/>
            <a:chExt cx="8016140" cy="720080"/>
          </a:xfrm>
          <a:solidFill>
            <a:schemeClr val="accent3">
              <a:lumMod val="75000"/>
            </a:schemeClr>
          </a:solidFill>
        </p:grpSpPr>
        <p:sp>
          <p:nvSpPr>
            <p:cNvPr id="22" name="Zaoblený obdélník 21"/>
            <p:cNvSpPr/>
            <p:nvPr/>
          </p:nvSpPr>
          <p:spPr>
            <a:xfrm>
              <a:off x="2699792" y="3645023"/>
              <a:ext cx="8016140" cy="720080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3" name="TextovéPole 22">
              <a:hlinkClick r:id="" action="ppaction://noaction"/>
            </p:cNvPr>
            <p:cNvSpPr txBox="1"/>
            <p:nvPr/>
          </p:nvSpPr>
          <p:spPr>
            <a:xfrm>
              <a:off x="2779953" y="3725032"/>
              <a:ext cx="7695495" cy="580791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specializovaná nebo spotřební ch.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3" name="Skupina 23"/>
          <p:cNvGrpSpPr>
            <a:grpSpLocks/>
          </p:cNvGrpSpPr>
          <p:nvPr/>
        </p:nvGrpSpPr>
        <p:grpSpPr bwMode="auto">
          <a:xfrm>
            <a:off x="4572000" y="5013176"/>
            <a:ext cx="2952328" cy="647700"/>
            <a:chOff x="2699792" y="3645024"/>
            <a:chExt cx="4248472" cy="72008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5" name="Zaoblený obdélník 24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6" name="TextovéPole 25">
              <a:hlinkClick r:id="" action="ppaction://noaction"/>
            </p:cNvPr>
            <p:cNvSpPr txBox="1"/>
            <p:nvPr/>
          </p:nvSpPr>
          <p:spPr>
            <a:xfrm>
              <a:off x="3074658" y="3725033"/>
              <a:ext cx="3490138" cy="581689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gumárenství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16" name="Skupina 26"/>
          <p:cNvGrpSpPr>
            <a:grpSpLocks/>
          </p:cNvGrpSpPr>
          <p:nvPr/>
        </p:nvGrpSpPr>
        <p:grpSpPr bwMode="auto">
          <a:xfrm>
            <a:off x="1187624" y="5805264"/>
            <a:ext cx="2447925" cy="649287"/>
            <a:chOff x="2699792" y="3645023"/>
            <a:chExt cx="4248472" cy="720080"/>
          </a:xfrm>
        </p:grpSpPr>
        <p:sp>
          <p:nvSpPr>
            <p:cNvPr id="28" name="Zaoblený obdélník 27"/>
            <p:cNvSpPr/>
            <p:nvPr/>
          </p:nvSpPr>
          <p:spPr>
            <a:xfrm>
              <a:off x="2699792" y="3645023"/>
              <a:ext cx="4248472" cy="72008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9" name="TextovéPole 28">
              <a:hlinkClick r:id="" action="ppaction://noaction"/>
            </p:cNvPr>
            <p:cNvSpPr txBox="1"/>
            <p:nvPr/>
          </p:nvSpPr>
          <p:spPr>
            <a:xfrm>
              <a:off x="3074710" y="3724885"/>
              <a:ext cx="3490138" cy="58135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farmacie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36" name="Skupina 35"/>
          <p:cNvGrpSpPr/>
          <p:nvPr/>
        </p:nvGrpSpPr>
        <p:grpSpPr>
          <a:xfrm>
            <a:off x="3491880" y="3140968"/>
            <a:ext cx="1800200" cy="432048"/>
            <a:chOff x="6516216" y="980728"/>
            <a:chExt cx="1800200" cy="432048"/>
          </a:xfrm>
        </p:grpSpPr>
        <p:cxnSp>
          <p:nvCxnSpPr>
            <p:cNvPr id="30" name="Přímá spojovací šipka 29"/>
            <p:cNvCxnSpPr/>
            <p:nvPr/>
          </p:nvCxnSpPr>
          <p:spPr>
            <a:xfrm>
              <a:off x="7380312" y="980728"/>
              <a:ext cx="936104" cy="43204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šipka 31"/>
            <p:cNvCxnSpPr/>
            <p:nvPr/>
          </p:nvCxnSpPr>
          <p:spPr>
            <a:xfrm flipH="1">
              <a:off x="6516216" y="980728"/>
              <a:ext cx="872480" cy="432048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Skupina 26"/>
          <p:cNvGrpSpPr>
            <a:grpSpLocks/>
          </p:cNvGrpSpPr>
          <p:nvPr/>
        </p:nvGrpSpPr>
        <p:grpSpPr bwMode="auto">
          <a:xfrm>
            <a:off x="6012160" y="5805264"/>
            <a:ext cx="2447925" cy="649287"/>
            <a:chOff x="2699792" y="3645023"/>
            <a:chExt cx="4248472" cy="720080"/>
          </a:xfrm>
        </p:grpSpPr>
        <p:sp>
          <p:nvSpPr>
            <p:cNvPr id="38" name="Zaoblený obdélník 37"/>
            <p:cNvSpPr/>
            <p:nvPr/>
          </p:nvSpPr>
          <p:spPr>
            <a:xfrm>
              <a:off x="2699792" y="3645023"/>
              <a:ext cx="4248472" cy="72008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39" name="TextovéPole 38">
              <a:hlinkClick r:id="" action="ppaction://noaction"/>
            </p:cNvPr>
            <p:cNvSpPr txBox="1"/>
            <p:nvPr/>
          </p:nvSpPr>
          <p:spPr>
            <a:xfrm>
              <a:off x="3074710" y="3724885"/>
              <a:ext cx="3490138" cy="58135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kosmetika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40" name="Skupina 23"/>
          <p:cNvGrpSpPr>
            <a:grpSpLocks/>
          </p:cNvGrpSpPr>
          <p:nvPr/>
        </p:nvGrpSpPr>
        <p:grpSpPr bwMode="auto">
          <a:xfrm>
            <a:off x="539552" y="5013176"/>
            <a:ext cx="2952328" cy="647700"/>
            <a:chOff x="2699792" y="3645024"/>
            <a:chExt cx="4248472" cy="72008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41" name="Zaoblený obdélník 40"/>
            <p:cNvSpPr/>
            <p:nvPr/>
          </p:nvSpPr>
          <p:spPr>
            <a:xfrm>
              <a:off x="2699792" y="3645024"/>
              <a:ext cx="4248472" cy="720080"/>
            </a:xfrm>
            <a:prstGeom prst="round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2" name="TextovéPole 41">
              <a:hlinkClick r:id="" action="ppaction://noaction"/>
            </p:cNvPr>
            <p:cNvSpPr txBox="1"/>
            <p:nvPr/>
          </p:nvSpPr>
          <p:spPr>
            <a:xfrm>
              <a:off x="3074658" y="3725033"/>
              <a:ext cx="3490138" cy="581689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plastikářství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43" name="Skupina 26"/>
          <p:cNvGrpSpPr>
            <a:grpSpLocks/>
          </p:cNvGrpSpPr>
          <p:nvPr/>
        </p:nvGrpSpPr>
        <p:grpSpPr bwMode="auto">
          <a:xfrm>
            <a:off x="3923928" y="5805264"/>
            <a:ext cx="1656184" cy="936104"/>
            <a:chOff x="2699792" y="3645023"/>
            <a:chExt cx="4248472" cy="720080"/>
          </a:xfrm>
        </p:grpSpPr>
        <p:sp>
          <p:nvSpPr>
            <p:cNvPr id="44" name="Zaoblený obdélník 43"/>
            <p:cNvSpPr/>
            <p:nvPr/>
          </p:nvSpPr>
          <p:spPr>
            <a:xfrm>
              <a:off x="2699792" y="3645023"/>
              <a:ext cx="4248472" cy="72008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5" name="TextovéPole 44">
              <a:hlinkClick r:id="" action="ppaction://noaction"/>
            </p:cNvPr>
            <p:cNvSpPr txBox="1"/>
            <p:nvPr/>
          </p:nvSpPr>
          <p:spPr>
            <a:xfrm>
              <a:off x="3154984" y="3645023"/>
              <a:ext cx="3490138" cy="652617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extrusionH="76200" prstMaterial="flat">
              <a:extrusionClr>
                <a:schemeClr val="accent2">
                  <a:lumMod val="60000"/>
                  <a:lumOff val="40000"/>
                </a:schemeClr>
              </a:extrusionClr>
            </a:sp3d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8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a další…</a:t>
              </a:r>
              <a:endParaRPr lang="cs-C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Chemický 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(těžká chemie)</a:t>
            </a:r>
          </a:p>
          <a:p>
            <a:r>
              <a:rPr lang="cs-CZ" dirty="0" smtClean="0"/>
              <a:t>organická</a:t>
            </a:r>
          </a:p>
          <a:p>
            <a:pPr lvl="1"/>
            <a:r>
              <a:rPr lang="cs-CZ" dirty="0" smtClean="0"/>
              <a:t>chemikálie, barviva,výbušniny</a:t>
            </a:r>
          </a:p>
          <a:p>
            <a:pPr lvl="1"/>
            <a:r>
              <a:rPr lang="cs-CZ" dirty="0" smtClean="0"/>
              <a:t>petrochemie – zpracování ropy</a:t>
            </a:r>
          </a:p>
          <a:p>
            <a:r>
              <a:rPr lang="cs-CZ" dirty="0" smtClean="0"/>
              <a:t>anorganická</a:t>
            </a:r>
          </a:p>
          <a:p>
            <a:pPr lvl="1"/>
            <a:r>
              <a:rPr lang="cs-CZ" dirty="0" smtClean="0"/>
              <a:t>chemikálie, kyseliny, hnojiva, výbušniny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5229200"/>
            <a:ext cx="4896544" cy="830997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Jaké produkty vyrábí petrochemie?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0" presetClass="emph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Chemický průmysl</a:t>
            </a:r>
            <a:endParaRPr lang="cs-CZ" dirty="0"/>
          </a:p>
        </p:txBody>
      </p:sp>
      <p:pic>
        <p:nvPicPr>
          <p:cNvPr id="5" name="Picture 2" descr="Soubor:ShellMartinez-ref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8040894" cy="4824536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683568" y="6093296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 1 Ropná rafinerie Firma </a:t>
            </a:r>
            <a:r>
              <a:rPr lang="cs-CZ" dirty="0" err="1" smtClean="0"/>
              <a:t>Shell</a:t>
            </a:r>
            <a:r>
              <a:rPr lang="cs-CZ" dirty="0" smtClean="0"/>
              <a:t> v </a:t>
            </a:r>
            <a:r>
              <a:rPr lang="cs-CZ" dirty="0" err="1" smtClean="0"/>
              <a:t>Martinez</a:t>
            </a:r>
            <a:r>
              <a:rPr lang="cs-CZ" dirty="0" smtClean="0"/>
              <a:t>,Kalifornie</a:t>
            </a:r>
            <a:endParaRPr lang="cs-C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Chemický 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5194920" cy="45720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Specializovaná a spotřební chemie</a:t>
            </a:r>
          </a:p>
          <a:p>
            <a:r>
              <a:rPr lang="cs-CZ" dirty="0" smtClean="0"/>
              <a:t>gumárenství – výroba pneumatik</a:t>
            </a:r>
          </a:p>
          <a:p>
            <a:r>
              <a:rPr lang="cs-CZ" dirty="0" smtClean="0"/>
              <a:t>kosmetika – Francie, USA</a:t>
            </a:r>
          </a:p>
          <a:p>
            <a:r>
              <a:rPr lang="cs-CZ" dirty="0" smtClean="0"/>
              <a:t>farmacie – USA, Švýcarsko, Německo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5724128" y="1412776"/>
            <a:ext cx="3096344" cy="4894803"/>
            <a:chOff x="5724128" y="1412776"/>
            <a:chExt cx="3096344" cy="4894803"/>
          </a:xfrm>
        </p:grpSpPr>
        <p:pic>
          <p:nvPicPr>
            <p:cNvPr id="1026" name="Picture 2" descr="C:\Users\Tomas\Documents\Tomas\DUM\P1110522b.jpg"/>
            <p:cNvPicPr>
              <a:picLocks noChangeAspect="1" noChangeArrowheads="1"/>
            </p:cNvPicPr>
            <p:nvPr/>
          </p:nvPicPr>
          <p:blipFill>
            <a:blip r:embed="rId2" cstate="print"/>
            <a:srcRect l="2207" t="10294" r="2903" b="4412"/>
            <a:stretch>
              <a:fillRect/>
            </a:stretch>
          </p:blipFill>
          <p:spPr bwMode="auto">
            <a:xfrm>
              <a:off x="5724128" y="1412776"/>
              <a:ext cx="3096344" cy="417646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28575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sp>
          <p:nvSpPr>
            <p:cNvPr id="5" name="TextovéPole 4"/>
            <p:cNvSpPr txBox="1"/>
            <p:nvPr/>
          </p:nvSpPr>
          <p:spPr>
            <a:xfrm>
              <a:off x="5724128" y="5661248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2 Spotřební chemie v našich domácnostech</a:t>
              </a:r>
              <a:endParaRPr lang="cs-CZ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Textilní 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suroviny:</a:t>
            </a:r>
          </a:p>
          <a:p>
            <a:pPr lvl="1"/>
            <a:r>
              <a:rPr lang="cs-CZ" dirty="0" smtClean="0"/>
              <a:t>zemědělské – nejvýznamnější bavlna</a:t>
            </a:r>
          </a:p>
          <a:p>
            <a:pPr lvl="1"/>
            <a:r>
              <a:rPr lang="cs-CZ" dirty="0" smtClean="0"/>
              <a:t>umělá vlákna (zisk i recyklací)</a:t>
            </a:r>
          </a:p>
          <a:p>
            <a:r>
              <a:rPr lang="cs-CZ" dirty="0" smtClean="0"/>
              <a:t>ženská pracovní síla</a:t>
            </a:r>
          </a:p>
          <a:p>
            <a:r>
              <a:rPr lang="cs-CZ" dirty="0" smtClean="0"/>
              <a:t>těžiště světové produkce Čína, Indie, jihovýchodní Asie</a:t>
            </a:r>
          </a:p>
          <a:p>
            <a:r>
              <a:rPr lang="cs-CZ" dirty="0" smtClean="0"/>
              <a:t>značky z USA, Evropy – Německo, VB, Itálie, Francie, padělky</a:t>
            </a:r>
          </a:p>
          <a:p>
            <a:r>
              <a:rPr lang="cs-CZ" dirty="0" smtClean="0"/>
              <a:t>obory: bavlnářský , vlnařský, oděvní, pletařský</a:t>
            </a:r>
          </a:p>
          <a:p>
            <a:r>
              <a:rPr lang="cs-CZ" dirty="0" smtClean="0"/>
              <a:t>centra módy: Paříž, Milán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Textilní průmysl</a:t>
            </a:r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395536" y="1484784"/>
            <a:ext cx="5472608" cy="3753708"/>
            <a:chOff x="395536" y="1484784"/>
            <a:chExt cx="5472608" cy="3753708"/>
          </a:xfrm>
        </p:grpSpPr>
        <p:pic>
          <p:nvPicPr>
            <p:cNvPr id="2050" name="Picture 2" descr="File:Afghan women at a textile factory in Kabul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5536" y="1484784"/>
              <a:ext cx="5447688" cy="3384376"/>
            </a:xfrm>
            <a:prstGeom prst="rect">
              <a:avLst/>
            </a:prstGeom>
            <a:noFill/>
          </p:spPr>
        </p:pic>
        <p:sp>
          <p:nvSpPr>
            <p:cNvPr id="5" name="TextovéPole 4"/>
            <p:cNvSpPr txBox="1"/>
            <p:nvPr/>
          </p:nvSpPr>
          <p:spPr>
            <a:xfrm>
              <a:off x="395536" y="4869160"/>
              <a:ext cx="54726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3 Konfekční továrna </a:t>
              </a:r>
              <a:r>
                <a:rPr lang="cs-CZ" dirty="0" err="1" smtClean="0"/>
                <a:t>Afgánistanu</a:t>
              </a:r>
              <a:endParaRPr lang="cs-CZ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5292080" y="1412776"/>
            <a:ext cx="3312368" cy="5121860"/>
            <a:chOff x="5292080" y="1412776"/>
            <a:chExt cx="3312368" cy="5121860"/>
          </a:xfrm>
        </p:grpSpPr>
        <p:pic>
          <p:nvPicPr>
            <p:cNvPr id="2052" name="Picture 4" descr="File:Ed Hardy Runway Models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92080" y="1412776"/>
              <a:ext cx="3144349" cy="4716524"/>
            </a:xfrm>
            <a:prstGeom prst="rect">
              <a:avLst/>
            </a:prstGeom>
            <a:noFill/>
          </p:spPr>
        </p:pic>
        <p:sp>
          <p:nvSpPr>
            <p:cNvPr id="7" name="TextovéPole 6"/>
            <p:cNvSpPr txBox="1"/>
            <p:nvPr/>
          </p:nvSpPr>
          <p:spPr>
            <a:xfrm>
              <a:off x="5292080" y="6165304"/>
              <a:ext cx="3312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Obr. 4 Módní přehlídka v LA</a:t>
              </a:r>
              <a:endParaRPr lang="cs-CZ" dirty="0"/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251520" y="5445224"/>
            <a:ext cx="4896544" cy="830997"/>
          </a:xfrm>
          <a:prstGeom prst="rect">
            <a:avLst/>
          </a:prstGeom>
          <a:effectLst>
            <a:outerShdw blurRad="63500" dist="25400" dir="14700000" algn="t" rotWithShape="0">
              <a:srgbClr val="000000">
                <a:alpha val="50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Jaké suroviny přináší textilnímu průmyslu zemědělství?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0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818</TotalTime>
  <Words>541</Words>
  <Application>Microsoft Office PowerPoint</Application>
  <PresentationFormat>Předvádění na obrazovce (4:3)</PresentationFormat>
  <Paragraphs>143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Motiv sady Office</vt:lpstr>
      <vt:lpstr>Talent</vt:lpstr>
      <vt:lpstr>Snímek 1</vt:lpstr>
      <vt:lpstr>PRŮMYSLOVÁ ODVĚTVÍ II</vt:lpstr>
      <vt:lpstr>Chemický průmysl</vt:lpstr>
      <vt:lpstr>Chemický průmysl</vt:lpstr>
      <vt:lpstr>Chemický průmysl</vt:lpstr>
      <vt:lpstr>Chemický průmysl</vt:lpstr>
      <vt:lpstr>Chemický průmysl</vt:lpstr>
      <vt:lpstr>Textilní průmysl</vt:lpstr>
      <vt:lpstr>Textilní průmysl</vt:lpstr>
      <vt:lpstr>Spotřební průmysl     vybraná odvětví</vt:lpstr>
      <vt:lpstr>Spotřební průmysl     vybraná odvětví</vt:lpstr>
      <vt:lpstr>Spotřební průmysl     vybraná odvětví</vt:lpstr>
      <vt:lpstr>Spotřební průmysl    potravinářský průmysl</vt:lpstr>
      <vt:lpstr>Spotřební průmysl    potravinářský průmysl</vt:lpstr>
      <vt:lpstr>Spotřební průmysl    potravinářský průmysl</vt:lpstr>
      <vt:lpstr>KONEC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Tomas</dc:creator>
  <cp:lastModifiedBy>Tomas</cp:lastModifiedBy>
  <cp:revision>84</cp:revision>
  <dcterms:created xsi:type="dcterms:W3CDTF">2013-11-14T16:59:02Z</dcterms:created>
  <dcterms:modified xsi:type="dcterms:W3CDTF">2014-04-20T18:42:06Z</dcterms:modified>
</cp:coreProperties>
</file>