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21"/>
  </p:notesMasterIdLst>
  <p:sldIdLst>
    <p:sldId id="287" r:id="rId3"/>
    <p:sldId id="256" r:id="rId4"/>
    <p:sldId id="267" r:id="rId5"/>
    <p:sldId id="278" r:id="rId6"/>
    <p:sldId id="279" r:id="rId7"/>
    <p:sldId id="268" r:id="rId8"/>
    <p:sldId id="280" r:id="rId9"/>
    <p:sldId id="269" r:id="rId10"/>
    <p:sldId id="281" r:id="rId11"/>
    <p:sldId id="282" r:id="rId12"/>
    <p:sldId id="283" r:id="rId13"/>
    <p:sldId id="270" r:id="rId14"/>
    <p:sldId id="284" r:id="rId15"/>
    <p:sldId id="271" r:id="rId16"/>
    <p:sldId id="285" r:id="rId17"/>
    <p:sldId id="286" r:id="rId18"/>
    <p:sldId id="277" r:id="rId19"/>
    <p:sldId id="276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4686" autoAdjust="0"/>
  </p:normalViewPr>
  <p:slideViewPr>
    <p:cSldViewPr>
      <p:cViewPr varScale="1">
        <p:scale>
          <a:sx n="84" d="100"/>
          <a:sy n="84" d="100"/>
        </p:scale>
        <p:origin x="-146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4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6073B-A92B-426D-82D1-603469BA0190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418AE-DD5C-4747-8290-D228CC66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BOeing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418AE-DD5C-4747-8290-D228CC66163F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5FFA1B1-DF00-47EC-AF05-AB6C4E0E8648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6E59AE5-F671-48E9-B15F-C3B578741B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1B1-DF00-47EC-AF05-AB6C4E0E8648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9AE5-F671-48E9-B15F-C3B578741B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1B1-DF00-47EC-AF05-AB6C4E0E8648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9AE5-F671-48E9-B15F-C3B578741B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1B1-DF00-47EC-AF05-AB6C4E0E8648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9AE5-F671-48E9-B15F-C3B578741B0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10549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5FFA1B1-DF00-47EC-AF05-AB6C4E0E8648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6E59AE5-F671-48E9-B15F-C3B578741B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5FFA1B1-DF00-47EC-AF05-AB6C4E0E8648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9AE5-F671-48E9-B15F-C3B578741B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5FFA1B1-DF00-47EC-AF05-AB6C4E0E8648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6E59AE5-F671-48E9-B15F-C3B578741B0E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5FFA1B1-DF00-47EC-AF05-AB6C4E0E8648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6E59AE5-F671-48E9-B15F-C3B578741B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5FFA1B1-DF00-47EC-AF05-AB6C4E0E8648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6E59AE5-F671-48E9-B15F-C3B578741B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1B1-DF00-47EC-AF05-AB6C4E0E8648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59AE5-F671-48E9-B15F-C3B578741B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5FFA1B1-DF00-47EC-AF05-AB6C4E0E8648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6E59AE5-F671-48E9-B15F-C3B578741B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5FFA1B1-DF00-47EC-AF05-AB6C4E0E8648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6E59AE5-F671-48E9-B15F-C3B578741B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5FFA1B1-DF00-47EC-AF05-AB6C4E0E8648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6E59AE5-F671-48E9-B15F-C3B578741B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5FFA1B1-DF00-47EC-AF05-AB6C4E0E8648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6E59AE5-F671-48E9-B15F-C3B578741B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FA1B1-DF00-47EC-AF05-AB6C4E0E8648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59AE5-F671-48E9-B15F-C3B578741B0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5837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MDD_T-45_assembly_line_c1988.jpeg?uselang=cs" TargetMode="External"/><Relationship Id="rId3" Type="http://schemas.openxmlformats.org/officeDocument/2006/relationships/hyperlink" Target="http://commons.wikimedia.org/wiki/File:Fotothek_df_n-34_0000199_Metallurge_f%C3%BCr_H%C3%BCttentechnik.jpg" TargetMode="External"/><Relationship Id="rId7" Type="http://schemas.openxmlformats.org/officeDocument/2006/relationships/hyperlink" Target="http://cs.wikipedia.org/wiki/Soubor:Final_assembly_3.jpg" TargetMode="External"/><Relationship Id="rId2" Type="http://schemas.openxmlformats.org/officeDocument/2006/relationships/hyperlink" Target="http://commons.wikimedia.org/wiki/File:Hoogovens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Case_7010_field.jpg" TargetMode="External"/><Relationship Id="rId5" Type="http://schemas.openxmlformats.org/officeDocument/2006/relationships/hyperlink" Target="http://commons.wikimedia.org/wiki/File:Turbine_Rotor.jpeg?uselang=cs" TargetMode="External"/><Relationship Id="rId4" Type="http://schemas.openxmlformats.org/officeDocument/2006/relationships/hyperlink" Target="http://commons.wikimedia.org/wiki/File:Fjardaal_alcoa.jpg?uselang=cs" TargetMode="External"/><Relationship Id="rId9" Type="http://schemas.openxmlformats.org/officeDocument/2006/relationships/hyperlink" Target="http://cs.wikipedia.org/wiki/Soubor:Vypocetni_tomograf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slide" Target="slide16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4.xml"/><Relationship Id="rId4" Type="http://schemas.openxmlformats.org/officeDocument/2006/relationships/slide" Target="slide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2750" y="1703388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Průmyslová odvětví I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Zeměpis, 2.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Sociální prostředí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na téma průmyslových odvětví, obsahuje otázky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Hutnictví, černá metalurgie, strojírenství, strojírenské obory,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Listopad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250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Těžké strojírenství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22" name="Picture 2" descr="File:Turbine Rotor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84784"/>
            <a:ext cx="7144900" cy="469200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99592" y="609329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4 Turbína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Všeobecné strojírenství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754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menší stroje sériové výroby</a:t>
            </a:r>
          </a:p>
          <a:p>
            <a:r>
              <a:rPr lang="cs-CZ" sz="2800" dirty="0" smtClean="0"/>
              <a:t>využití v dalších odvětvích k výrobě</a:t>
            </a:r>
          </a:p>
          <a:p>
            <a:r>
              <a:rPr lang="cs-CZ" sz="2800" dirty="0" smtClean="0"/>
              <a:t>obráběcí stroje, menší těžební stroje, stavební stroje, zbraně, zemědělské stroje atd.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611560" y="3717032"/>
            <a:ext cx="6839986" cy="2880320"/>
            <a:chOff x="611560" y="3717032"/>
            <a:chExt cx="6839986" cy="2880320"/>
          </a:xfrm>
        </p:grpSpPr>
        <p:pic>
          <p:nvPicPr>
            <p:cNvPr id="32770" name="Picture 2" descr="File:Case 7010 field.jpg"/>
            <p:cNvPicPr>
              <a:picLocks noChangeAspect="1" noChangeArrowheads="1"/>
            </p:cNvPicPr>
            <p:nvPr/>
          </p:nvPicPr>
          <p:blipFill>
            <a:blip r:embed="rId2" cstate="print"/>
            <a:srcRect t="19788"/>
            <a:stretch>
              <a:fillRect/>
            </a:stretch>
          </p:blipFill>
          <p:spPr bwMode="auto">
            <a:xfrm>
              <a:off x="2051720" y="3717032"/>
              <a:ext cx="5399826" cy="2880320"/>
            </a:xfrm>
            <a:prstGeom prst="rect">
              <a:avLst/>
            </a:prstGeom>
            <a:noFill/>
          </p:spPr>
        </p:pic>
        <p:sp>
          <p:nvSpPr>
            <p:cNvPr id="6" name="TextovéPole 5"/>
            <p:cNvSpPr txBox="1"/>
            <p:nvPr/>
          </p:nvSpPr>
          <p:spPr>
            <a:xfrm>
              <a:off x="611560" y="5949280"/>
              <a:ext cx="1656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Obr. 5 Kombajn</a:t>
              </a:r>
              <a:endParaRPr lang="cs-CZ" dirty="0"/>
            </a:p>
          </p:txBody>
        </p:sp>
      </p:grp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Dopravní strojírenství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4896544" cy="41764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Automobilový průmysl</a:t>
            </a:r>
          </a:p>
          <a:p>
            <a:pPr lvl="1"/>
            <a:r>
              <a:rPr lang="cs-CZ" sz="2200" dirty="0" smtClean="0"/>
              <a:t>zasažen krizí ekonomiky po roce 2010 (hlavně USA, Detroit)</a:t>
            </a:r>
          </a:p>
          <a:p>
            <a:pPr lvl="1"/>
            <a:r>
              <a:rPr lang="cs-CZ" sz="2200" dirty="0" smtClean="0"/>
              <a:t>většinou tahoun ekonomiky</a:t>
            </a:r>
          </a:p>
          <a:p>
            <a:pPr lvl="1"/>
            <a:r>
              <a:rPr lang="cs-CZ" sz="2200" dirty="0" smtClean="0"/>
              <a:t>sériová výroba</a:t>
            </a:r>
          </a:p>
          <a:p>
            <a:pPr lvl="1"/>
            <a:r>
              <a:rPr lang="cs-CZ" sz="2200" dirty="0" smtClean="0"/>
              <a:t>korporace sdružující různé značky </a:t>
            </a:r>
          </a:p>
          <a:p>
            <a:pPr lvl="1"/>
            <a:r>
              <a:rPr lang="cs-CZ" sz="2200" dirty="0" smtClean="0"/>
              <a:t>největší výrobci: Japonsko, USA, Německo, Francie, Jižní Korea, ČR – velmoc v přepočtu na obyvatele</a:t>
            </a:r>
          </a:p>
          <a:p>
            <a:pPr lvl="2">
              <a:buNone/>
            </a:pPr>
            <a:endParaRPr lang="cs-CZ" dirty="0" smtClean="0"/>
          </a:p>
          <a:p>
            <a:pPr lvl="3">
              <a:buNone/>
            </a:pPr>
            <a:endParaRPr lang="cs-CZ" dirty="0"/>
          </a:p>
        </p:txBody>
      </p:sp>
      <p:grpSp>
        <p:nvGrpSpPr>
          <p:cNvPr id="11" name="Skupina 10"/>
          <p:cNvGrpSpPr/>
          <p:nvPr/>
        </p:nvGrpSpPr>
        <p:grpSpPr>
          <a:xfrm>
            <a:off x="5220072" y="1484784"/>
            <a:ext cx="3641513" cy="5193868"/>
            <a:chOff x="5220072" y="1484784"/>
            <a:chExt cx="3641513" cy="5193868"/>
          </a:xfrm>
        </p:grpSpPr>
        <p:pic>
          <p:nvPicPr>
            <p:cNvPr id="11268" name="Picture 4" descr="Soubor:Final assembly 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20072" y="1484784"/>
              <a:ext cx="3641513" cy="4890732"/>
            </a:xfrm>
            <a:prstGeom prst="rect">
              <a:avLst/>
            </a:prstGeom>
            <a:noFill/>
          </p:spPr>
        </p:pic>
        <p:sp>
          <p:nvSpPr>
            <p:cNvPr id="10" name="TextovéPole 9"/>
            <p:cNvSpPr txBox="1"/>
            <p:nvPr/>
          </p:nvSpPr>
          <p:spPr>
            <a:xfrm>
              <a:off x="5220072" y="6309320"/>
              <a:ext cx="3024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Obr. 6 Montážní linka </a:t>
              </a:r>
              <a:endParaRPr lang="cs-CZ" dirty="0"/>
            </a:p>
          </p:txBody>
        </p:sp>
      </p:grpSp>
      <p:sp>
        <p:nvSpPr>
          <p:cNvPr id="12" name="TextovéPole 11"/>
          <p:cNvSpPr txBox="1"/>
          <p:nvPr/>
        </p:nvSpPr>
        <p:spPr>
          <a:xfrm>
            <a:off x="467544" y="5805264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Uveď pro jednotlivé země nebo korporace příslušné značky aut.</a:t>
            </a:r>
            <a:endParaRPr lang="cs-CZ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Dopravní strojírenství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4546848" cy="4898016"/>
          </a:xfrm>
        </p:spPr>
        <p:txBody>
          <a:bodyPr/>
          <a:lstStyle/>
          <a:p>
            <a:r>
              <a:rPr lang="cs-CZ" dirty="0" smtClean="0"/>
              <a:t>Motocykly</a:t>
            </a:r>
          </a:p>
          <a:p>
            <a:pPr lvl="1"/>
            <a:r>
              <a:rPr lang="cs-CZ" dirty="0" smtClean="0"/>
              <a:t>Japonsko (</a:t>
            </a:r>
            <a:r>
              <a:rPr lang="cs-CZ" dirty="0" err="1" smtClean="0"/>
              <a:t>Kawasaki</a:t>
            </a:r>
            <a:r>
              <a:rPr lang="cs-CZ" dirty="0" smtClean="0"/>
              <a:t>, Yamaha, Suzuki), Itálie, Indie</a:t>
            </a:r>
          </a:p>
          <a:p>
            <a:r>
              <a:rPr lang="cs-CZ" dirty="0" smtClean="0"/>
              <a:t>Letadla</a:t>
            </a:r>
          </a:p>
          <a:p>
            <a:pPr lvl="1"/>
            <a:r>
              <a:rPr lang="cs-CZ" dirty="0" smtClean="0"/>
              <a:t>Airbus – VB, Francie</a:t>
            </a:r>
          </a:p>
          <a:p>
            <a:pPr lvl="1"/>
            <a:r>
              <a:rPr lang="cs-CZ" dirty="0" err="1" smtClean="0"/>
              <a:t>Boeing</a:t>
            </a:r>
            <a:r>
              <a:rPr lang="cs-CZ" dirty="0" smtClean="0"/>
              <a:t> – USA – Seattle, San </a:t>
            </a:r>
            <a:r>
              <a:rPr lang="cs-CZ" dirty="0" err="1" smtClean="0"/>
              <a:t>Diego</a:t>
            </a:r>
            <a:endParaRPr lang="cs-CZ" dirty="0" smtClean="0"/>
          </a:p>
          <a:p>
            <a:r>
              <a:rPr lang="cs-CZ" dirty="0" smtClean="0"/>
              <a:t>Lodě</a:t>
            </a:r>
          </a:p>
          <a:p>
            <a:pPr lvl="1"/>
            <a:r>
              <a:rPr lang="cs-CZ" dirty="0" smtClean="0"/>
              <a:t>přímořské státy</a:t>
            </a:r>
          </a:p>
          <a:p>
            <a:endParaRPr lang="cs-CZ" dirty="0"/>
          </a:p>
        </p:txBody>
      </p:sp>
      <p:grpSp>
        <p:nvGrpSpPr>
          <p:cNvPr id="6" name="Skupina 5"/>
          <p:cNvGrpSpPr/>
          <p:nvPr/>
        </p:nvGrpSpPr>
        <p:grpSpPr>
          <a:xfrm>
            <a:off x="4860032" y="1268760"/>
            <a:ext cx="4123606" cy="3609692"/>
            <a:chOff x="4860032" y="1268760"/>
            <a:chExt cx="4123606" cy="3609692"/>
          </a:xfrm>
        </p:grpSpPr>
        <p:pic>
          <p:nvPicPr>
            <p:cNvPr id="33794" name="Picture 2" descr="File:MDD T-45 assembly line c1988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83150" y="1268760"/>
              <a:ext cx="4100488" cy="3240360"/>
            </a:xfrm>
            <a:prstGeom prst="rect">
              <a:avLst/>
            </a:prstGeom>
            <a:noFill/>
          </p:spPr>
        </p:pic>
        <p:sp>
          <p:nvSpPr>
            <p:cNvPr id="5" name="TextovéPole 4"/>
            <p:cNvSpPr txBox="1"/>
            <p:nvPr/>
          </p:nvSpPr>
          <p:spPr>
            <a:xfrm>
              <a:off x="4860032" y="4509120"/>
              <a:ext cx="3960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Obr. 7 Montáž vojenského letadla</a:t>
              </a:r>
              <a:endParaRPr lang="cs-CZ" dirty="0"/>
            </a:p>
          </p:txBody>
        </p:sp>
      </p:grpSp>
      <p:sp>
        <p:nvSpPr>
          <p:cNvPr id="7" name="TextovéPole 6"/>
          <p:cNvSpPr txBox="1"/>
          <p:nvPr/>
        </p:nvSpPr>
        <p:spPr>
          <a:xfrm>
            <a:off x="4932040" y="5229200"/>
            <a:ext cx="4032448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Vojenská letadla:</a:t>
            </a:r>
          </a:p>
          <a:p>
            <a:r>
              <a:rPr lang="cs-CZ" sz="2400" dirty="0" smtClean="0"/>
              <a:t>USA, Rusko, Francie, Švédsko, VB</a:t>
            </a:r>
            <a:endParaRPr lang="cs-CZ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Elektrotechnický průmysl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Tradiční značky– Evropa, USA, Japonsko</a:t>
            </a:r>
          </a:p>
          <a:p>
            <a:r>
              <a:rPr lang="cs-CZ" dirty="0" smtClean="0"/>
              <a:t>přesun těžiště výroby do Číny, JV Asie</a:t>
            </a:r>
          </a:p>
          <a:p>
            <a:r>
              <a:rPr lang="cs-CZ" dirty="0" smtClean="0"/>
              <a:t>tygr poslední doby – Jižní Korea</a:t>
            </a:r>
          </a:p>
          <a:p>
            <a:r>
              <a:rPr lang="cs-CZ" dirty="0" smtClean="0"/>
              <a:t>bouřlivý rozvoj druhů výrobků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>
              <a:buNone/>
            </a:pPr>
            <a:r>
              <a:rPr lang="cs-CZ" dirty="0" smtClean="0"/>
              <a:t>Philips, Sony, Panasonic, Apple, Samsung, IBM, LG, Bosch, Elektrolux, </a:t>
            </a:r>
            <a:r>
              <a:rPr lang="cs-CZ" dirty="0" err="1" smtClean="0"/>
              <a:t>Whirpool</a:t>
            </a:r>
            <a:r>
              <a:rPr lang="cs-CZ" dirty="0" smtClean="0"/>
              <a:t>, </a:t>
            </a:r>
            <a:r>
              <a:rPr lang="cs-CZ" dirty="0" err="1" smtClean="0"/>
              <a:t>Gorenje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4581128"/>
            <a:ext cx="7920880" cy="523220"/>
          </a:xfrm>
          <a:prstGeom prst="rect">
            <a:avLst/>
          </a:prstGeom>
          <a:effectLst>
            <a:outerShdw blurRad="63500" dist="25400" dir="14700000" algn="t" rotWithShape="0">
              <a:srgbClr val="000000">
                <a:alpha val="50000"/>
              </a:srgb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</a:rPr>
              <a:t>Urči stát, ve kterém mají původ tyto značky: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Přesné strojírenství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4000"/>
          </a:xfrm>
        </p:spPr>
        <p:txBody>
          <a:bodyPr/>
          <a:lstStyle/>
          <a:p>
            <a:r>
              <a:rPr lang="cs-CZ" dirty="0" smtClean="0"/>
              <a:t>speciální stroje, měřící stroje, roboty</a:t>
            </a:r>
          </a:p>
          <a:p>
            <a:r>
              <a:rPr lang="cs-CZ" dirty="0" smtClean="0"/>
              <a:t>využití optiky, elektroniky</a:t>
            </a:r>
          </a:p>
          <a:p>
            <a:r>
              <a:rPr lang="cs-CZ" dirty="0" smtClean="0"/>
              <a:t>Japonsko, Izrael, Švýcarsko, USA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3356992"/>
            <a:ext cx="3960440" cy="1569660"/>
          </a:xfrm>
          <a:prstGeom prst="rect">
            <a:avLst/>
          </a:prstGeom>
          <a:effectLst>
            <a:outerShdw blurRad="63500" dist="25400" dir="14700000" algn="t" rotWithShape="0">
              <a:srgbClr val="000000">
                <a:alpha val="50000"/>
              </a:srgbClr>
            </a:outerShdw>
            <a:softEdge rad="3175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Zbrojní průmysl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je součástí více strojírenských oborů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USA, Rusko, Izrael</a:t>
            </a:r>
            <a:endParaRPr lang="cs-CZ" sz="2400" dirty="0"/>
          </a:p>
        </p:txBody>
      </p:sp>
      <p:grpSp>
        <p:nvGrpSpPr>
          <p:cNvPr id="9" name="Skupina 8"/>
          <p:cNvGrpSpPr/>
          <p:nvPr/>
        </p:nvGrpSpPr>
        <p:grpSpPr>
          <a:xfrm>
            <a:off x="4499992" y="3356992"/>
            <a:ext cx="4370804" cy="3321660"/>
            <a:chOff x="4499992" y="3356992"/>
            <a:chExt cx="4370804" cy="3321660"/>
          </a:xfrm>
        </p:grpSpPr>
        <p:pic>
          <p:nvPicPr>
            <p:cNvPr id="3074" name="Picture 2" descr="Soubor:Vypocetni tomograf.jpg"/>
            <p:cNvPicPr>
              <a:picLocks noChangeAspect="1" noChangeArrowheads="1"/>
            </p:cNvPicPr>
            <p:nvPr/>
          </p:nvPicPr>
          <p:blipFill>
            <a:blip r:embed="rId2" cstate="print"/>
            <a:srcRect t="9938"/>
            <a:stretch>
              <a:fillRect/>
            </a:stretch>
          </p:blipFill>
          <p:spPr bwMode="auto">
            <a:xfrm>
              <a:off x="4499992" y="3356992"/>
              <a:ext cx="4370804" cy="2952328"/>
            </a:xfrm>
            <a:prstGeom prst="rect">
              <a:avLst/>
            </a:prstGeom>
            <a:noFill/>
          </p:spPr>
        </p:pic>
        <p:sp>
          <p:nvSpPr>
            <p:cNvPr id="6" name="TextovéPole 5"/>
            <p:cNvSpPr txBox="1"/>
            <p:nvPr/>
          </p:nvSpPr>
          <p:spPr>
            <a:xfrm>
              <a:off x="4499992" y="6309320"/>
              <a:ext cx="37444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Obr. 8 Počítačový tomograf</a:t>
              </a:r>
              <a:endParaRPr lang="cs-CZ" dirty="0"/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395536" y="5013176"/>
            <a:ext cx="3888432" cy="1737484"/>
            <a:chOff x="395536" y="5013176"/>
            <a:chExt cx="3888432" cy="1737484"/>
          </a:xfrm>
        </p:grpSpPr>
        <p:pic>
          <p:nvPicPr>
            <p:cNvPr id="3076" name="Picture 4" descr="Soubor:AK-47 type II Part DM-ST-89-0113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5536" y="5013176"/>
              <a:ext cx="3888432" cy="1404696"/>
            </a:xfrm>
            <a:prstGeom prst="rect">
              <a:avLst/>
            </a:prstGeom>
            <a:noFill/>
          </p:spPr>
        </p:pic>
        <p:sp>
          <p:nvSpPr>
            <p:cNvPr id="8" name="TextovéPole 7"/>
            <p:cNvSpPr txBox="1"/>
            <p:nvPr/>
          </p:nvSpPr>
          <p:spPr>
            <a:xfrm>
              <a:off x="395536" y="6381328"/>
              <a:ext cx="3600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Obr. 9 AK – 47 </a:t>
              </a:r>
              <a:r>
                <a:rPr lang="cs-CZ" dirty="0" err="1" smtClean="0"/>
                <a:t>Kalašnikov</a:t>
              </a:r>
              <a:endParaRPr lang="cs-CZ" dirty="0"/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Spotřební strojírenství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vyrábí přístroje a nástroje pro obyvatelstvo</a:t>
            </a:r>
          </a:p>
          <a:p>
            <a:r>
              <a:rPr lang="cs-CZ" dirty="0" smtClean="0"/>
              <a:t>kuchyňské, zahradní, dílna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95736" y="4077072"/>
            <a:ext cx="4896544" cy="1384995"/>
          </a:xfrm>
          <a:prstGeom prst="rect">
            <a:avLst/>
          </a:prstGeom>
          <a:effectLst>
            <a:outerShdw blurRad="63500" dist="25400" dir="14700000" algn="t" rotWithShape="0">
              <a:srgbClr val="000000">
                <a:alpha val="50000"/>
              </a:srgb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</a:rPr>
              <a:t>Uveď co nejvíce příkladů výrobků spotřebního strojírenství.</a:t>
            </a:r>
            <a:endParaRPr lang="cs-CZ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399032"/>
          </a:xfrm>
        </p:spPr>
        <p:txBody>
          <a:bodyPr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 smtClean="0"/>
              <a:t>Obr. 1 Ocelárna v </a:t>
            </a:r>
            <a:r>
              <a:rPr lang="cs-CZ" dirty="0" err="1" smtClean="0"/>
              <a:t>Niozozemsku</a:t>
            </a:r>
            <a:r>
              <a:rPr lang="cs-CZ" dirty="0" smtClean="0"/>
              <a:t> </a:t>
            </a:r>
            <a:r>
              <a:rPr lang="cs-CZ" sz="3200" dirty="0" smtClean="0"/>
              <a:t>[cit. 2013-11-12]. Dostupný pod licencí </a:t>
            </a:r>
            <a:r>
              <a:rPr lang="en-US" sz="3200" dirty="0" smtClean="0"/>
              <a:t>Creative Commons Attribution-Share Alike 3.0 </a:t>
            </a:r>
            <a:r>
              <a:rPr lang="en-US" sz="3200" dirty="0" err="1" smtClean="0"/>
              <a:t>Unported</a:t>
            </a:r>
            <a:r>
              <a:rPr lang="en-US" sz="3200" dirty="0" smtClean="0"/>
              <a:t> license </a:t>
            </a:r>
            <a:r>
              <a:rPr lang="cs-CZ" sz="3200" dirty="0" smtClean="0"/>
              <a:t>z WWW: </a:t>
            </a:r>
            <a:r>
              <a:rPr lang="cs-CZ" dirty="0" smtClean="0">
                <a:hlinkClick r:id="rId2"/>
              </a:rPr>
              <a:t>http://commons.wikimedia.org/wiki/File:Hoogovens.JPG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Obr. 2 Odpich </a:t>
            </a:r>
            <a:r>
              <a:rPr lang="cs-CZ" sz="2800" dirty="0" smtClean="0"/>
              <a:t>[cit. 2013-11-12]. Dostupný pod licencí </a:t>
            </a:r>
            <a:r>
              <a:rPr lang="en-US" sz="2800" dirty="0" smtClean="0"/>
              <a:t>Creative </a:t>
            </a:r>
            <a:r>
              <a:rPr lang="cs-CZ" sz="2800" dirty="0" smtClean="0"/>
              <a:t>W:</a:t>
            </a:r>
            <a:r>
              <a:rPr lang="en-US" sz="2800" dirty="0" smtClean="0"/>
              <a:t>Commons Attribution-Share Alike 3.0 Germany license</a:t>
            </a:r>
            <a:r>
              <a:rPr lang="cs-CZ" sz="2800" dirty="0" smtClean="0"/>
              <a:t> z WWW: </a:t>
            </a:r>
            <a:r>
              <a:rPr lang="cs-CZ" dirty="0" smtClean="0">
                <a:hlinkClick r:id="rId3"/>
              </a:rPr>
              <a:t>http://commons.wikimedia.org/wiki/File:Fotothek_df_n-34_0000199_Metallurge_f%C3%BCr_H%C3%BCttentechnik.jpg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Obr. 3 Hliníkárna na Islandu </a:t>
            </a:r>
            <a:r>
              <a:rPr lang="cs-CZ" sz="2800" dirty="0" smtClean="0"/>
              <a:t>[cit. 2013-11-12]. Dostupný pod licencí </a:t>
            </a:r>
            <a:r>
              <a:rPr lang="cs-CZ" sz="2800" dirty="0" err="1" smtClean="0"/>
              <a:t>Creative</a:t>
            </a:r>
            <a:r>
              <a:rPr lang="cs-CZ" sz="2800" dirty="0" smtClean="0"/>
              <a:t> </a:t>
            </a:r>
            <a:r>
              <a:rPr lang="cs-CZ" sz="2800" dirty="0" err="1" smtClean="0"/>
              <a:t>Commons</a:t>
            </a:r>
            <a:r>
              <a:rPr lang="cs-CZ" dirty="0" smtClean="0"/>
              <a:t> Uveďte autora-Zachovejte licenci 3.0 </a:t>
            </a:r>
            <a:r>
              <a:rPr lang="cs-CZ" dirty="0" err="1" smtClean="0"/>
              <a:t>Unported</a:t>
            </a:r>
            <a:r>
              <a:rPr lang="cs-CZ" dirty="0" smtClean="0"/>
              <a:t>, 2.5 </a:t>
            </a:r>
            <a:r>
              <a:rPr lang="cs-CZ" dirty="0" err="1" smtClean="0"/>
              <a:t>Generic</a:t>
            </a:r>
            <a:r>
              <a:rPr lang="cs-CZ" dirty="0" smtClean="0"/>
              <a:t>, 2.0 </a:t>
            </a:r>
            <a:r>
              <a:rPr lang="cs-CZ" dirty="0" err="1" smtClean="0"/>
              <a:t>Generic</a:t>
            </a:r>
            <a:r>
              <a:rPr lang="cs-CZ" dirty="0" smtClean="0"/>
              <a:t> a 1.0 </a:t>
            </a:r>
            <a:r>
              <a:rPr lang="cs-CZ" dirty="0" err="1" smtClean="0"/>
              <a:t>Generic</a:t>
            </a:r>
            <a:r>
              <a:rPr lang="cs-CZ" dirty="0" smtClean="0"/>
              <a:t>. z WWW: </a:t>
            </a:r>
            <a:r>
              <a:rPr lang="cs-CZ" dirty="0" smtClean="0">
                <a:hlinkClick r:id="rId4"/>
              </a:rPr>
              <a:t>http://commons.wikimedia.org/wiki/File:Fjardaal_alcoa.jpg?uselang=cs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Obr. 4 Turbína </a:t>
            </a:r>
            <a:r>
              <a:rPr lang="cs-CZ" sz="3200" dirty="0" smtClean="0"/>
              <a:t>[cit. 2013-11-12]. Dostupný pod licencí </a:t>
            </a:r>
            <a:r>
              <a:rPr lang="en-US" dirty="0" smtClean="0"/>
              <a:t>Creative Commons </a:t>
            </a:r>
            <a:r>
              <a:rPr lang="en-US" dirty="0" err="1" smtClean="0"/>
              <a:t>Uveďte</a:t>
            </a:r>
            <a:r>
              <a:rPr lang="en-US" dirty="0" smtClean="0"/>
              <a:t> </a:t>
            </a:r>
            <a:r>
              <a:rPr lang="en-US" dirty="0" err="1" smtClean="0"/>
              <a:t>autora-Zachovejte</a:t>
            </a:r>
            <a:r>
              <a:rPr lang="en-US" dirty="0" smtClean="0"/>
              <a:t> </a:t>
            </a:r>
            <a:r>
              <a:rPr lang="en-US" dirty="0" err="1" smtClean="0"/>
              <a:t>licenci</a:t>
            </a:r>
            <a:r>
              <a:rPr lang="en-US" dirty="0" smtClean="0"/>
              <a:t> 3.0 </a:t>
            </a:r>
            <a:r>
              <a:rPr lang="en-US" dirty="0" err="1" smtClean="0"/>
              <a:t>Unported</a:t>
            </a:r>
            <a:r>
              <a:rPr lang="cs-CZ" dirty="0" smtClean="0"/>
              <a:t> z WWW: </a:t>
            </a:r>
            <a:r>
              <a:rPr lang="cs-CZ" dirty="0" smtClean="0">
                <a:hlinkClick r:id="rId5"/>
              </a:rPr>
              <a:t>http://commons.wikimedia.org/wiki/File:Turbine_Rotor.jpeg?uselang=cs</a:t>
            </a:r>
            <a:endParaRPr lang="cs-CZ" dirty="0" smtClean="0"/>
          </a:p>
          <a:p>
            <a:pPr>
              <a:buNone/>
            </a:pPr>
            <a:r>
              <a:rPr lang="cs-CZ" sz="2900" dirty="0" smtClean="0"/>
              <a:t>Obr. 5 Kombajn [cit. 2013-11-12]. Dostupný pod licencí </a:t>
            </a:r>
            <a:r>
              <a:rPr lang="en-US" sz="2900" dirty="0" smtClean="0"/>
              <a:t>Creative Commons </a:t>
            </a:r>
            <a:r>
              <a:rPr lang="cs-CZ" sz="2900" dirty="0" err="1" smtClean="0"/>
              <a:t>Attribution</a:t>
            </a:r>
            <a:r>
              <a:rPr lang="cs-CZ" sz="2900" dirty="0" smtClean="0"/>
              <a:t> 2.0 </a:t>
            </a:r>
            <a:r>
              <a:rPr lang="cs-CZ" sz="2900" dirty="0" err="1" smtClean="0"/>
              <a:t>Generic</a:t>
            </a:r>
            <a:r>
              <a:rPr lang="cs-CZ" sz="2900" dirty="0" smtClean="0"/>
              <a:t> </a:t>
            </a:r>
            <a:r>
              <a:rPr lang="cs-CZ" sz="2900" dirty="0" err="1" smtClean="0"/>
              <a:t>license</a:t>
            </a:r>
            <a:r>
              <a:rPr lang="cs-CZ" sz="2900" dirty="0" smtClean="0"/>
              <a:t> z WWW: </a:t>
            </a:r>
            <a:r>
              <a:rPr lang="cs-CZ" sz="2900" dirty="0" smtClean="0">
                <a:hlinkClick r:id="rId6"/>
              </a:rPr>
              <a:t>http://commons.wikimedia.org/wiki/File:Case_7010_field.jpg</a:t>
            </a:r>
            <a:endParaRPr lang="cs-CZ" sz="2900" dirty="0" smtClean="0"/>
          </a:p>
          <a:p>
            <a:pPr>
              <a:buNone/>
            </a:pPr>
            <a:r>
              <a:rPr lang="cs-CZ" sz="2900" dirty="0" smtClean="0"/>
              <a:t>Obr. 6 Montážní linka [cit. 2013-11-12]. Dostupný pod licencí </a:t>
            </a:r>
            <a:r>
              <a:rPr lang="en-US" sz="2900" dirty="0" smtClean="0"/>
              <a:t>Creative Commons </a:t>
            </a:r>
            <a:r>
              <a:rPr lang="cs-CZ" sz="2900" dirty="0" err="1" smtClean="0"/>
              <a:t>Attribution</a:t>
            </a:r>
            <a:r>
              <a:rPr lang="cs-CZ" sz="2900" dirty="0" smtClean="0"/>
              <a:t> 2.0 </a:t>
            </a:r>
            <a:r>
              <a:rPr lang="cs-CZ" sz="2900" dirty="0" err="1" smtClean="0"/>
              <a:t>Generic</a:t>
            </a:r>
            <a:r>
              <a:rPr lang="cs-CZ" sz="2900" dirty="0" smtClean="0"/>
              <a:t> </a:t>
            </a:r>
            <a:r>
              <a:rPr lang="cs-CZ" sz="2900" dirty="0" err="1" smtClean="0"/>
              <a:t>license</a:t>
            </a:r>
            <a:r>
              <a:rPr lang="cs-CZ" sz="2900" dirty="0" smtClean="0"/>
              <a:t> z WWW: </a:t>
            </a:r>
            <a:r>
              <a:rPr lang="cs-CZ" sz="2900" dirty="0" smtClean="0">
                <a:hlinkClick r:id="rId7"/>
              </a:rPr>
              <a:t>http://cs.wikipedia.org/wiki/Soubor:Final_assembly_3.jpg</a:t>
            </a:r>
            <a:endParaRPr lang="cs-CZ" sz="2900" dirty="0" smtClean="0"/>
          </a:p>
          <a:p>
            <a:pPr>
              <a:buNone/>
            </a:pPr>
            <a:r>
              <a:rPr lang="cs-CZ" sz="2900" dirty="0" smtClean="0"/>
              <a:t>Obr. 7 Montážní vojenského letadla [cit. 2013-11-12]. Dostupný pod licencí Public </a:t>
            </a:r>
            <a:r>
              <a:rPr lang="cs-CZ" sz="2900" dirty="0" err="1" smtClean="0"/>
              <a:t>Domain</a:t>
            </a:r>
            <a:r>
              <a:rPr lang="cs-CZ" sz="2900" dirty="0" smtClean="0"/>
              <a:t> z WWW: </a:t>
            </a:r>
            <a:r>
              <a:rPr lang="cs-CZ" sz="2900" dirty="0" smtClean="0">
                <a:hlinkClick r:id="rId8"/>
              </a:rPr>
              <a:t>http://commons.wikimedia.org/wiki/File:MDD_T-45_assembly_line_c1988.jpeg?uselang=cs</a:t>
            </a:r>
            <a:endParaRPr lang="cs-CZ" sz="2900" dirty="0" smtClean="0"/>
          </a:p>
          <a:p>
            <a:pPr>
              <a:buNone/>
            </a:pPr>
            <a:r>
              <a:rPr lang="cs-CZ" sz="2900" dirty="0" smtClean="0"/>
              <a:t>Obr. 8 Počítačový tomograf [cit. 2013-11-12]. Dostupný pod licencí </a:t>
            </a:r>
            <a:r>
              <a:rPr lang="cs-CZ" sz="2900" dirty="0" err="1" smtClean="0"/>
              <a:t>Creative</a:t>
            </a:r>
            <a:r>
              <a:rPr lang="cs-CZ" sz="2900" dirty="0" smtClean="0"/>
              <a:t> </a:t>
            </a:r>
            <a:r>
              <a:rPr lang="cs-CZ" sz="2900" dirty="0" err="1" smtClean="0"/>
              <a:t>Commons</a:t>
            </a:r>
            <a:r>
              <a:rPr lang="cs-CZ" sz="2900" dirty="0" smtClean="0"/>
              <a:t> Uveďte autora 3.0 </a:t>
            </a:r>
            <a:r>
              <a:rPr lang="cs-CZ" sz="2900" dirty="0" err="1" smtClean="0"/>
              <a:t>Unported</a:t>
            </a:r>
            <a:r>
              <a:rPr lang="cs-CZ" sz="2900" dirty="0" smtClean="0"/>
              <a:t> z WWW: </a:t>
            </a:r>
            <a:r>
              <a:rPr lang="cs-CZ" sz="2900" dirty="0" smtClean="0">
                <a:hlinkClick r:id="rId9"/>
              </a:rPr>
              <a:t>http://cs.wikipedia.org/wiki/Soubor:Vypocetni_tomograf.jpg</a:t>
            </a:r>
            <a:endParaRPr lang="cs-CZ" sz="2900" dirty="0" smtClean="0"/>
          </a:p>
          <a:p>
            <a:pPr>
              <a:buNone/>
            </a:pPr>
            <a:endParaRPr lang="cs-CZ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Průmyslová odvětví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Zpracovatelský průmysl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436096" y="55892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Po2 DUM č. 9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Hutnictví (metalurgie)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 smtClean="0"/>
              <a:t>Lokalizační faktory:</a:t>
            </a:r>
          </a:p>
          <a:p>
            <a:pPr lvl="1"/>
            <a:r>
              <a:rPr lang="cs-CZ" dirty="0" smtClean="0"/>
              <a:t>suroviny,  recyklace</a:t>
            </a:r>
          </a:p>
          <a:p>
            <a:pPr lvl="1"/>
            <a:r>
              <a:rPr lang="cs-CZ" dirty="0" smtClean="0"/>
              <a:t>doprava – železniční, přístavy</a:t>
            </a:r>
          </a:p>
          <a:p>
            <a:pPr lvl="1"/>
            <a:r>
              <a:rPr lang="cs-CZ" dirty="0" smtClean="0"/>
              <a:t>energie</a:t>
            </a:r>
          </a:p>
          <a:p>
            <a:pPr lvl="1"/>
            <a:r>
              <a:rPr lang="cs-CZ" dirty="0" smtClean="0"/>
              <a:t>voda (chlazení)</a:t>
            </a:r>
          </a:p>
          <a:p>
            <a:r>
              <a:rPr lang="cs-CZ" dirty="0" smtClean="0"/>
              <a:t>dělení: </a:t>
            </a:r>
          </a:p>
          <a:p>
            <a:pPr lvl="1"/>
            <a:r>
              <a:rPr lang="cs-CZ" dirty="0" smtClean="0"/>
              <a:t>Černá metalurgie</a:t>
            </a:r>
          </a:p>
          <a:p>
            <a:pPr lvl="1"/>
            <a:r>
              <a:rPr lang="cs-CZ" dirty="0" smtClean="0"/>
              <a:t>Barevná metalurgie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Černá metalurgie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obecně snížení významu pro ekonomiku </a:t>
            </a:r>
          </a:p>
          <a:p>
            <a:r>
              <a:rPr lang="cs-CZ" dirty="0" smtClean="0"/>
              <a:t>početná mužská pracovní síla</a:t>
            </a:r>
          </a:p>
          <a:p>
            <a:r>
              <a:rPr lang="cs-CZ" dirty="0" smtClean="0"/>
              <a:t>propad evropských i amerických firem</a:t>
            </a:r>
          </a:p>
          <a:p>
            <a:r>
              <a:rPr lang="cs-CZ" dirty="0" smtClean="0"/>
              <a:t>Čína, Německo, Francie, Lucembursko, Ukrajina, USA, Indie, Japonsko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Černá metalurgie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6" name="Skupina 5"/>
          <p:cNvGrpSpPr/>
          <p:nvPr/>
        </p:nvGrpSpPr>
        <p:grpSpPr>
          <a:xfrm>
            <a:off x="323528" y="1412776"/>
            <a:ext cx="6696744" cy="4863510"/>
            <a:chOff x="323528" y="1412776"/>
            <a:chExt cx="6696744" cy="4863510"/>
          </a:xfrm>
        </p:grpSpPr>
        <p:pic>
          <p:nvPicPr>
            <p:cNvPr id="1026" name="Picture 2" descr="File:Hoogoven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3528" y="1412776"/>
              <a:ext cx="6696744" cy="4863510"/>
            </a:xfrm>
            <a:prstGeom prst="rect">
              <a:avLst/>
            </a:prstGeom>
            <a:noFill/>
          </p:spPr>
        </p:pic>
        <p:sp>
          <p:nvSpPr>
            <p:cNvPr id="5" name="TextovéPole 4"/>
            <p:cNvSpPr txBox="1"/>
            <p:nvPr/>
          </p:nvSpPr>
          <p:spPr>
            <a:xfrm>
              <a:off x="539552" y="5733256"/>
              <a:ext cx="38164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Obr.1 Ocelárna v Nizozemsku</a:t>
              </a:r>
              <a:endParaRPr lang="cs-CZ" b="1" dirty="0"/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4911787" y="1412776"/>
            <a:ext cx="3980692" cy="4392488"/>
            <a:chOff x="4911787" y="1412776"/>
            <a:chExt cx="3980692" cy="4392488"/>
          </a:xfrm>
        </p:grpSpPr>
        <p:pic>
          <p:nvPicPr>
            <p:cNvPr id="1028" name="Picture 4" descr="File:Fotothek df n-34 0000199 Metallurge für Hüttentechnik.jpg"/>
            <p:cNvPicPr>
              <a:picLocks noChangeAspect="1" noChangeArrowheads="1"/>
            </p:cNvPicPr>
            <p:nvPr/>
          </p:nvPicPr>
          <p:blipFill>
            <a:blip r:embed="rId3" cstate="print"/>
            <a:srcRect r="11366" b="4810"/>
            <a:stretch>
              <a:fillRect/>
            </a:stretch>
          </p:blipFill>
          <p:spPr bwMode="auto">
            <a:xfrm>
              <a:off x="4911787" y="1412776"/>
              <a:ext cx="3980692" cy="4392488"/>
            </a:xfrm>
            <a:prstGeom prst="rect">
              <a:avLst/>
            </a:prstGeom>
            <a:noFill/>
          </p:spPr>
        </p:pic>
        <p:sp>
          <p:nvSpPr>
            <p:cNvPr id="8" name="TextovéPole 7"/>
            <p:cNvSpPr txBox="1"/>
            <p:nvPr/>
          </p:nvSpPr>
          <p:spPr>
            <a:xfrm>
              <a:off x="5148064" y="5373216"/>
              <a:ext cx="25922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Obr. 2 Odpich</a:t>
              </a:r>
              <a:endParaRPr lang="cs-CZ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Barevná metalurgie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výroba barevných kovů</a:t>
            </a:r>
          </a:p>
          <a:p>
            <a:r>
              <a:rPr lang="cs-CZ" dirty="0" smtClean="0"/>
              <a:t>poptávka se spíše zvyšuje</a:t>
            </a:r>
          </a:p>
          <a:p>
            <a:r>
              <a:rPr lang="cs-CZ" dirty="0" smtClean="0"/>
              <a:t>elektrotechnika</a:t>
            </a:r>
          </a:p>
          <a:p>
            <a:r>
              <a:rPr lang="cs-CZ" dirty="0" smtClean="0"/>
              <a:t>recyklace</a:t>
            </a:r>
          </a:p>
          <a:p>
            <a:r>
              <a:rPr lang="cs-CZ" dirty="0" smtClean="0"/>
              <a:t>Hliník</a:t>
            </a:r>
          </a:p>
          <a:p>
            <a:pPr lvl="1"/>
            <a:r>
              <a:rPr lang="cs-CZ" dirty="0" smtClean="0"/>
              <a:t>náročný na elektrickou energii</a:t>
            </a:r>
          </a:p>
          <a:p>
            <a:pPr lvl="1"/>
            <a:r>
              <a:rPr lang="cs-CZ" dirty="0" smtClean="0"/>
              <a:t>lokalizace u vodních elektráren (Island, Norsko)</a:t>
            </a:r>
          </a:p>
          <a:p>
            <a:pPr lvl="1"/>
            <a:r>
              <a:rPr lang="cs-CZ" dirty="0" smtClean="0"/>
              <a:t>USA, Kanada, Rusko, Austrálie, Norsko, Švýcarsko, Francie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Barevná metalurgie</a:t>
            </a:r>
            <a:endParaRPr lang="cs-CZ" dirty="0"/>
          </a:p>
        </p:txBody>
      </p:sp>
      <p:grpSp>
        <p:nvGrpSpPr>
          <p:cNvPr id="6" name="Skupina 5"/>
          <p:cNvGrpSpPr/>
          <p:nvPr/>
        </p:nvGrpSpPr>
        <p:grpSpPr>
          <a:xfrm>
            <a:off x="683568" y="1412776"/>
            <a:ext cx="7632848" cy="5075845"/>
            <a:chOff x="683568" y="1412776"/>
            <a:chExt cx="7632848" cy="5075845"/>
          </a:xfrm>
        </p:grpSpPr>
        <p:pic>
          <p:nvPicPr>
            <p:cNvPr id="29698" name="Picture 2" descr="File:Fjardaal alcoa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1412776"/>
              <a:ext cx="7632848" cy="5075845"/>
            </a:xfrm>
            <a:prstGeom prst="rect">
              <a:avLst/>
            </a:prstGeom>
            <a:noFill/>
          </p:spPr>
        </p:pic>
        <p:sp>
          <p:nvSpPr>
            <p:cNvPr id="5" name="TextovéPole 4"/>
            <p:cNvSpPr txBox="1"/>
            <p:nvPr/>
          </p:nvSpPr>
          <p:spPr>
            <a:xfrm>
              <a:off x="755576" y="5661248"/>
              <a:ext cx="32403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Obr. 3 Hliníkárna na Islandu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Strojírenství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610088"/>
          </a:xfrm>
        </p:spPr>
        <p:txBody>
          <a:bodyPr>
            <a:normAutofit/>
          </a:bodyPr>
          <a:lstStyle/>
          <a:p>
            <a:r>
              <a:rPr lang="cs-CZ" dirty="0" smtClean="0"/>
              <a:t>surovina – kov nebo plast</a:t>
            </a:r>
          </a:p>
        </p:txBody>
      </p:sp>
      <p:grpSp>
        <p:nvGrpSpPr>
          <p:cNvPr id="9" name="Skupina 8"/>
          <p:cNvGrpSpPr/>
          <p:nvPr/>
        </p:nvGrpSpPr>
        <p:grpSpPr>
          <a:xfrm>
            <a:off x="2771800" y="3645024"/>
            <a:ext cx="4248472" cy="720080"/>
            <a:chOff x="2699792" y="3645024"/>
            <a:chExt cx="4248472" cy="720080"/>
          </a:xfrm>
        </p:grpSpPr>
        <p:sp>
          <p:nvSpPr>
            <p:cNvPr id="6" name="Zaoblený obdélník 5"/>
            <p:cNvSpPr/>
            <p:nvPr/>
          </p:nvSpPr>
          <p:spPr>
            <a:xfrm>
              <a:off x="2699792" y="3645024"/>
              <a:ext cx="4248472" cy="720080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3275856" y="3717032"/>
              <a:ext cx="3490138" cy="523220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strojírenské obory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1115616" y="2564904"/>
            <a:ext cx="2448272" cy="648072"/>
            <a:chOff x="2699792" y="3645024"/>
            <a:chExt cx="4248472" cy="720080"/>
          </a:xfrm>
        </p:grpSpPr>
        <p:sp>
          <p:nvSpPr>
            <p:cNvPr id="11" name="Zaoblený obdélník 10">
              <a:hlinkClick r:id="rId2" action="ppaction://hlinksldjump"/>
            </p:cNvPr>
            <p:cNvSpPr/>
            <p:nvPr/>
          </p:nvSpPr>
          <p:spPr>
            <a:xfrm>
              <a:off x="2699792" y="3645024"/>
              <a:ext cx="4248472" cy="7200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TextovéPole 11">
              <a:hlinkClick r:id="rId2" action="ppaction://hlinksldjump"/>
            </p:cNvPr>
            <p:cNvSpPr txBox="1"/>
            <p:nvPr/>
          </p:nvSpPr>
          <p:spPr>
            <a:xfrm>
              <a:off x="3074657" y="3725033"/>
              <a:ext cx="3490138" cy="581356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těžké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5580112" y="2636912"/>
            <a:ext cx="2736304" cy="648072"/>
            <a:chOff x="2699792" y="3645024"/>
            <a:chExt cx="4248472" cy="720080"/>
          </a:xfrm>
        </p:grpSpPr>
        <p:sp>
          <p:nvSpPr>
            <p:cNvPr id="14" name="Zaoblený obdélník 13"/>
            <p:cNvSpPr/>
            <p:nvPr/>
          </p:nvSpPr>
          <p:spPr>
            <a:xfrm>
              <a:off x="2699792" y="3645024"/>
              <a:ext cx="4248472" cy="7200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TextovéPole 14">
              <a:hlinkClick r:id="rId3" action="ppaction://hlinksldjump"/>
            </p:cNvPr>
            <p:cNvSpPr txBox="1"/>
            <p:nvPr/>
          </p:nvSpPr>
          <p:spPr>
            <a:xfrm>
              <a:off x="3275856" y="3717032"/>
              <a:ext cx="3490138" cy="581356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všeobecné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8" name="Skupina 17"/>
          <p:cNvGrpSpPr/>
          <p:nvPr/>
        </p:nvGrpSpPr>
        <p:grpSpPr>
          <a:xfrm>
            <a:off x="467544" y="4653136"/>
            <a:ext cx="2448272" cy="648072"/>
            <a:chOff x="2699792" y="3645024"/>
            <a:chExt cx="4248472" cy="720080"/>
          </a:xfrm>
        </p:grpSpPr>
        <p:sp>
          <p:nvSpPr>
            <p:cNvPr id="19" name="Zaoblený obdélník 18"/>
            <p:cNvSpPr/>
            <p:nvPr/>
          </p:nvSpPr>
          <p:spPr>
            <a:xfrm>
              <a:off x="2699792" y="3645024"/>
              <a:ext cx="4248472" cy="7200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TextovéPole 19">
              <a:hlinkClick r:id="rId4" action="ppaction://hlinksldjump"/>
            </p:cNvPr>
            <p:cNvSpPr txBox="1"/>
            <p:nvPr/>
          </p:nvSpPr>
          <p:spPr>
            <a:xfrm>
              <a:off x="3074657" y="3725034"/>
              <a:ext cx="3490138" cy="581356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dopravní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1" name="Skupina 20"/>
          <p:cNvGrpSpPr/>
          <p:nvPr/>
        </p:nvGrpSpPr>
        <p:grpSpPr>
          <a:xfrm>
            <a:off x="4860032" y="4725144"/>
            <a:ext cx="3816424" cy="1026115"/>
            <a:chOff x="2699792" y="3645024"/>
            <a:chExt cx="4248472" cy="1140128"/>
          </a:xfrm>
        </p:grpSpPr>
        <p:sp>
          <p:nvSpPr>
            <p:cNvPr id="22" name="Zaoblený obdélník 21"/>
            <p:cNvSpPr/>
            <p:nvPr/>
          </p:nvSpPr>
          <p:spPr>
            <a:xfrm>
              <a:off x="2699792" y="3645024"/>
              <a:ext cx="4248472" cy="7200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TextovéPole 22">
              <a:hlinkClick r:id="rId5" action="ppaction://hlinksldjump"/>
            </p:cNvPr>
            <p:cNvSpPr txBox="1"/>
            <p:nvPr/>
          </p:nvSpPr>
          <p:spPr>
            <a:xfrm>
              <a:off x="3074657" y="3725033"/>
              <a:ext cx="3490138" cy="1060119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elektrotechnické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4" name="Skupina 23"/>
          <p:cNvGrpSpPr/>
          <p:nvPr/>
        </p:nvGrpSpPr>
        <p:grpSpPr>
          <a:xfrm>
            <a:off x="2699792" y="5589240"/>
            <a:ext cx="2304256" cy="648072"/>
            <a:chOff x="2699792" y="3645024"/>
            <a:chExt cx="4248472" cy="720080"/>
          </a:xfrm>
        </p:grpSpPr>
        <p:sp>
          <p:nvSpPr>
            <p:cNvPr id="25" name="Zaoblený obdélník 24"/>
            <p:cNvSpPr/>
            <p:nvPr/>
          </p:nvSpPr>
          <p:spPr>
            <a:xfrm>
              <a:off x="2699792" y="3645024"/>
              <a:ext cx="4248472" cy="7200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TextovéPole 25">
              <a:hlinkClick r:id="rId6" action="ppaction://hlinksldjump"/>
            </p:cNvPr>
            <p:cNvSpPr txBox="1"/>
            <p:nvPr/>
          </p:nvSpPr>
          <p:spPr>
            <a:xfrm>
              <a:off x="3074657" y="3725033"/>
              <a:ext cx="3490138" cy="581356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přesné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7" name="Skupina 26"/>
          <p:cNvGrpSpPr/>
          <p:nvPr/>
        </p:nvGrpSpPr>
        <p:grpSpPr>
          <a:xfrm>
            <a:off x="5940152" y="5733256"/>
            <a:ext cx="2448272" cy="648072"/>
            <a:chOff x="2699792" y="3645024"/>
            <a:chExt cx="4248472" cy="720080"/>
          </a:xfrm>
        </p:grpSpPr>
        <p:sp>
          <p:nvSpPr>
            <p:cNvPr id="28" name="Zaoblený obdélník 27"/>
            <p:cNvSpPr/>
            <p:nvPr/>
          </p:nvSpPr>
          <p:spPr>
            <a:xfrm>
              <a:off x="2699792" y="3645024"/>
              <a:ext cx="4248472" cy="7200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TextovéPole 28">
              <a:hlinkClick r:id="rId7" action="ppaction://hlinksldjump"/>
            </p:cNvPr>
            <p:cNvSpPr txBox="1"/>
            <p:nvPr/>
          </p:nvSpPr>
          <p:spPr>
            <a:xfrm>
              <a:off x="3074657" y="3725033"/>
              <a:ext cx="3490138" cy="581356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spotřební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Těžké strojírenství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velká spotřeba kovu, navazuje na hutnictví</a:t>
            </a:r>
          </a:p>
          <a:p>
            <a:r>
              <a:rPr lang="cs-CZ" dirty="0" smtClean="0"/>
              <a:t>velké stroje(originální)</a:t>
            </a:r>
          </a:p>
          <a:p>
            <a:r>
              <a:rPr lang="cs-CZ" dirty="0" smtClean="0"/>
              <a:t>reaktory, generátory, kotle, těžební stroje, turbíny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2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551</TotalTime>
  <Words>518</Words>
  <Application>Microsoft Office PowerPoint</Application>
  <PresentationFormat>Předvádění na obrazovce (4:3)</PresentationFormat>
  <Paragraphs>124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Talent</vt:lpstr>
      <vt:lpstr>Motiv2</vt:lpstr>
      <vt:lpstr>Snímek 1</vt:lpstr>
      <vt:lpstr>Průmyslová odvětví I</vt:lpstr>
      <vt:lpstr>Hutnictví (metalurgie)</vt:lpstr>
      <vt:lpstr>Černá metalurgie</vt:lpstr>
      <vt:lpstr>Černá metalurgie</vt:lpstr>
      <vt:lpstr>Barevná metalurgie</vt:lpstr>
      <vt:lpstr>Barevná metalurgie</vt:lpstr>
      <vt:lpstr>Strojírenství</vt:lpstr>
      <vt:lpstr>Těžké strojírenství</vt:lpstr>
      <vt:lpstr>Těžké strojírenství</vt:lpstr>
      <vt:lpstr>Všeobecné strojírenství</vt:lpstr>
      <vt:lpstr>Dopravní strojírenství</vt:lpstr>
      <vt:lpstr>Dopravní strojírenství</vt:lpstr>
      <vt:lpstr>Elektrotechnický průmysl</vt:lpstr>
      <vt:lpstr>Přesné strojírenství</vt:lpstr>
      <vt:lpstr>Spotřební strojírenství</vt:lpstr>
      <vt:lpstr>KONEC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Průmysl</dc:title>
  <dc:creator>Dino</dc:creator>
  <cp:lastModifiedBy>Tomas</cp:lastModifiedBy>
  <cp:revision>59</cp:revision>
  <dcterms:created xsi:type="dcterms:W3CDTF">2012-12-20T19:31:12Z</dcterms:created>
  <dcterms:modified xsi:type="dcterms:W3CDTF">2014-04-20T18:36:55Z</dcterms:modified>
</cp:coreProperties>
</file>