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66" r:id="rId2"/>
  </p:sldMasterIdLst>
  <p:sldIdLst>
    <p:sldId id="270" r:id="rId3"/>
    <p:sldId id="25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59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24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024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25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5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6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6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6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6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6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6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6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6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6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6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7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7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7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7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7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7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7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7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7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7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8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8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8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8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8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8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8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8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8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8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9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9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9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9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9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9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9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9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9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9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0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0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0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0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0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0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0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0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0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0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1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1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1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1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1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1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1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1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1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2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2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2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2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2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2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2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2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2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7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8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8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8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8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8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8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8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8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8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8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039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39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0395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96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97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5C85A7E-E11A-4293-A5D8-4634E460786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EAFB2-EFC9-41BB-8D0D-40AA80BE84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FDC64-22E4-4DCB-A5C7-38B55A3EA0D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9F89164D-6E1A-479D-A976-30B88A5935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5A7E-E11A-4293-A5D8-4634E46078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80B8-21F8-400E-8C96-9A51033322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531C-CA6A-41A9-AFA3-D1C524F9E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C20C-E6AD-487C-98DF-D1DC31868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B1A9-1EEA-4FEC-92F6-9032CD548B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8AD28-2D98-44C6-A12D-C4F38E4F36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D82D-3C76-49C5-87B0-83B09E88B1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880B8-21F8-400E-8C96-9A51033322C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C4D3-6C7B-4F2C-BA17-7389323538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B7AA-E377-4209-8971-3AC109F135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AFB2-EFC9-41BB-8D0D-40AA80BE84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DC64-22E4-4DCB-A5C7-38B55A3EA0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6531C-CA6A-41A9-AFA3-D1C524F9E13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3C20C-E6AD-487C-98DF-D1DC31868EF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DB1A9-1EEA-4FEC-92F6-9032CD548B6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AD28-2D98-44C6-A12D-C4F38E4F366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5D82D-3C76-49C5-87B0-83B09E88B1D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C4D3-6C7B-4F2C-BA17-73893235388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8B7AA-E377-4209-8971-3AC109F1352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921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922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2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2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2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2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2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92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6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6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936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937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937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937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600C59A5-E61D-4DD8-8FC3-1058C7822F4A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937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59A5-E61D-4DD8-8FC3-1058C7822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d/d3/Nuclear.power.plant.Dukovany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f1Re5fGhfo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z.cz/cs/pro-media/cisla-a-statistiky/energetika-ve-svete.html" TargetMode="External"/><Relationship Id="rId3" Type="http://schemas.openxmlformats.org/officeDocument/2006/relationships/hyperlink" Target="http://cs.wikipedia.org/wiki/Soubor:ThreeGorgesDam-China2009.jpg" TargetMode="External"/><Relationship Id="rId7" Type="http://schemas.openxmlformats.org/officeDocument/2006/relationships/hyperlink" Target="http://cs.wikipedia.org/wiki/Soubor:Nellis_AFB_Solar_panels.jpg" TargetMode="External"/><Relationship Id="rId2" Type="http://schemas.openxmlformats.org/officeDocument/2006/relationships/hyperlink" Target="http://cs.wikipedia.org/wiki/Soubor:PowerStation_cs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Turbiny_wiatrowe_ubt.jpeg" TargetMode="External"/><Relationship Id="rId11" Type="http://schemas.openxmlformats.org/officeDocument/2006/relationships/hyperlink" Target="http://www.youtube.com/watch?v=cf1Re5fGhfo" TargetMode="External"/><Relationship Id="rId5" Type="http://schemas.openxmlformats.org/officeDocument/2006/relationships/hyperlink" Target="http://cs.wikipedia.org/wiki/Soubor:Chernobylreactor_1.jpg" TargetMode="External"/><Relationship Id="rId10" Type="http://schemas.openxmlformats.org/officeDocument/2006/relationships/hyperlink" Target="http://cs.wikipedia.org/wiki/Geoterm%C3%A1ln%C3%AD_elektr%C3%A1rna" TargetMode="External"/><Relationship Id="rId4" Type="http://schemas.openxmlformats.org/officeDocument/2006/relationships/hyperlink" Target="http://cs.wikipedia.org/wiki/Soubor:Nuclear.power.plant.Dukovany.jpg" TargetMode="External"/><Relationship Id="rId9" Type="http://schemas.openxmlformats.org/officeDocument/2006/relationships/hyperlink" Target="http://cs.wikipedia.org/wiki/Fotovoltaick%C3%A1_elektr%C3%A1rn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a/a6/PowerStation_cs.sv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upload.wikimedia.org/wikipedia/commons/a/ab/ThreeGorgesDam-China2009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03388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Výroba elektřiny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2.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Sociální prostředí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na téma výroby elektřiny, obsahuje otázky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Tepelné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elektrárny, vodní elektrárny, jaderné elektrárny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Listopad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250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292080" y="1196752"/>
            <a:ext cx="3694112" cy="208823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dirty="0"/>
              <a:t>Havárie:</a:t>
            </a:r>
          </a:p>
          <a:p>
            <a:pPr>
              <a:buFont typeface="Arial" charset="0"/>
              <a:buNone/>
            </a:pPr>
            <a:r>
              <a:rPr lang="cs-CZ" dirty="0"/>
              <a:t>Černobyl 1986</a:t>
            </a:r>
          </a:p>
          <a:p>
            <a:pPr>
              <a:buFont typeface="Arial" charset="0"/>
              <a:buNone/>
            </a:pPr>
            <a:r>
              <a:rPr lang="cs-CZ" dirty="0" err="1"/>
              <a:t>Fukušima</a:t>
            </a:r>
            <a:r>
              <a:rPr lang="cs-CZ" dirty="0"/>
              <a:t> 2011</a:t>
            </a:r>
          </a:p>
        </p:txBody>
      </p:sp>
      <p:sp>
        <p:nvSpPr>
          <p:cNvPr id="19460" name="Rectangle 4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/>
              <a:t>Jaderné elektrárny</a:t>
            </a:r>
          </a:p>
        </p:txBody>
      </p:sp>
      <p:pic>
        <p:nvPicPr>
          <p:cNvPr id="19462" name="Picture 6" descr="Soubor:Nuclear.power.plant.Dukovan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2"/>
            <a:ext cx="4465638" cy="3349625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251520" y="458112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Obr. 4 JE Dukovany</a:t>
            </a:r>
            <a:endParaRPr lang="cs-CZ" dirty="0"/>
          </a:p>
        </p:txBody>
      </p:sp>
      <p:pic>
        <p:nvPicPr>
          <p:cNvPr id="19464" name="Picture 8" descr="Soubor:Chernobylreactor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356992"/>
            <a:ext cx="4331635" cy="3248726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1835696" y="602128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5 Sarkofág čtvrtého reaktoru v Černobylu</a:t>
            </a:r>
            <a:endParaRPr lang="cs-CZ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7504" y="5013176"/>
            <a:ext cx="446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 kterém státu </a:t>
            </a:r>
            <a:r>
              <a:rPr lang="cs-CZ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 uvedené elektrárny nachází? </a:t>
            </a:r>
            <a:endParaRPr lang="cs-CZ" sz="24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Ostatní typy elektráren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tendence zvyšovat svůj podíl</a:t>
            </a:r>
          </a:p>
          <a:p>
            <a:r>
              <a:rPr lang="cs-CZ" dirty="0"/>
              <a:t>využívají obnovitelné </a:t>
            </a:r>
            <a:r>
              <a:rPr lang="cs-CZ" dirty="0" smtClean="0"/>
              <a:t>nebo druhotné zdroje</a:t>
            </a:r>
            <a:endParaRPr lang="cs-CZ" dirty="0"/>
          </a:p>
          <a:p>
            <a:r>
              <a:rPr lang="cs-CZ" dirty="0"/>
              <a:t>nezatěžují významně nebo </a:t>
            </a:r>
            <a:r>
              <a:rPr lang="cs-CZ" dirty="0" smtClean="0"/>
              <a:t>vůbec životní prostředí</a:t>
            </a:r>
          </a:p>
          <a:p>
            <a:r>
              <a:rPr lang="cs-CZ" dirty="0" smtClean="0"/>
              <a:t>dotační podpora (někdy i sporná)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Větrné elektrárny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46839" cy="5184576"/>
          </a:xfrm>
        </p:spPr>
        <p:txBody>
          <a:bodyPr/>
          <a:lstStyle/>
          <a:p>
            <a:r>
              <a:rPr lang="cs-CZ" sz="2800" dirty="0" smtClean="0"/>
              <a:t>nejlepší podmínky – mořské pobřeží</a:t>
            </a:r>
          </a:p>
          <a:p>
            <a:r>
              <a:rPr lang="cs-CZ" sz="2800" dirty="0" smtClean="0"/>
              <a:t>větrný park – velké množství elektráren, 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největší USA (Texas) – 781 MW </a:t>
            </a:r>
          </a:p>
          <a:p>
            <a:r>
              <a:rPr lang="cs-CZ" sz="2800" dirty="0" smtClean="0"/>
              <a:t>nevýhody: nestabilita, hluk, narušení krajiny</a:t>
            </a:r>
          </a:p>
          <a:p>
            <a:r>
              <a:rPr lang="cs-CZ" sz="2800" dirty="0" err="1" smtClean="0"/>
              <a:t>př</a:t>
            </a:r>
            <a:r>
              <a:rPr lang="cs-CZ" sz="2800" dirty="0" smtClean="0"/>
              <a:t> států: Nizozemsko, Dánsko, Německo</a:t>
            </a:r>
            <a:endParaRPr lang="cs-CZ" sz="2800" dirty="0"/>
          </a:p>
        </p:txBody>
      </p:sp>
      <p:pic>
        <p:nvPicPr>
          <p:cNvPr id="32770" name="Picture 2" descr="Soubor:Turbiny wiatrowe ub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861048"/>
            <a:ext cx="4896544" cy="2905093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012160" y="5661248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Obr. 6</a:t>
            </a:r>
          </a:p>
          <a:p>
            <a:r>
              <a:rPr lang="cs-CZ" sz="2000" dirty="0" smtClean="0"/>
              <a:t>Větrné elektrárny</a:t>
            </a:r>
          </a:p>
          <a:p>
            <a:r>
              <a:rPr lang="cs-CZ" sz="2000" dirty="0" smtClean="0"/>
              <a:t> v Dánsku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Fotovoltaické</a:t>
            </a:r>
            <a:r>
              <a:rPr lang="cs-CZ" dirty="0" smtClean="0"/>
              <a:t> (solární) elektrárny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1" y="1412776"/>
            <a:ext cx="3600400" cy="4830415"/>
          </a:xfrm>
        </p:spPr>
        <p:txBody>
          <a:bodyPr/>
          <a:lstStyle/>
          <a:p>
            <a:r>
              <a:rPr lang="cs-CZ" dirty="0" smtClean="0"/>
              <a:t>vhodné podmínky sušší oblasti – tropy, subtropy, doplňkově mírný pás</a:t>
            </a:r>
          </a:p>
        </p:txBody>
      </p:sp>
      <p:pic>
        <p:nvPicPr>
          <p:cNvPr id="33794" name="Picture 2" descr="Soubor:Nellis AFB Solar pane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268760"/>
            <a:ext cx="5188810" cy="3528392"/>
          </a:xfrm>
          <a:prstGeom prst="rect">
            <a:avLst/>
          </a:prstGeom>
          <a:noFill/>
        </p:spPr>
      </p:pic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755576" y="5229200"/>
            <a:ext cx="8158807" cy="28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nevýhody: nestabilita výroby, velká plocha, narušení krajiny, ekologická likvidace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779912" y="479715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7 Solární elektrárna v USA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Geotermální elektrárny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625" y="1484784"/>
            <a:ext cx="8590855" cy="4614391"/>
          </a:xfrm>
        </p:spPr>
        <p:txBody>
          <a:bodyPr/>
          <a:lstStyle/>
          <a:p>
            <a:r>
              <a:rPr lang="cs-CZ" sz="2800" dirty="0" smtClean="0"/>
              <a:t>vhodné podmínky vázané na vulkanismus</a:t>
            </a:r>
          </a:p>
        </p:txBody>
      </p:sp>
      <p:pic>
        <p:nvPicPr>
          <p:cNvPr id="34822" name="Picture 6" descr="Soubor:NesjavellirPowerPlant edi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9495" y="2276872"/>
            <a:ext cx="5620137" cy="3744416"/>
          </a:xfrm>
          <a:prstGeom prst="rect">
            <a:avLst/>
          </a:prstGeom>
          <a:noFill/>
        </p:spPr>
      </p:pic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107505" y="2348880"/>
            <a:ext cx="3096343" cy="52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největší výrobci: USA, Filipíny, Indonésie, Mexiko, Itálie, Nový Zéland, Island, Japonsko</a:t>
            </a:r>
          </a:p>
        </p:txBody>
      </p:sp>
      <p:sp>
        <p:nvSpPr>
          <p:cNvPr id="8" name="Obdélník 7"/>
          <p:cNvSpPr/>
          <p:nvPr/>
        </p:nvSpPr>
        <p:spPr>
          <a:xfrm>
            <a:off x="2483768" y="6021288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 8 Geotermální </a:t>
            </a:r>
            <a:r>
              <a:rPr lang="cs-CZ" dirty="0"/>
              <a:t>elektrárna </a:t>
            </a:r>
            <a:r>
              <a:rPr lang="cs-CZ" dirty="0" err="1"/>
              <a:t>Nesjavellir</a:t>
            </a:r>
            <a:r>
              <a:rPr lang="cs-CZ" dirty="0"/>
              <a:t> </a:t>
            </a:r>
            <a:r>
              <a:rPr lang="cs-CZ" dirty="0" smtClean="0"/>
              <a:t>největší na</a:t>
            </a:r>
            <a:r>
              <a:rPr lang="cs-CZ" dirty="0"/>
              <a:t> </a:t>
            </a:r>
            <a:r>
              <a:rPr lang="cs-CZ" dirty="0" smtClean="0"/>
              <a:t>Islandu,</a:t>
            </a:r>
          </a:p>
          <a:p>
            <a:r>
              <a:rPr lang="cs-CZ" dirty="0" smtClean="0"/>
              <a:t>120 MW, ohřev 1800 </a:t>
            </a:r>
            <a:r>
              <a:rPr lang="cs-CZ" dirty="0"/>
              <a:t>litrů vody za minutu.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alternativní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významné využití i při výrobě tepla</a:t>
            </a:r>
          </a:p>
          <a:p>
            <a:r>
              <a:rPr lang="cs-CZ" b="1" dirty="0" smtClean="0"/>
              <a:t>bioplynové stanice </a:t>
            </a:r>
          </a:p>
          <a:p>
            <a:endParaRPr lang="cs-CZ" b="1" dirty="0" smtClean="0"/>
          </a:p>
          <a:p>
            <a:r>
              <a:rPr lang="cs-CZ" b="1" dirty="0" smtClean="0"/>
              <a:t>spalování biomasy</a:t>
            </a:r>
          </a:p>
          <a:p>
            <a:endParaRPr lang="cs-CZ" b="1" dirty="0" smtClean="0"/>
          </a:p>
          <a:p>
            <a:pPr algn="r">
              <a:buNone/>
            </a:pPr>
            <a:r>
              <a:rPr lang="cs-CZ" sz="2000" b="1" dirty="0" smtClean="0">
                <a:hlinkClick r:id="rId2"/>
              </a:rPr>
              <a:t>Otevři video na www.</a:t>
            </a:r>
            <a:r>
              <a:rPr lang="cs-CZ" sz="2000" b="1" dirty="0" err="1" smtClean="0">
                <a:hlinkClick r:id="rId2"/>
              </a:rPr>
              <a:t>youtube.com</a:t>
            </a:r>
            <a:endParaRPr lang="cs-CZ" sz="2000" b="1" dirty="0" smtClean="0"/>
          </a:p>
          <a:p>
            <a:r>
              <a:rPr lang="cs-CZ" b="1" dirty="0" smtClean="0"/>
              <a:t>tepelná čerpadla</a:t>
            </a:r>
          </a:p>
          <a:p>
            <a:pPr lvl="1"/>
            <a:r>
              <a:rPr lang="cs-CZ" dirty="0" err="1" smtClean="0"/>
              <a:t>kogenerace</a:t>
            </a:r>
            <a:r>
              <a:rPr lang="cs-CZ" dirty="0" smtClean="0"/>
              <a:t> – výroba tepla + elektřiny</a:t>
            </a:r>
            <a:endParaRPr lang="cs-CZ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1560" y="2780928"/>
            <a:ext cx="8208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 čeho se získává bioplyn?</a:t>
            </a:r>
            <a:endParaRPr lang="cs-CZ" sz="24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3568" y="4005064"/>
            <a:ext cx="8208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Slavná otázka: Co je to biomasa?</a:t>
            </a:r>
            <a:endParaRPr lang="cs-CZ" sz="24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412776"/>
            <a:ext cx="8540750" cy="5256584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1200" dirty="0"/>
              <a:t>Obr. 1 Tomáš Pospíšil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1200" dirty="0" smtClean="0"/>
              <a:t> Obr</a:t>
            </a:r>
            <a:r>
              <a:rPr lang="cs-CZ" sz="1200" dirty="0"/>
              <a:t>. 2 [cit. 2013-11-11]. Dostupný pod licencí </a:t>
            </a:r>
            <a:r>
              <a:rPr lang="cs-CZ" sz="1200" dirty="0" err="1"/>
              <a:t>Creative</a:t>
            </a:r>
            <a:r>
              <a:rPr lang="cs-CZ" sz="1200" dirty="0"/>
              <a:t> </a:t>
            </a:r>
            <a:r>
              <a:rPr lang="cs-CZ" sz="1200" dirty="0" err="1"/>
              <a:t>Commons</a:t>
            </a:r>
            <a:r>
              <a:rPr lang="cs-CZ" sz="1200" dirty="0"/>
              <a:t> Uveďte autora-Zachovejte licenci 3.0 </a:t>
            </a:r>
            <a:r>
              <a:rPr lang="cs-CZ" sz="1200" dirty="0" err="1"/>
              <a:t>Unported</a:t>
            </a:r>
            <a:r>
              <a:rPr lang="cs-CZ" sz="1200" dirty="0"/>
              <a:t>, 2.5 </a:t>
            </a:r>
            <a:r>
              <a:rPr lang="cs-CZ" sz="1200" dirty="0" err="1"/>
              <a:t>Generic</a:t>
            </a:r>
            <a:r>
              <a:rPr lang="cs-CZ" sz="1200" dirty="0"/>
              <a:t>, 2.0 </a:t>
            </a:r>
            <a:r>
              <a:rPr lang="cs-CZ" sz="1200" dirty="0" err="1"/>
              <a:t>Generic</a:t>
            </a:r>
            <a:r>
              <a:rPr lang="cs-CZ" sz="1200" dirty="0"/>
              <a:t> a 1.0 </a:t>
            </a:r>
            <a:r>
              <a:rPr lang="cs-CZ" sz="1200" dirty="0" err="1"/>
              <a:t>Generic</a:t>
            </a:r>
            <a:r>
              <a:rPr lang="cs-CZ" sz="1200" dirty="0"/>
              <a:t>. z WWW: </a:t>
            </a:r>
            <a:r>
              <a:rPr lang="cs-CZ" sz="1200" dirty="0">
                <a:hlinkClick r:id="rId2"/>
              </a:rPr>
              <a:t>http://cs.wikipedia.org/wiki/Soubor:PowerStation_cs.svg</a:t>
            </a:r>
            <a:endParaRPr lang="cs-CZ" sz="1200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1200" dirty="0"/>
              <a:t>Obr. 3 [cit. 2013-11-11]. Dostupný pod licencí </a:t>
            </a:r>
            <a:r>
              <a:rPr lang="cs-CZ" sz="1200" dirty="0" err="1"/>
              <a:t>Creative</a:t>
            </a:r>
            <a:r>
              <a:rPr lang="cs-CZ" sz="1200" dirty="0"/>
              <a:t> </a:t>
            </a:r>
            <a:r>
              <a:rPr lang="cs-CZ" sz="1200" dirty="0" err="1"/>
              <a:t>Commons</a:t>
            </a:r>
            <a:r>
              <a:rPr lang="cs-CZ" sz="1200" dirty="0"/>
              <a:t> Uveďte autora 2.0 </a:t>
            </a:r>
            <a:r>
              <a:rPr lang="cs-CZ" sz="1200" dirty="0" err="1"/>
              <a:t>Generic</a:t>
            </a:r>
            <a:r>
              <a:rPr lang="cs-CZ" sz="1200" dirty="0"/>
              <a:t> z WWW: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1400" dirty="0">
                <a:hlinkClick r:id="rId3"/>
              </a:rPr>
              <a:t>http://cs.wikipedia.org/wiki/Soubor:ThreeGorgesDam-China2009.jpg</a:t>
            </a:r>
            <a:endParaRPr lang="cs-CZ" sz="1400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1200" dirty="0"/>
              <a:t>Obr. </a:t>
            </a:r>
            <a:r>
              <a:rPr lang="cs-CZ" sz="1200" dirty="0" smtClean="0"/>
              <a:t>4 JE Dukovany </a:t>
            </a:r>
            <a:r>
              <a:rPr lang="cs-CZ" sz="1200" dirty="0"/>
              <a:t>[cit. 2013-11-11]. Dostupný pod licencí Public </a:t>
            </a:r>
            <a:r>
              <a:rPr lang="cs-CZ" sz="1200" dirty="0" err="1"/>
              <a:t>Domain</a:t>
            </a:r>
            <a:r>
              <a:rPr lang="cs-CZ" sz="1200" dirty="0"/>
              <a:t> z WWW: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1200" dirty="0">
                <a:hlinkClick r:id="rId4"/>
              </a:rPr>
              <a:t>http://cs.wikipedia.org/wiki/Soubor:Nuclear.power.plant.Dukovany.jpg</a:t>
            </a:r>
            <a:endParaRPr lang="cs-CZ" sz="1200" dirty="0"/>
          </a:p>
          <a:p>
            <a:pPr>
              <a:lnSpc>
                <a:spcPct val="90000"/>
              </a:lnSpc>
              <a:buNone/>
            </a:pPr>
            <a:r>
              <a:rPr lang="cs-CZ" sz="1200" dirty="0" smtClean="0"/>
              <a:t>Obr. 5 Sarkofág 4. reaktoru v Černobylu [cit. 2013-11-11].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Uveďte autora 2.0 </a:t>
            </a:r>
            <a:r>
              <a:rPr lang="cs-CZ" sz="1200" dirty="0" err="1" smtClean="0"/>
              <a:t>Generic</a:t>
            </a:r>
            <a:r>
              <a:rPr lang="cs-CZ" sz="1200" dirty="0" smtClean="0"/>
              <a:t> z WWW:</a:t>
            </a:r>
          </a:p>
          <a:p>
            <a:pPr>
              <a:lnSpc>
                <a:spcPct val="90000"/>
              </a:lnSpc>
              <a:buNone/>
            </a:pPr>
            <a:r>
              <a:rPr lang="cs-CZ" sz="1200" dirty="0" smtClean="0">
                <a:hlinkClick r:id="rId5"/>
              </a:rPr>
              <a:t>http://cs.wikipedia.org/wiki/Soubor:Chernobylreactor_1.jpg</a:t>
            </a:r>
            <a:endParaRPr lang="cs-CZ" sz="1200" dirty="0" smtClean="0"/>
          </a:p>
          <a:p>
            <a:pPr>
              <a:lnSpc>
                <a:spcPct val="90000"/>
              </a:lnSpc>
              <a:buNone/>
            </a:pPr>
            <a:r>
              <a:rPr lang="cs-CZ" sz="1200" dirty="0" smtClean="0"/>
              <a:t>Obr. 6 Větrné elektrárny v Dánsku [cit. 2013-11-11].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Uveďte autora 2.0 </a:t>
            </a:r>
            <a:r>
              <a:rPr lang="cs-CZ" sz="1200" dirty="0" err="1" smtClean="0"/>
              <a:t>Generic</a:t>
            </a:r>
            <a:r>
              <a:rPr lang="cs-CZ" sz="1200" dirty="0" smtClean="0"/>
              <a:t> z WWW:</a:t>
            </a:r>
          </a:p>
          <a:p>
            <a:pPr>
              <a:lnSpc>
                <a:spcPct val="90000"/>
              </a:lnSpc>
              <a:buNone/>
            </a:pPr>
            <a:r>
              <a:rPr lang="cs-CZ" sz="1200" dirty="0" smtClean="0">
                <a:hlinkClick r:id="rId6"/>
              </a:rPr>
              <a:t>http://cs.wikipedia.org/wiki/Soubor:Turbiny_wiatrowe_ubt.jpeg</a:t>
            </a:r>
            <a:endParaRPr lang="cs-CZ" sz="1200" dirty="0"/>
          </a:p>
          <a:p>
            <a:pPr>
              <a:lnSpc>
                <a:spcPct val="90000"/>
              </a:lnSpc>
              <a:buNone/>
            </a:pPr>
            <a:r>
              <a:rPr lang="cs-CZ" sz="1200" dirty="0" smtClean="0"/>
              <a:t>Obr. 7 Solární elektrárna v USA [cit. 2013-11-11]. Dostupný pod licencí Public </a:t>
            </a:r>
            <a:r>
              <a:rPr lang="cs-CZ" sz="1200" dirty="0" err="1" smtClean="0"/>
              <a:t>Domain</a:t>
            </a:r>
            <a:r>
              <a:rPr lang="cs-CZ" sz="1200" dirty="0" smtClean="0"/>
              <a:t> z WWW:</a:t>
            </a:r>
          </a:p>
          <a:p>
            <a:pPr>
              <a:lnSpc>
                <a:spcPct val="90000"/>
              </a:lnSpc>
              <a:buNone/>
            </a:pPr>
            <a:r>
              <a:rPr lang="cs-CZ" sz="1200" dirty="0" smtClean="0"/>
              <a:t>Obr. 8 Solární elektrárna v USA [cit. 2013-11-11]. Dostupný pod licencí Public </a:t>
            </a:r>
            <a:r>
              <a:rPr lang="cs-CZ" sz="1200" dirty="0" err="1" smtClean="0"/>
              <a:t>Domain</a:t>
            </a:r>
            <a:r>
              <a:rPr lang="cs-CZ" sz="1200" dirty="0" smtClean="0"/>
              <a:t> z WWW:</a:t>
            </a:r>
          </a:p>
          <a:p>
            <a:pPr>
              <a:lnSpc>
                <a:spcPct val="90000"/>
              </a:lnSpc>
              <a:buNone/>
            </a:pPr>
            <a:r>
              <a:rPr lang="cs-CZ" sz="1200" dirty="0" smtClean="0">
                <a:hlinkClick r:id="rId7"/>
              </a:rPr>
              <a:t>http://cs.wikipedia.org/wiki/Soubor:Nellis_AFB_Solar_panels.jpg</a:t>
            </a:r>
            <a:endParaRPr lang="cs-CZ" sz="1200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1200" dirty="0"/>
              <a:t>[online]. [cit. 2013-11-11]. Dostupný z WWW: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1200" dirty="0">
                <a:hlinkClick r:id="rId8"/>
              </a:rPr>
              <a:t>http://</a:t>
            </a:r>
            <a:r>
              <a:rPr lang="cs-CZ" sz="1100" dirty="0" smtClean="0">
                <a:hlinkClick r:id="rId8"/>
              </a:rPr>
              <a:t>www.</a:t>
            </a:r>
            <a:r>
              <a:rPr lang="cs-CZ" sz="1100" dirty="0" err="1" smtClean="0">
                <a:hlinkClick r:id="rId8"/>
              </a:rPr>
              <a:t>cez.cz</a:t>
            </a:r>
            <a:r>
              <a:rPr lang="cs-CZ" sz="1100" dirty="0" smtClean="0">
                <a:hlinkClick r:id="rId8"/>
              </a:rPr>
              <a:t>/</a:t>
            </a:r>
            <a:r>
              <a:rPr lang="cs-CZ" sz="1100" dirty="0" err="1" smtClean="0">
                <a:hlinkClick r:id="rId8"/>
              </a:rPr>
              <a:t>cs</a:t>
            </a:r>
            <a:r>
              <a:rPr lang="cs-CZ" sz="1100" dirty="0" smtClean="0">
                <a:hlinkClick r:id="rId8"/>
              </a:rPr>
              <a:t>/pro-media/</a:t>
            </a:r>
            <a:r>
              <a:rPr lang="cs-CZ" sz="1100" dirty="0" err="1" smtClean="0">
                <a:hlinkClick r:id="rId8"/>
              </a:rPr>
              <a:t>cisla</a:t>
            </a:r>
            <a:r>
              <a:rPr lang="cs-CZ" sz="1100" dirty="0" smtClean="0">
                <a:hlinkClick r:id="rId8"/>
              </a:rPr>
              <a:t>-a-statistiky/energetika-ve-</a:t>
            </a:r>
            <a:r>
              <a:rPr lang="cs-CZ" sz="1100" dirty="0" err="1" smtClean="0">
                <a:hlinkClick r:id="rId8"/>
              </a:rPr>
              <a:t>svete.html</a:t>
            </a:r>
            <a:endParaRPr lang="cs-CZ" sz="1100" dirty="0" smtClean="0"/>
          </a:p>
          <a:p>
            <a:pPr>
              <a:lnSpc>
                <a:spcPct val="90000"/>
              </a:lnSpc>
              <a:buNone/>
            </a:pPr>
            <a:r>
              <a:rPr lang="cs-CZ" sz="1100" dirty="0" smtClean="0"/>
              <a:t>[online]. [cit. 2013-11-11]. Dostupný z WWW:</a:t>
            </a:r>
          </a:p>
          <a:p>
            <a:pPr>
              <a:lnSpc>
                <a:spcPct val="90000"/>
              </a:lnSpc>
              <a:buNone/>
            </a:pPr>
            <a:r>
              <a:rPr lang="cs-CZ" sz="1100" dirty="0" smtClean="0">
                <a:hlinkClick r:id="rId9"/>
              </a:rPr>
              <a:t>http://cs.wikipedia.org/wiki/Fotovoltaick%C3%A1_elektr%C3%A1rna</a:t>
            </a:r>
            <a:endParaRPr lang="cs-CZ" sz="1100" dirty="0" smtClean="0"/>
          </a:p>
          <a:p>
            <a:pPr>
              <a:lnSpc>
                <a:spcPct val="90000"/>
              </a:lnSpc>
              <a:buNone/>
            </a:pPr>
            <a:r>
              <a:rPr lang="cs-CZ" sz="1100" dirty="0" smtClean="0"/>
              <a:t>[online]. [cit. 2013-11-11]. Dostupný z WWW:</a:t>
            </a:r>
          </a:p>
          <a:p>
            <a:pPr>
              <a:lnSpc>
                <a:spcPct val="90000"/>
              </a:lnSpc>
              <a:buNone/>
            </a:pPr>
            <a:r>
              <a:rPr lang="cs-CZ" sz="1100" dirty="0" smtClean="0">
                <a:hlinkClick r:id="rId10"/>
              </a:rPr>
              <a:t>http://cs.wikipedia.org/wiki/Geoterm%C3%A1ln%C3%AD_elektr%C3%A1rna#Vyu.C5.BEit.C3.AD_geoterm.C3.A1ln.C3.AD_energie</a:t>
            </a:r>
            <a:endParaRPr lang="cs-CZ" sz="1100" dirty="0" smtClean="0"/>
          </a:p>
          <a:p>
            <a:pPr>
              <a:lnSpc>
                <a:spcPct val="90000"/>
              </a:lnSpc>
              <a:buNone/>
            </a:pPr>
            <a:r>
              <a:rPr lang="cs-CZ" sz="1100" dirty="0" smtClean="0"/>
              <a:t>[online]. [cit. 2013-11-11]. Dostupný z WWW:</a:t>
            </a:r>
          </a:p>
          <a:p>
            <a:pPr>
              <a:lnSpc>
                <a:spcPct val="90000"/>
              </a:lnSpc>
              <a:buNone/>
            </a:pPr>
            <a:r>
              <a:rPr lang="cs-CZ" sz="1100" dirty="0" smtClean="0">
                <a:hlinkClick r:id="rId11"/>
              </a:rPr>
              <a:t>http://www.</a:t>
            </a:r>
            <a:r>
              <a:rPr lang="cs-CZ" sz="1100" dirty="0" err="1" smtClean="0">
                <a:hlinkClick r:id="rId11"/>
              </a:rPr>
              <a:t>youtube.com</a:t>
            </a:r>
            <a:r>
              <a:rPr lang="cs-CZ" sz="1100" dirty="0" smtClean="0">
                <a:hlinkClick r:id="rId11"/>
              </a:rPr>
              <a:t>/</a:t>
            </a:r>
            <a:r>
              <a:rPr lang="cs-CZ" sz="1100" dirty="0" err="1" smtClean="0">
                <a:hlinkClick r:id="rId11"/>
              </a:rPr>
              <a:t>watch</a:t>
            </a:r>
            <a:r>
              <a:rPr lang="cs-CZ" sz="1100" dirty="0" smtClean="0">
                <a:hlinkClick r:id="rId11"/>
              </a:rPr>
              <a:t>?v=cf1Re5fGhfo</a:t>
            </a:r>
            <a:endParaRPr lang="cs-CZ" sz="1100" dirty="0" smtClean="0"/>
          </a:p>
          <a:p>
            <a:pPr>
              <a:lnSpc>
                <a:spcPct val="90000"/>
              </a:lnSpc>
              <a:buNone/>
            </a:pPr>
            <a:endParaRPr lang="cs-CZ" sz="11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VÝROBA ELEKTŘINY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724128" y="58052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Po2 DUM č. 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Charakteristika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268413"/>
            <a:ext cx="8540750" cy="4498975"/>
          </a:xfrm>
        </p:spPr>
        <p:txBody>
          <a:bodyPr/>
          <a:lstStyle/>
          <a:p>
            <a:r>
              <a:rPr lang="cs-CZ"/>
              <a:t>neskladovatelnost</a:t>
            </a:r>
          </a:p>
          <a:p>
            <a:r>
              <a:rPr lang="cs-CZ"/>
              <a:t>ztráty při vedení na delší vzdálenosti</a:t>
            </a:r>
          </a:p>
          <a:p>
            <a:r>
              <a:rPr lang="cs-CZ"/>
              <a:t>lokalizační faktory:</a:t>
            </a:r>
          </a:p>
          <a:p>
            <a:pPr lvl="1"/>
            <a:r>
              <a:rPr lang="cs-CZ"/>
              <a:t>suroviny</a:t>
            </a:r>
          </a:p>
          <a:p>
            <a:pPr lvl="1"/>
            <a:r>
              <a:rPr lang="cs-CZ"/>
              <a:t>voda</a:t>
            </a:r>
          </a:p>
          <a:p>
            <a:pPr lvl="1"/>
            <a:r>
              <a:rPr lang="cs-CZ"/>
              <a:t>spotřeba</a:t>
            </a:r>
          </a:p>
          <a:p>
            <a:r>
              <a:rPr lang="cs-CZ"/>
              <a:t>množství vyrobené energie:</a:t>
            </a:r>
          </a:p>
          <a:p>
            <a:pPr algn="r">
              <a:buFont typeface="Arial" charset="0"/>
              <a:buNone/>
            </a:pPr>
            <a:r>
              <a:rPr lang="cs-CZ"/>
              <a:t>jednotky: kWh, MWh, GWh, TWh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11188" y="5876925"/>
            <a:ext cx="8208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Kolik wattů mají tyto jednotky?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Výroba elektřiny ve světě </a:t>
            </a:r>
          </a:p>
        </p:txBody>
      </p:sp>
      <p:graphicFrame>
        <p:nvGraphicFramePr>
          <p:cNvPr id="1126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47813" y="2133600"/>
          <a:ext cx="6696075" cy="356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Graf" r:id="rId3" imgW="6096000" imgH="3381451" progId="MSGraph.Chart.8">
                  <p:embed followColorScheme="full"/>
                </p:oleObj>
              </mc:Choice>
              <mc:Fallback>
                <p:oleObj name="Graf" r:id="rId3" imgW="6096000" imgH="3381451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13" t="9073" r="9087" b="14412"/>
                      <a:stretch>
                        <a:fillRect/>
                      </a:stretch>
                    </p:blipFill>
                    <p:spPr bwMode="auto">
                      <a:xfrm>
                        <a:off x="1547813" y="2133600"/>
                        <a:ext cx="6696075" cy="356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258888" y="1700213"/>
            <a:ext cx="7129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/>
              <a:t>Struktura světové výroby elektřiny v zemích OECD rok 2012</a:t>
            </a:r>
            <a:r>
              <a:rPr lang="cs-CZ"/>
              <a:t>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47813" y="5805488"/>
            <a:ext cx="5329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Obr. 1 Struktura výroby elektřiny ve světě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Tepelné elektrárny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412875"/>
            <a:ext cx="8540750" cy="4498975"/>
          </a:xfrm>
        </p:spPr>
        <p:txBody>
          <a:bodyPr/>
          <a:lstStyle/>
          <a:p>
            <a:r>
              <a:rPr lang="cs-CZ"/>
              <a:t>palivo:uhlí, plyn, ropa</a:t>
            </a:r>
          </a:p>
          <a:p>
            <a:r>
              <a:rPr lang="cs-CZ"/>
              <a:t>součásti: parogenerátor, turbína, generátor, komín, chladící věž </a:t>
            </a:r>
          </a:p>
          <a:p>
            <a:r>
              <a:rPr lang="cs-CZ"/>
              <a:t>omezená regulace</a:t>
            </a:r>
          </a:p>
          <a:p>
            <a:r>
              <a:rPr lang="cs-CZ"/>
              <a:t> vysoký podíl např. Polsko, JAR, obecně státy těžící uhlí, zemní plyn, ropu</a:t>
            </a:r>
          </a:p>
          <a:p>
            <a:r>
              <a:rPr lang="cs-CZ"/>
              <a:t>negativní dopad na životní prostředí</a:t>
            </a:r>
          </a:p>
        </p:txBody>
      </p:sp>
      <p:pic>
        <p:nvPicPr>
          <p:cNvPr id="14341" name="Picture 5" descr="Soubor:PowerStation cs.sv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869160"/>
            <a:ext cx="1479783" cy="1017166"/>
          </a:xfrm>
          <a:prstGeom prst="rect">
            <a:avLst/>
          </a:prstGeom>
          <a:noFill/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911975" y="5949280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Podrobné schéma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8313" y="5589588"/>
            <a:ext cx="5040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Uveď příklady dopadů tepelných elektráren na ŽP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Schéma tepelné elektrárny</a:t>
            </a:r>
          </a:p>
        </p:txBody>
      </p:sp>
      <p:pic>
        <p:nvPicPr>
          <p:cNvPr id="15364" name="Picture 4" descr="Soubor:PowerStation cs.svg">
            <a:hlinkClick r:id="rId2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71550" y="1196975"/>
            <a:ext cx="7848600" cy="5395913"/>
          </a:xfrm>
          <a:noFill/>
          <a:ln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6308725"/>
            <a:ext cx="90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Obr.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Vodní elektrárny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provoz nezatěžuje životní prostředí</a:t>
            </a:r>
          </a:p>
          <a:p>
            <a:r>
              <a:rPr lang="cs-CZ"/>
              <a:t>lokalizace:</a:t>
            </a:r>
          </a:p>
          <a:p>
            <a:pPr lvl="1"/>
            <a:r>
              <a:rPr lang="cs-CZ"/>
              <a:t>horské řeky velkého spádu</a:t>
            </a:r>
          </a:p>
          <a:p>
            <a:pPr lvl="1"/>
            <a:r>
              <a:rPr lang="cs-CZ"/>
              <a:t>velké nádrže na dolních tocích</a:t>
            </a:r>
          </a:p>
          <a:p>
            <a:r>
              <a:rPr lang="cs-CZ"/>
              <a:t>výborná regulace – přečerpávací elektrárny</a:t>
            </a:r>
          </a:p>
          <a:p>
            <a:r>
              <a:rPr lang="cs-CZ"/>
              <a:t> státy s největším podílem: </a:t>
            </a:r>
          </a:p>
          <a:p>
            <a:pPr>
              <a:buFont typeface="Arial" charset="0"/>
              <a:buNone/>
            </a:pPr>
            <a:r>
              <a:rPr lang="cs-CZ"/>
              <a:t>		Norsko – 99 %, Brazílie 93 %</a:t>
            </a:r>
          </a:p>
          <a:p>
            <a:pPr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největší: Tři soutěsky</a:t>
            </a:r>
          </a:p>
          <a:p>
            <a:pPr>
              <a:buFont typeface="Arial" charset="0"/>
              <a:buNone/>
            </a:pPr>
            <a:r>
              <a:rPr lang="cs-CZ"/>
              <a:t>   instalovaný výkon: 22 400 MW !!!</a:t>
            </a:r>
          </a:p>
          <a:p>
            <a:pPr algn="r">
              <a:buFont typeface="Arial" charset="0"/>
              <a:buNone/>
            </a:pPr>
            <a:r>
              <a:rPr lang="cs-CZ"/>
              <a:t>největší elektrárna světa</a:t>
            </a:r>
          </a:p>
          <a:p>
            <a:pPr>
              <a:buFont typeface="Arial" charset="0"/>
              <a:buNone/>
            </a:pPr>
            <a:endParaRPr lang="cs-CZ"/>
          </a:p>
          <a:p>
            <a:endParaRPr lang="cs-CZ"/>
          </a:p>
        </p:txBody>
      </p:sp>
      <p:sp>
        <p:nvSpPr>
          <p:cNvPr id="17412" name="Rectangle 4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/>
              <a:t>Vodní elektrárny</a:t>
            </a:r>
          </a:p>
        </p:txBody>
      </p:sp>
      <p:pic>
        <p:nvPicPr>
          <p:cNvPr id="17414" name="Picture 6" descr="Soubor:ThreeGorgesDam-China200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3429000"/>
            <a:ext cx="5353050" cy="3171825"/>
          </a:xfrm>
          <a:prstGeom prst="rect">
            <a:avLst/>
          </a:prstGeom>
          <a:noFill/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6092825"/>
            <a:ext cx="3240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Obr. 3 Elektrárna Tři soutěsky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95288" y="3644900"/>
            <a:ext cx="2736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 kterém státu a na které řece se Tři soutěsky nachází?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Jaderné elektrárny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palivo: uran, nutné obohacení</a:t>
            </a:r>
          </a:p>
          <a:p>
            <a:r>
              <a:rPr lang="cs-CZ"/>
              <a:t>součásti: podobné tepelné + reaktor</a:t>
            </a:r>
          </a:p>
          <a:p>
            <a:r>
              <a:rPr lang="cs-CZ"/>
              <a:t>velmi špatná regulace</a:t>
            </a:r>
          </a:p>
          <a:p>
            <a:r>
              <a:rPr lang="cs-CZ"/>
              <a:t>výskyt: vyspělé státy, Francie – 70 %</a:t>
            </a:r>
          </a:p>
          <a:p>
            <a:r>
              <a:rPr lang="cs-CZ"/>
              <a:t>trend je ústup kvůli bezpečnosti</a:t>
            </a:r>
          </a:p>
          <a:p>
            <a:r>
              <a:rPr lang="cs-CZ"/>
              <a:t>negativní dopad na ŽP:</a:t>
            </a:r>
          </a:p>
          <a:p>
            <a:r>
              <a:rPr lang="cs-CZ"/>
              <a:t>havárie, vyhořelé palivo</a:t>
            </a:r>
          </a:p>
          <a:p>
            <a:endParaRPr lang="cs-CZ"/>
          </a:p>
          <a:p>
            <a:endParaRPr lang="cs-CZ"/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mpas">
  <a:themeElements>
    <a:clrScheme name="Kompa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Kompa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mpa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a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738</TotalTime>
  <Words>741</Words>
  <Application>Microsoft Office PowerPoint</Application>
  <PresentationFormat>Předvádění na obrazovce (4:3)</PresentationFormat>
  <Paragraphs>129</Paragraphs>
  <Slides>16</Slides>
  <Notes>0</Notes>
  <HiddenSlides>1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Kompas</vt:lpstr>
      <vt:lpstr>Motiv sady Office</vt:lpstr>
      <vt:lpstr>Graf</vt:lpstr>
      <vt:lpstr>Prezentace aplikace PowerPoint</vt:lpstr>
      <vt:lpstr>VÝROBA ELEKTŘINY</vt:lpstr>
      <vt:lpstr>Charakteristika</vt:lpstr>
      <vt:lpstr>Výroba elektřiny ve světě </vt:lpstr>
      <vt:lpstr>Tepelné elektrárny</vt:lpstr>
      <vt:lpstr>Schéma tepelné elektrárny</vt:lpstr>
      <vt:lpstr>Vodní elektrárny</vt:lpstr>
      <vt:lpstr>Vodní elektrárny</vt:lpstr>
      <vt:lpstr>Jaderné elektrárny</vt:lpstr>
      <vt:lpstr>Jaderné elektrárny</vt:lpstr>
      <vt:lpstr>Ostatní typy elektráren</vt:lpstr>
      <vt:lpstr>Větrné elektrárny</vt:lpstr>
      <vt:lpstr>Fotovoltaické (solární) elektrárny</vt:lpstr>
      <vt:lpstr>Geotermální elektrárny</vt:lpstr>
      <vt:lpstr>Ostatní alternativní zdroje</vt:lpstr>
      <vt:lpstr>Zdroje</vt:lpstr>
    </vt:vector>
  </TitlesOfParts>
  <Company>Litovel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VÝROBA ELEKTŘINY</dc:title>
  <dc:creator>zemepis</dc:creator>
  <cp:lastModifiedBy>Mgr. Pavel Roubínek</cp:lastModifiedBy>
  <cp:revision>31</cp:revision>
  <dcterms:created xsi:type="dcterms:W3CDTF">2013-11-11T07:17:41Z</dcterms:created>
  <dcterms:modified xsi:type="dcterms:W3CDTF">2014-04-28T11:05:33Z</dcterms:modified>
</cp:coreProperties>
</file>