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3" r:id="rId2"/>
  </p:sldMasterIdLst>
  <p:notesMasterIdLst>
    <p:notesMasterId r:id="rId14"/>
  </p:notesMasterIdLst>
  <p:sldIdLst>
    <p:sldId id="257" r:id="rId3"/>
    <p:sldId id="256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37920-C2F4-41E9-B8B8-AADE720381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1A740-B3C1-4C05-8F6B-CA3BD3E1C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1A740-B3C1-4C05-8F6B-CA3BD3E1C1D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1A740-B3C1-4C05-8F6B-CA3BD3E1C1D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Klepnutím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E80756A3-8BCC-48EE-A1DE-3071464E5ED9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ljevlja_Power_station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commons.wikimedia.org/wiki/File:Galati_-_Steel_Works.jpg" TargetMode="External"/><Relationship Id="rId4" Type="http://schemas.openxmlformats.org/officeDocument/2006/relationships/hyperlink" Target="http://commons.wikimedia.org/wiki/File:Champs_de_colza_%C3%A0_Magny-les-Hameaux_08.jpg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0807"/>
          <a:ext cx="8280920" cy="50325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7959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Průmysl – lokalizační faktory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89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89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50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6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na téma tématu lokalizační faktory průmyslu, obsahuje otázky a úkoly</a:t>
                      </a:r>
                      <a:endParaRPr lang="cs-CZ" sz="16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67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Přírodní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lokalizační faktory, společenské lokalizační faktory</a:t>
                      </a:r>
                      <a:endParaRPr lang="cs-CZ" sz="1700" b="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Září 2013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67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síla</a:t>
            </a:r>
          </a:p>
          <a:p>
            <a:pPr lvl="1"/>
            <a:r>
              <a:rPr lang="cs-CZ" sz="2800" dirty="0"/>
              <a:t>klíčový faktor současnosti</a:t>
            </a:r>
          </a:p>
          <a:p>
            <a:pPr lvl="1"/>
            <a:r>
              <a:rPr lang="cs-CZ" sz="2800" dirty="0"/>
              <a:t>požadavky: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levná nebo kvalifikovaná</a:t>
            </a:r>
          </a:p>
          <a:p>
            <a:pPr lvl="1">
              <a:buFontTx/>
              <a:buNone/>
            </a:pPr>
            <a:endParaRPr lang="cs-CZ" sz="2800" dirty="0" smtClean="0"/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Uveď </a:t>
            </a:r>
            <a:r>
              <a:rPr lang="cs-CZ" sz="2400" b="1" dirty="0">
                <a:solidFill>
                  <a:srgbClr val="C00000"/>
                </a:solidFill>
              </a:rPr>
              <a:t>př. států nebo regionů světa, jejichž ekonomika </a:t>
            </a:r>
            <a:r>
              <a:rPr lang="cs-CZ" sz="2400" b="1" dirty="0" smtClean="0">
                <a:solidFill>
                  <a:srgbClr val="C00000"/>
                </a:solidFill>
              </a:rPr>
              <a:t>těží z </a:t>
            </a:r>
            <a:r>
              <a:rPr lang="cs-CZ" sz="2400" b="1" dirty="0">
                <a:solidFill>
                  <a:srgbClr val="C00000"/>
                </a:solidFill>
              </a:rPr>
              <a:t>levné pracovní </a:t>
            </a:r>
            <a:r>
              <a:rPr lang="cs-CZ" sz="2400" b="1" dirty="0" smtClean="0">
                <a:solidFill>
                  <a:srgbClr val="C00000"/>
                </a:solidFill>
              </a:rPr>
              <a:t>síly.</a:t>
            </a:r>
            <a:endParaRPr lang="cs-CZ" sz="2400" b="1" dirty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endParaRPr lang="cs-CZ" sz="2800" dirty="0" smtClean="0"/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Uveď </a:t>
            </a:r>
            <a:r>
              <a:rPr lang="cs-CZ" sz="2400" b="1" dirty="0">
                <a:solidFill>
                  <a:srgbClr val="C00000"/>
                </a:solidFill>
              </a:rPr>
              <a:t>př. odvětví s </a:t>
            </a:r>
            <a:r>
              <a:rPr lang="cs-CZ" sz="2400" b="1" dirty="0" smtClean="0">
                <a:solidFill>
                  <a:srgbClr val="C00000"/>
                </a:solidFill>
              </a:rPr>
              <a:t>převažující mužskou </a:t>
            </a:r>
            <a:r>
              <a:rPr lang="cs-CZ" sz="2400" b="1" dirty="0">
                <a:solidFill>
                  <a:srgbClr val="C00000"/>
                </a:solidFill>
              </a:rPr>
              <a:t>nebo ženskou </a:t>
            </a:r>
            <a:r>
              <a:rPr lang="cs-CZ" sz="2400" b="1" dirty="0" smtClean="0">
                <a:solidFill>
                  <a:srgbClr val="C00000"/>
                </a:solidFill>
              </a:rPr>
              <a:t>zaměstnaností.</a:t>
            </a:r>
            <a:endParaRPr lang="cs-CZ" sz="2400" b="1" dirty="0">
              <a:solidFill>
                <a:srgbClr val="C00000"/>
              </a:solidFill>
            </a:endParaRPr>
          </a:p>
          <a:p>
            <a:pPr lvl="4">
              <a:buFontTx/>
              <a:buNone/>
            </a:pPr>
            <a:endParaRPr lang="cs-CZ" sz="240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cs-CZ" dirty="0"/>
              <a:t>Společenské lokalizační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100" dirty="0" smtClean="0"/>
              <a:t>Obr. 1 Tepelná elektrárna </a:t>
            </a:r>
            <a:r>
              <a:rPr lang="cs-CZ" altLang="cs-CZ" sz="2100" dirty="0" smtClean="0"/>
              <a:t>[cit. 2013-09-27]. Dostupný pod licencí </a:t>
            </a:r>
            <a:r>
              <a:rPr lang="en-US" altLang="cs-CZ" sz="2100" dirty="0" smtClean="0"/>
              <a:t>Creative Commons Attribution-Share Alike 3.0 </a:t>
            </a:r>
            <a:r>
              <a:rPr lang="en-US" altLang="cs-CZ" sz="2100" dirty="0" err="1" smtClean="0"/>
              <a:t>Unported</a:t>
            </a:r>
            <a:r>
              <a:rPr lang="en-US" altLang="cs-CZ" sz="2100" dirty="0" smtClean="0"/>
              <a:t> license.</a:t>
            </a:r>
            <a:r>
              <a:rPr lang="cs-CZ" altLang="cs-CZ" sz="2100" dirty="0" smtClean="0"/>
              <a:t> z WWW: </a:t>
            </a:r>
            <a:r>
              <a:rPr lang="cs-CZ" altLang="cs-CZ" sz="2100" dirty="0" smtClean="0">
                <a:hlinkClick r:id="rId3"/>
              </a:rPr>
              <a:t>http://commons.wikimedia.org/wiki/File:Pljevlja_Power_station.JPG</a:t>
            </a:r>
            <a:endParaRPr lang="cs-CZ" altLang="cs-CZ" sz="2100" dirty="0" smtClean="0"/>
          </a:p>
          <a:p>
            <a:pPr>
              <a:buNone/>
            </a:pPr>
            <a:r>
              <a:rPr lang="cs-CZ" sz="2100" dirty="0" smtClean="0"/>
              <a:t>Obr. 2 Řepka </a:t>
            </a:r>
            <a:r>
              <a:rPr lang="cs-CZ" altLang="cs-CZ" sz="2100" dirty="0" smtClean="0"/>
              <a:t>[cit. 2013-09-27]. Dostupný pod licencí </a:t>
            </a:r>
            <a:r>
              <a:rPr lang="en-US" altLang="cs-CZ" sz="2100" dirty="0" smtClean="0"/>
              <a:t>Creative Commons </a:t>
            </a:r>
            <a:r>
              <a:rPr lang="en-US" altLang="cs-CZ" sz="2100" dirty="0" err="1" smtClean="0"/>
              <a:t>Uveďte</a:t>
            </a:r>
            <a:r>
              <a:rPr lang="en-US" altLang="cs-CZ" sz="2100" dirty="0" smtClean="0"/>
              <a:t> </a:t>
            </a:r>
            <a:r>
              <a:rPr lang="en-US" altLang="cs-CZ" sz="2100" dirty="0" err="1" smtClean="0"/>
              <a:t>autora-Zachovejte</a:t>
            </a:r>
            <a:r>
              <a:rPr lang="en-US" altLang="cs-CZ" sz="2100" dirty="0" smtClean="0"/>
              <a:t> </a:t>
            </a:r>
            <a:r>
              <a:rPr lang="en-US" altLang="cs-CZ" sz="2100" dirty="0" err="1" smtClean="0"/>
              <a:t>licenci</a:t>
            </a:r>
            <a:r>
              <a:rPr lang="en-US" altLang="cs-CZ" sz="2100" dirty="0" smtClean="0"/>
              <a:t> 3.0 </a:t>
            </a:r>
            <a:r>
              <a:rPr lang="en-US" altLang="cs-CZ" sz="2100" dirty="0" err="1" smtClean="0"/>
              <a:t>Unported</a:t>
            </a:r>
            <a:r>
              <a:rPr lang="cs-CZ" altLang="cs-CZ" sz="2100" dirty="0" smtClean="0"/>
              <a:t> z WWW: </a:t>
            </a:r>
            <a:r>
              <a:rPr lang="cs-CZ" altLang="cs-CZ" sz="2100" dirty="0" smtClean="0">
                <a:hlinkClick r:id="rId4"/>
              </a:rPr>
              <a:t>http://commons.wikimedia.org/wiki/File:Champs_de_colza_%C3%A0_Magny-les-Hameaux_08.jpg?uselang=cs</a:t>
            </a:r>
            <a:endParaRPr lang="cs-CZ" altLang="cs-CZ" sz="2100" dirty="0" smtClean="0"/>
          </a:p>
          <a:p>
            <a:pPr>
              <a:buNone/>
            </a:pPr>
            <a:r>
              <a:rPr lang="cs-CZ" sz="2100" dirty="0" smtClean="0"/>
              <a:t>Obr. </a:t>
            </a:r>
            <a:r>
              <a:rPr lang="cs-CZ" sz="2100" smtClean="0"/>
              <a:t>3 </a:t>
            </a:r>
            <a:r>
              <a:rPr lang="cs-CZ" sz="2100" dirty="0" smtClean="0"/>
              <a:t>Těžký průmysl </a:t>
            </a:r>
            <a:r>
              <a:rPr lang="cs-CZ" altLang="cs-CZ" sz="2100" dirty="0" smtClean="0"/>
              <a:t>[cit. 2013-09-27]. Dostupný pod licencí </a:t>
            </a:r>
            <a:r>
              <a:rPr lang="en-US" altLang="cs-CZ" sz="2100" dirty="0" smtClean="0"/>
              <a:t>Creative Commons Attribution-Share Alike </a:t>
            </a:r>
            <a:r>
              <a:rPr lang="cs-CZ" altLang="cs-CZ" sz="2100" dirty="0" smtClean="0"/>
              <a:t>2</a:t>
            </a:r>
            <a:r>
              <a:rPr lang="en-US" altLang="cs-CZ" sz="2100" dirty="0" smtClean="0"/>
              <a:t>.0 </a:t>
            </a:r>
            <a:r>
              <a:rPr lang="cs-CZ" altLang="cs-CZ" sz="2100" dirty="0" err="1" smtClean="0"/>
              <a:t>Ceneric</a:t>
            </a:r>
            <a:r>
              <a:rPr lang="cs-CZ" altLang="cs-CZ" sz="2100" dirty="0" smtClean="0"/>
              <a:t> z WWW: </a:t>
            </a:r>
            <a:r>
              <a:rPr lang="cs-CZ" altLang="cs-CZ" sz="2100" dirty="0" smtClean="0">
                <a:hlinkClick r:id="rId5"/>
              </a:rPr>
              <a:t>http://commons.wikimedia.org/wiki/File:Galati_-_Steel_Works.jpg</a:t>
            </a:r>
            <a:endParaRPr lang="cs-CZ" altLang="cs-CZ" sz="2100" dirty="0" smtClean="0"/>
          </a:p>
          <a:p>
            <a:pPr>
              <a:buNone/>
            </a:pPr>
            <a:endParaRPr lang="cs-CZ" altLang="cs-CZ" sz="2100" dirty="0" smtClean="0"/>
          </a:p>
          <a:p>
            <a:r>
              <a:rPr lang="cs-CZ" sz="2400" dirty="0" smtClean="0"/>
              <a:t>BIČÍK, Ivan,  JANSKÝ Bohumír. </a:t>
            </a:r>
            <a:r>
              <a:rPr lang="cs-CZ" sz="2400" i="1" dirty="0" smtClean="0"/>
              <a:t>Příroda a lidé Země: učebnice zeměpisu pro střední školy</a:t>
            </a:r>
            <a:r>
              <a:rPr lang="cs-CZ" sz="2400" dirty="0" smtClean="0"/>
              <a:t>. 2., </a:t>
            </a:r>
            <a:r>
              <a:rPr lang="cs-CZ" sz="2400" dirty="0" err="1" smtClean="0"/>
              <a:t>upr</a:t>
            </a:r>
            <a:r>
              <a:rPr lang="cs-CZ" sz="2400" dirty="0" smtClean="0"/>
              <a:t>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Nakladatelství České geografické společnosti, 2007, 135 s. ISBN 978-808-6034-737. </a:t>
            </a:r>
          </a:p>
          <a:p>
            <a:r>
              <a:rPr lang="cs-CZ" sz="2400" dirty="0" smtClean="0"/>
              <a:t>KAŠPAROVSKÝ, Karel. </a:t>
            </a:r>
            <a:r>
              <a:rPr lang="cs-CZ" sz="2400" i="1" dirty="0" smtClean="0"/>
              <a:t>Zeměpis I. v kostce: pro střední školy : [kartografie, fyzická geografie, socioekonomická geografie]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Fragment, 2008, 152 s. Maturita v kostce. ISBN 978802530586712008</a:t>
            </a:r>
            <a:endParaRPr lang="cs-CZ" altLang="cs-CZ" sz="21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PRŮMYSL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Lokalizační faktory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651500" y="5876925"/>
            <a:ext cx="3024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/>
              <a:t>PO2 DUM č. </a:t>
            </a:r>
            <a:r>
              <a:rPr lang="cs-CZ" dirty="0" smtClean="0"/>
              <a:t>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Lokalizační faktory průmyslu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600" dirty="0" smtClean="0"/>
              <a:t>jsou </a:t>
            </a:r>
            <a:r>
              <a:rPr lang="cs-CZ" sz="3600" dirty="0"/>
              <a:t>to faktory, které určují rozmístění a charakter průmyslové </a:t>
            </a:r>
            <a:r>
              <a:rPr lang="cs-CZ" sz="3600" dirty="0" smtClean="0"/>
              <a:t>výroby</a:t>
            </a:r>
          </a:p>
          <a:p>
            <a:pPr>
              <a:buFontTx/>
              <a:buChar char="-"/>
            </a:pPr>
            <a:endParaRPr lang="cs-CZ" sz="3600" dirty="0"/>
          </a:p>
          <a:p>
            <a:r>
              <a:rPr lang="cs-CZ" sz="3600" dirty="0"/>
              <a:t>přírodní</a:t>
            </a:r>
          </a:p>
          <a:p>
            <a:endParaRPr lang="cs-CZ" sz="3600" dirty="0" smtClean="0"/>
          </a:p>
          <a:p>
            <a:r>
              <a:rPr lang="cs-CZ" sz="3600" dirty="0" smtClean="0"/>
              <a:t>společenské</a:t>
            </a:r>
            <a:endParaRPr lang="cs-CZ" sz="3600" dirty="0"/>
          </a:p>
          <a:p>
            <a:pPr>
              <a:buFontTx/>
              <a:buNone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Přírodní lokalizační faktory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</a:t>
            </a:r>
          </a:p>
          <a:p>
            <a:pPr lvl="1"/>
            <a:r>
              <a:rPr lang="cs-CZ" sz="2800" dirty="0"/>
              <a:t>chladící médium</a:t>
            </a:r>
          </a:p>
          <a:p>
            <a:pPr lvl="1"/>
            <a:r>
              <a:rPr lang="cs-CZ" sz="2800" dirty="0"/>
              <a:t>součást výrobního procesu</a:t>
            </a:r>
          </a:p>
          <a:p>
            <a:pPr lvl="1"/>
            <a:r>
              <a:rPr lang="cs-CZ" sz="2800" dirty="0"/>
              <a:t>součást </a:t>
            </a:r>
            <a:r>
              <a:rPr lang="cs-CZ" sz="2800" dirty="0" smtClean="0"/>
              <a:t>výrobku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</a:rPr>
              <a:t>Uveď </a:t>
            </a:r>
            <a:r>
              <a:rPr lang="cs-CZ" b="1" dirty="0">
                <a:solidFill>
                  <a:srgbClr val="C00000"/>
                </a:solidFill>
              </a:rPr>
              <a:t>př. průmyslových </a:t>
            </a:r>
            <a:r>
              <a:rPr lang="cs-CZ" b="1" dirty="0" smtClean="0">
                <a:solidFill>
                  <a:srgbClr val="C00000"/>
                </a:solidFill>
              </a:rPr>
              <a:t>oborů, pro </a:t>
            </a:r>
            <a:r>
              <a:rPr lang="cs-CZ" b="1" dirty="0">
                <a:solidFill>
                  <a:srgbClr val="C00000"/>
                </a:solidFill>
              </a:rPr>
              <a:t>které je voda důležitá</a:t>
            </a:r>
          </a:p>
        </p:txBody>
      </p:sp>
      <p:pic>
        <p:nvPicPr>
          <p:cNvPr id="1026" name="Picture 2" descr="File:Pljevlja Power s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5852" y="1772816"/>
            <a:ext cx="3672408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1259632" y="594928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 Z chladící věže tepelné elektrárny stoupá pára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26768" cy="4525963"/>
          </a:xfrm>
        </p:spPr>
        <p:txBody>
          <a:bodyPr>
            <a:no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suroviny</a:t>
            </a:r>
          </a:p>
          <a:p>
            <a:pPr lvl="1"/>
            <a:r>
              <a:rPr lang="cs-CZ" sz="2400" dirty="0"/>
              <a:t>nerostné zdroje</a:t>
            </a:r>
          </a:p>
          <a:p>
            <a:pPr lvl="1"/>
            <a:r>
              <a:rPr lang="cs-CZ" sz="2400" dirty="0"/>
              <a:t>zemědělské produkty</a:t>
            </a:r>
          </a:p>
          <a:p>
            <a:pPr lvl="1"/>
            <a:r>
              <a:rPr lang="cs-CZ" sz="2400" dirty="0"/>
              <a:t>dřevo</a:t>
            </a:r>
          </a:p>
          <a:p>
            <a:pPr lvl="1"/>
            <a:r>
              <a:rPr lang="cs-CZ" sz="2400" dirty="0"/>
              <a:t>recyklované suroviny</a:t>
            </a:r>
          </a:p>
          <a:p>
            <a:pPr lvl="1">
              <a:buFontTx/>
              <a:buNone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Uveď </a:t>
            </a:r>
            <a:r>
              <a:rPr lang="cs-CZ" sz="2400" b="1" dirty="0">
                <a:solidFill>
                  <a:srgbClr val="C00000"/>
                </a:solidFill>
              </a:rPr>
              <a:t>př. průmyslových oborů, pro které jsou suroviny důležité</a:t>
            </a:r>
          </a:p>
          <a:p>
            <a:pPr>
              <a:buFontTx/>
              <a:buChar char="-"/>
            </a:pPr>
            <a:endParaRPr lang="cs-CZ" sz="360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/>
              <a:t>Přírodní lokalizační faktory</a:t>
            </a:r>
          </a:p>
        </p:txBody>
      </p:sp>
      <p:pic>
        <p:nvPicPr>
          <p:cNvPr id="41986" name="Picture 2" descr="File:Champs de colza à Magny-les-Hameaux 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988840"/>
            <a:ext cx="4863579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4139952" y="530120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Řepka – dnes spíše technická plodina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na životní prostředí</a:t>
            </a:r>
          </a:p>
          <a:p>
            <a:pPr lvl="1"/>
            <a:r>
              <a:rPr lang="cs-CZ" sz="2800" dirty="0"/>
              <a:t>důležitý faktor ve vyspělých zemích</a:t>
            </a:r>
          </a:p>
          <a:p>
            <a:pPr lvl="1"/>
            <a:r>
              <a:rPr lang="cs-CZ" sz="2800" dirty="0"/>
              <a:t>snaha nepoškozovat životní prostředí zvyšuje náklady</a:t>
            </a:r>
          </a:p>
          <a:p>
            <a:pPr lvl="1"/>
            <a:r>
              <a:rPr lang="cs-CZ" sz="2800" dirty="0"/>
              <a:t>v rozvojových zemích zanedbáváno</a:t>
            </a:r>
          </a:p>
          <a:p>
            <a:pPr lvl="1">
              <a:buFontTx/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Uveď </a:t>
            </a:r>
            <a:r>
              <a:rPr lang="cs-CZ" sz="2400" b="1" dirty="0">
                <a:solidFill>
                  <a:srgbClr val="C00000"/>
                </a:solidFill>
              </a:rPr>
              <a:t>př. průmyslových oborů, které významně poškozují životní </a:t>
            </a:r>
            <a:r>
              <a:rPr lang="cs-CZ" sz="2400" b="1" dirty="0" smtClean="0">
                <a:solidFill>
                  <a:srgbClr val="C00000"/>
                </a:solidFill>
              </a:rPr>
              <a:t>prostředí.</a:t>
            </a:r>
            <a:endParaRPr lang="cs-CZ" sz="2400" b="1" dirty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Vysvětli</a:t>
            </a:r>
            <a:r>
              <a:rPr lang="cs-CZ" sz="2400" b="1" dirty="0">
                <a:solidFill>
                  <a:srgbClr val="C00000"/>
                </a:solidFill>
              </a:rPr>
              <a:t>, jaký dopad mají ekologická opatření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lvl="1">
              <a:buFontTx/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na </a:t>
            </a:r>
            <a:r>
              <a:rPr lang="cs-CZ" sz="2400" b="1" dirty="0">
                <a:solidFill>
                  <a:srgbClr val="C00000"/>
                </a:solidFill>
              </a:rPr>
              <a:t>konkurenceschopnost v globalizovaném světě?</a:t>
            </a:r>
          </a:p>
          <a:p>
            <a:pPr lvl="1"/>
            <a:endParaRPr lang="cs-CZ" sz="2800" dirty="0"/>
          </a:p>
          <a:p>
            <a:pPr lvl="1">
              <a:buFontTx/>
              <a:buNone/>
            </a:pPr>
            <a:endParaRPr lang="cs-CZ" sz="2800" dirty="0"/>
          </a:p>
          <a:p>
            <a:endParaRPr lang="cs-CZ" sz="3200" dirty="0"/>
          </a:p>
          <a:p>
            <a:pPr>
              <a:buFontTx/>
              <a:buNone/>
            </a:pPr>
            <a:endParaRPr lang="cs-CZ" sz="3200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Přírodní lokalizační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5733255"/>
            <a:ext cx="8280920" cy="6480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Obr. 3 Těžký průmysl často devastuje životní prostředí</a:t>
            </a:r>
            <a:endParaRPr lang="cs-CZ" dirty="0"/>
          </a:p>
        </p:txBody>
      </p:sp>
      <p:pic>
        <p:nvPicPr>
          <p:cNvPr id="43010" name="Picture 2" descr="File:Galati - Steel Wo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6727071" cy="4212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Přírodní lokalizační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Společenské lokalizační faktory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kapitál</a:t>
            </a:r>
          </a:p>
          <a:p>
            <a:pPr lvl="1"/>
            <a:r>
              <a:rPr lang="cs-CZ" sz="2400" dirty="0"/>
              <a:t>množství finančních prostředků, které má investor k dispozici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spotřeba</a:t>
            </a:r>
          </a:p>
          <a:p>
            <a:pPr lvl="1"/>
            <a:r>
              <a:rPr lang="cs-CZ" sz="2400" dirty="0"/>
              <a:t>místní spotřeba s rozvojem dopravy ztrácí u většiny výrobků význam, prodávat můžete prakticky kdekoliv</a:t>
            </a:r>
          </a:p>
          <a:p>
            <a:pPr lvl="1" algn="ctr">
              <a:buFontTx/>
              <a:buNone/>
            </a:pPr>
            <a:r>
              <a:rPr lang="cs-CZ" sz="2400" b="1" dirty="0">
                <a:solidFill>
                  <a:srgbClr val="C00000"/>
                </a:solidFill>
              </a:rPr>
              <a:t>U kterého odvětví to významně neplatí?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důležitý faktor zejména pro těžký průmysl</a:t>
            </a:r>
          </a:p>
          <a:p>
            <a:pPr>
              <a:lnSpc>
                <a:spcPct val="90000"/>
              </a:lnSpc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doprava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důležitý faktor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kvalitní dálniční síť, železniční síť, přístavy – zvýhodňují investičně region</a:t>
            </a:r>
          </a:p>
          <a:p>
            <a:pPr>
              <a:lnSpc>
                <a:spcPct val="90000"/>
              </a:lnSpc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podpora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dotace, daňové úlevy, investiční pobídky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400" b="1" dirty="0">
                <a:solidFill>
                  <a:srgbClr val="C00000"/>
                </a:solidFill>
              </a:rPr>
              <a:t>Uveď př. </a:t>
            </a:r>
            <a:r>
              <a:rPr lang="cs-CZ" sz="2400" b="1" dirty="0" smtClean="0">
                <a:solidFill>
                  <a:srgbClr val="C00000"/>
                </a:solidFill>
              </a:rPr>
              <a:t>státních podpor rozvoje průmyslu v ČR. 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cs-CZ" dirty="0"/>
              <a:t>Společenské lokalizační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2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8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Motiv12</Template>
  <TotalTime>256</TotalTime>
  <Words>351</Words>
  <Application>Microsoft Office PowerPoint</Application>
  <PresentationFormat>Předvádění na obrazovce (4:3)</PresentationFormat>
  <Paragraphs>89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Motiv12</vt:lpstr>
      <vt:lpstr>Motiv8</vt:lpstr>
      <vt:lpstr>Prezentace aplikace PowerPoint</vt:lpstr>
      <vt:lpstr>PRŮMYSL </vt:lpstr>
      <vt:lpstr>Lokalizační faktory průmyslu</vt:lpstr>
      <vt:lpstr>Přírodní lokalizační faktory</vt:lpstr>
      <vt:lpstr>Přírodní lokalizační faktory</vt:lpstr>
      <vt:lpstr>Přírodní lokalizační faktory</vt:lpstr>
      <vt:lpstr>Přírodní lokalizační faktory</vt:lpstr>
      <vt:lpstr>Společenské lokalizační faktory</vt:lpstr>
      <vt:lpstr>Společenské lokalizační faktory</vt:lpstr>
      <vt:lpstr>Společenské lokalizační faktory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Mgr. Pavel Roubínek</cp:lastModifiedBy>
  <cp:revision>33</cp:revision>
  <dcterms:created xsi:type="dcterms:W3CDTF">2014-03-10T21:26:46Z</dcterms:created>
  <dcterms:modified xsi:type="dcterms:W3CDTF">2014-04-28T11:00:44Z</dcterms:modified>
</cp:coreProperties>
</file>