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4"/>
  </p:notesMasterIdLst>
  <p:sldIdLst>
    <p:sldId id="257" r:id="rId3"/>
    <p:sldId id="256" r:id="rId4"/>
    <p:sldId id="270" r:id="rId5"/>
    <p:sldId id="271" r:id="rId6"/>
    <p:sldId id="274" r:id="rId7"/>
    <p:sldId id="272" r:id="rId8"/>
    <p:sldId id="273" r:id="rId9"/>
    <p:sldId id="275" r:id="rId10"/>
    <p:sldId id="276" r:id="rId11"/>
    <p:sldId id="277" r:id="rId12"/>
    <p:sldId id="26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7920-C2F4-41E9-B8B8-AADE720381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1A740-B3C1-4C05-8F6B-CA3BD3E1C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A740-B3C1-4C05-8F6B-CA3BD3E1C1D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80756A3-8BCC-48EE-A1DE-3071464E5ED9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A998EEF-4E3E-4477-AD56-07A94064D9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agerstaRA%C3%842.jpg?uselang=cs" TargetMode="External"/><Relationship Id="rId7" Type="http://schemas.openxmlformats.org/officeDocument/2006/relationships/hyperlink" Target="http://commons.wikimedia.org/wiki/File:IAA2007_2007-09-17_12-53-28_-_Flickr_-_Axel_Schwenke.jpg?uselang=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Nuclear_Power_Plant_Cattenom.jpg" TargetMode="External"/><Relationship Id="rId5" Type="http://schemas.openxmlformats.org/officeDocument/2006/relationships/hyperlink" Target="http://commons.wikimedia.org/wiki/File:Atlas_Coal_Mine,_Drumheller_Alberta.JPG" TargetMode="External"/><Relationship Id="rId4" Type="http://schemas.openxmlformats.org/officeDocument/2006/relationships/hyperlink" Target="http://commons.wikimedia.org/wiki/File:RIAN_archive_388969_Cutting-edge_printing_complex_%22Extra_M%22_in_Krasnogorsk_near_Moscow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0807"/>
          <a:ext cx="8280920" cy="5190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60098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Průmysl – funkce a rozdělení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6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6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Prezentace</a:t>
                      </a:r>
                      <a:r>
                        <a:rPr lang="cs-CZ" sz="17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na téma </a:t>
                      </a:r>
                      <a:r>
                        <a:rPr lang="cs-CZ" sz="17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funkce a struktura </a:t>
                      </a:r>
                      <a:r>
                        <a:rPr lang="cs-CZ" sz="17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průmyslu, obsahuje otázky a úkoly</a:t>
                      </a:r>
                      <a:endParaRPr lang="cs-CZ" sz="17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6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ISIC</a:t>
                      </a:r>
                      <a:r>
                        <a:rPr lang="cs-CZ" sz="17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klasifikace, průmyslové odvětví, průmyslový obor</a:t>
                      </a:r>
                      <a:endParaRPr lang="cs-CZ" sz="1700" b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Září 2013</a:t>
                      </a:r>
                      <a:endParaRPr lang="cs-CZ" sz="17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6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50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5589240"/>
            <a:ext cx="8229600" cy="8249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Obr. 5 Automobilový průmysl ¨-  součást dopravního strojírenství a zpracovatelského průmyslu</a:t>
            </a:r>
            <a:endParaRPr lang="cs-CZ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Struktura průmyslu</a:t>
            </a:r>
            <a:endParaRPr lang="cs-CZ" sz="4400" dirty="0"/>
          </a:p>
        </p:txBody>
      </p:sp>
      <p:pic>
        <p:nvPicPr>
          <p:cNvPr id="29698" name="Picture 2" descr="File:IAA2007 2007-09-17 12-53-28 - Flickr - Axel Schwe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472608" cy="363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100" dirty="0" smtClean="0"/>
              <a:t>Obr. 1 Hutnictví </a:t>
            </a:r>
            <a:r>
              <a:rPr lang="cs-CZ" altLang="cs-CZ" sz="2100" dirty="0" smtClean="0"/>
              <a:t>[cit. 2013-09-26]. Dostupný pod licencí </a:t>
            </a:r>
            <a:r>
              <a:rPr lang="cs-CZ" altLang="cs-CZ" sz="2100" dirty="0" err="1" smtClean="0"/>
              <a:t>Creative</a:t>
            </a:r>
            <a:r>
              <a:rPr lang="cs-CZ" altLang="cs-CZ" sz="2100" dirty="0" smtClean="0"/>
              <a:t> </a:t>
            </a:r>
            <a:r>
              <a:rPr lang="cs-CZ" altLang="cs-CZ" sz="2100" dirty="0" err="1" smtClean="0"/>
              <a:t>Commons</a:t>
            </a:r>
            <a:r>
              <a:rPr lang="cs-CZ" altLang="cs-CZ" sz="2100" dirty="0" smtClean="0"/>
              <a:t> Uveďte autora 1.0 </a:t>
            </a:r>
            <a:r>
              <a:rPr lang="cs-CZ" altLang="cs-CZ" sz="2100" dirty="0" err="1" smtClean="0"/>
              <a:t>Generic</a:t>
            </a:r>
            <a:r>
              <a:rPr lang="cs-CZ" altLang="cs-CZ" sz="2100" dirty="0" smtClean="0"/>
              <a:t> z www: </a:t>
            </a:r>
            <a:r>
              <a:rPr lang="cs-CZ" altLang="cs-CZ" sz="2100" dirty="0" smtClean="0">
                <a:hlinkClick r:id="rId3"/>
              </a:rPr>
              <a:t>http://commons.wikimedia.org/wiki/File:FagerstaRA%C3%842.jpg?uselang=cs</a:t>
            </a:r>
            <a:endParaRPr lang="cs-CZ" altLang="cs-CZ" sz="2100" dirty="0" smtClean="0"/>
          </a:p>
          <a:p>
            <a:pPr>
              <a:buNone/>
            </a:pPr>
            <a:r>
              <a:rPr lang="cs-CZ" sz="2100" dirty="0" smtClean="0"/>
              <a:t>Obr. 2 Produkce tiskovin </a:t>
            </a:r>
            <a:r>
              <a:rPr lang="cs-CZ" altLang="cs-CZ" sz="2100" dirty="0" smtClean="0"/>
              <a:t>[cit. 2013-09-26]. Dostupný pod licencí </a:t>
            </a:r>
            <a:r>
              <a:rPr lang="en-US" altLang="cs-CZ" sz="2100" dirty="0" smtClean="0"/>
              <a:t>Creative Commons Attribution-Share Alike 3.0 </a:t>
            </a:r>
            <a:r>
              <a:rPr lang="en-US" altLang="cs-CZ" sz="2100" dirty="0" err="1" smtClean="0"/>
              <a:t>Unported</a:t>
            </a:r>
            <a:r>
              <a:rPr lang="en-US" altLang="cs-CZ" sz="2100" dirty="0" smtClean="0"/>
              <a:t> license.</a:t>
            </a:r>
            <a:r>
              <a:rPr lang="cs-CZ" altLang="cs-CZ" sz="2100" dirty="0" smtClean="0"/>
              <a:t> z WWW: </a:t>
            </a:r>
            <a:r>
              <a:rPr lang="cs-CZ" altLang="cs-CZ" sz="2100" dirty="0" smtClean="0">
                <a:hlinkClick r:id="rId4"/>
              </a:rPr>
              <a:t>http://commons.wikimedia.org/wiki/File:RIAN_archive_388969_Cutting-edge_printing_complex_%22Extra_M%22_in_Krasnogorsk_near_Moscow.jpg</a:t>
            </a:r>
            <a:endParaRPr lang="cs-CZ" altLang="cs-CZ" sz="2100" dirty="0" smtClean="0"/>
          </a:p>
          <a:p>
            <a:pPr>
              <a:buNone/>
            </a:pPr>
            <a:r>
              <a:rPr lang="cs-CZ" sz="2100" dirty="0" smtClean="0"/>
              <a:t>Obr. 3 Těžební průmysl </a:t>
            </a:r>
            <a:r>
              <a:rPr lang="cs-CZ" altLang="cs-CZ" sz="2100" dirty="0" smtClean="0"/>
              <a:t>[cit. 2013-09-26]. Dostupný pod licencí </a:t>
            </a:r>
            <a:r>
              <a:rPr lang="en-US" altLang="cs-CZ" sz="2100" dirty="0" smtClean="0"/>
              <a:t>Creative Commons Attribution-Share Alike 3.0 </a:t>
            </a:r>
            <a:r>
              <a:rPr lang="en-US" altLang="cs-CZ" sz="2100" dirty="0" err="1" smtClean="0"/>
              <a:t>Unported</a:t>
            </a:r>
            <a:r>
              <a:rPr lang="en-US" altLang="cs-CZ" sz="2100" dirty="0" smtClean="0"/>
              <a:t> license.</a:t>
            </a:r>
            <a:r>
              <a:rPr lang="cs-CZ" altLang="cs-CZ" sz="2100" dirty="0" smtClean="0"/>
              <a:t> z WWW: </a:t>
            </a:r>
            <a:r>
              <a:rPr lang="cs-CZ" altLang="cs-CZ" sz="2100" dirty="0" smtClean="0">
                <a:hlinkClick r:id="rId5"/>
              </a:rPr>
              <a:t>http://commons.wikimedia.org/wiki/File:Atlas_Coal_Mine,_Drumheller_Alberta.JPG</a:t>
            </a:r>
            <a:endParaRPr lang="cs-CZ" altLang="cs-CZ" sz="2100" dirty="0" smtClean="0"/>
          </a:p>
          <a:p>
            <a:pPr>
              <a:buNone/>
            </a:pPr>
            <a:r>
              <a:rPr lang="cs-CZ" sz="2100" dirty="0" smtClean="0"/>
              <a:t>Obr. 4 Jaderná elektrárna </a:t>
            </a:r>
            <a:r>
              <a:rPr lang="cs-CZ" altLang="cs-CZ" sz="2100" dirty="0" smtClean="0"/>
              <a:t>[cit. 2013-09-26]. Dostupný pod licencí </a:t>
            </a:r>
            <a:r>
              <a:rPr lang="en-US" altLang="cs-CZ" sz="2100" dirty="0" smtClean="0"/>
              <a:t>Creative Commons Attribution-Share Alike 3.0 </a:t>
            </a:r>
            <a:r>
              <a:rPr lang="en-US" altLang="cs-CZ" sz="2100" dirty="0" err="1" smtClean="0"/>
              <a:t>Unported</a:t>
            </a:r>
            <a:r>
              <a:rPr lang="en-US" altLang="cs-CZ" sz="2100" dirty="0" smtClean="0"/>
              <a:t> license.</a:t>
            </a:r>
            <a:r>
              <a:rPr lang="cs-CZ" altLang="cs-CZ" sz="2100" dirty="0" smtClean="0"/>
              <a:t> z WWW: </a:t>
            </a:r>
            <a:r>
              <a:rPr lang="cs-CZ" altLang="cs-CZ" sz="2100" dirty="0" smtClean="0">
                <a:hlinkClick r:id="rId6"/>
              </a:rPr>
              <a:t>http://commons.wikimedia.org/wiki/File:Nuclear_Power_Plant_Cattenom.jpg</a:t>
            </a:r>
            <a:endParaRPr lang="cs-CZ" altLang="cs-CZ" sz="2100" dirty="0" smtClean="0"/>
          </a:p>
          <a:p>
            <a:pPr>
              <a:buNone/>
            </a:pPr>
            <a:r>
              <a:rPr lang="cs-CZ" altLang="cs-CZ" sz="2100" dirty="0" smtClean="0"/>
              <a:t>Obr. 5 Automobilový průmysl [cit. 2013-09-26]. Dostupný pod licencí </a:t>
            </a:r>
            <a:r>
              <a:rPr lang="cs-CZ" altLang="cs-CZ" sz="2100" dirty="0" err="1" smtClean="0"/>
              <a:t>Creative</a:t>
            </a:r>
            <a:r>
              <a:rPr lang="cs-CZ" altLang="cs-CZ" sz="2100" dirty="0" smtClean="0"/>
              <a:t> </a:t>
            </a:r>
            <a:r>
              <a:rPr lang="cs-CZ" altLang="cs-CZ" sz="2100" dirty="0" err="1" smtClean="0"/>
              <a:t>Commons</a:t>
            </a:r>
            <a:r>
              <a:rPr lang="cs-CZ" altLang="cs-CZ" sz="2100" dirty="0" smtClean="0"/>
              <a:t> Uveďte autora-Zachovejte licenci 2.0 </a:t>
            </a:r>
            <a:r>
              <a:rPr lang="cs-CZ" altLang="cs-CZ" sz="2100" dirty="0" err="1" smtClean="0"/>
              <a:t>Generic</a:t>
            </a:r>
            <a:r>
              <a:rPr lang="cs-CZ" altLang="cs-CZ" sz="2100" dirty="0" smtClean="0"/>
              <a:t> na WWW:</a:t>
            </a:r>
          </a:p>
          <a:p>
            <a:pPr>
              <a:buNone/>
            </a:pPr>
            <a:r>
              <a:rPr lang="cs-CZ" altLang="cs-CZ" sz="2100" dirty="0" smtClean="0">
                <a:hlinkClick r:id="rId7"/>
              </a:rPr>
              <a:t>http://commons.wikimedia.org/wiki/File:IAA2007_2007-09-17_12-53-28_-_Flickr_-_Axel_Schwenke.jpg?uselang=cs</a:t>
            </a:r>
            <a:endParaRPr lang="cs-CZ" altLang="cs-CZ" sz="2100" dirty="0" smtClean="0"/>
          </a:p>
          <a:p>
            <a:pPr>
              <a:buNone/>
            </a:pPr>
            <a:endParaRPr lang="cs-CZ" altLang="cs-CZ" sz="2100" dirty="0" smtClean="0"/>
          </a:p>
          <a:p>
            <a:r>
              <a:rPr lang="cs-CZ" sz="2400" dirty="0" smtClean="0"/>
              <a:t>BIČÍK, Ivan,  JANSKÝ Bohumír. </a:t>
            </a:r>
            <a:r>
              <a:rPr lang="cs-CZ" sz="2400" i="1" dirty="0" smtClean="0"/>
              <a:t>Příroda a lidé Země: učebnice zeměpisu pro střední školy</a:t>
            </a:r>
            <a:r>
              <a:rPr lang="cs-CZ" sz="2400" dirty="0" smtClean="0"/>
              <a:t>. 2., </a:t>
            </a:r>
            <a:r>
              <a:rPr lang="cs-CZ" sz="2400" dirty="0" err="1" smtClean="0"/>
              <a:t>upr</a:t>
            </a:r>
            <a:r>
              <a:rPr lang="cs-CZ" sz="2400" dirty="0" smtClean="0"/>
              <a:t>.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Nakladatelství České geografické společnosti, 2007, 135 s. ISBN 978-808-6034-737. </a:t>
            </a:r>
          </a:p>
          <a:p>
            <a:r>
              <a:rPr lang="cs-CZ" sz="2400" dirty="0" smtClean="0"/>
              <a:t>KAŠPAROVSKÝ, Karel. </a:t>
            </a:r>
            <a:r>
              <a:rPr lang="cs-CZ" sz="2400" i="1" dirty="0" smtClean="0"/>
              <a:t>Zeměpis I. v kostce: pro střední školy : [kartografie, fyzická geografie, socioekonomická geografie]</a:t>
            </a:r>
            <a:r>
              <a:rPr lang="cs-CZ" sz="2400" dirty="0" smtClean="0"/>
              <a:t>. 1. </a:t>
            </a:r>
            <a:r>
              <a:rPr lang="cs-CZ" sz="2400" dirty="0" err="1" smtClean="0"/>
              <a:t>vyd</a:t>
            </a:r>
            <a:r>
              <a:rPr lang="cs-CZ" sz="2400" dirty="0" smtClean="0"/>
              <a:t>. Praha: Fragment, 2008, 152 s. Maturita v kostce. ISBN 978802530586712008</a:t>
            </a:r>
            <a:endParaRPr lang="cs-CZ" altLang="cs-CZ" sz="21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Funkce a rozdělení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PRŮMYSL </a:t>
            </a:r>
            <a:endParaRPr lang="cs-CZ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51500" y="58769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dirty="0"/>
              <a:t>PO2 DUM č. </a:t>
            </a:r>
            <a:r>
              <a:rPr lang="cs-CZ" dirty="0" smtClean="0"/>
              <a:t>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Funkce průmyslu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200" dirty="0"/>
              <a:t>výroba energie</a:t>
            </a:r>
          </a:p>
          <a:p>
            <a:r>
              <a:rPr lang="cs-CZ" sz="3200" dirty="0"/>
              <a:t>produkce surovin</a:t>
            </a:r>
          </a:p>
          <a:p>
            <a:r>
              <a:rPr lang="cs-CZ" sz="3200" dirty="0"/>
              <a:t>produkce výrobních prostředků</a:t>
            </a:r>
          </a:p>
          <a:p>
            <a:r>
              <a:rPr lang="cs-CZ" sz="3200" dirty="0"/>
              <a:t>produkce spotřebních předmětů</a:t>
            </a:r>
          </a:p>
          <a:p>
            <a:endParaRPr lang="cs-CZ" sz="2800" dirty="0"/>
          </a:p>
          <a:p>
            <a:pPr>
              <a:buFontTx/>
              <a:buNone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jakého hospodářského sektoru patří průmysl?</a:t>
            </a:r>
          </a:p>
          <a:p>
            <a:pPr>
              <a:buFontTx/>
              <a:buNone/>
            </a:pPr>
            <a:endParaRPr lang="cs-CZ" sz="2800" dirty="0" smtClean="0"/>
          </a:p>
          <a:p>
            <a:pPr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mnoha rozvojových zemích probíhá zprůmyslňování – 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    </a:t>
            </a:r>
            <a:r>
              <a:rPr lang="cs-CZ" sz="2800" dirty="0" smtClean="0"/>
              <a:t>................................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Struktura průmyslu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podle typu a velikosti výrobků, energetické náročnosti ...</a:t>
            </a:r>
          </a:p>
          <a:p>
            <a:pPr lvl="1"/>
            <a:endParaRPr lang="cs-CZ" sz="3200" dirty="0" smtClean="0"/>
          </a:p>
          <a:p>
            <a:pPr lvl="1"/>
            <a:r>
              <a:rPr lang="cs-CZ" sz="3200" dirty="0" smtClean="0"/>
              <a:t>těžký </a:t>
            </a:r>
            <a:r>
              <a:rPr lang="cs-CZ" sz="3200" dirty="0"/>
              <a:t>(produkce surovin, výrobních strojů, energie</a:t>
            </a:r>
            <a:r>
              <a:rPr lang="cs-CZ" sz="3200" dirty="0" smtClean="0"/>
              <a:t>)</a:t>
            </a:r>
          </a:p>
          <a:p>
            <a:pPr lvl="1"/>
            <a:endParaRPr lang="cs-CZ" sz="3200" dirty="0"/>
          </a:p>
          <a:p>
            <a:pPr lvl="1"/>
            <a:r>
              <a:rPr lang="cs-CZ" sz="3200" dirty="0"/>
              <a:t>lehký (spotřební předměty)</a:t>
            </a:r>
          </a:p>
          <a:p>
            <a:pPr>
              <a:buFontTx/>
              <a:buNone/>
            </a:pP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5805264"/>
            <a:ext cx="3970784" cy="7200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Obr. 1 Hutnictví jako typický zástupce těžkého průmyslu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průmyslu</a:t>
            </a:r>
            <a:endParaRPr lang="cs-CZ" dirty="0"/>
          </a:p>
        </p:txBody>
      </p:sp>
      <p:pic>
        <p:nvPicPr>
          <p:cNvPr id="1026" name="Picture 2" descr="File:FagerstaRAÄ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556793"/>
            <a:ext cx="415199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ile:RIAN archive 388969 Cutting-edge printing complex &quot;Extra M&quot; in Krasnogorsk near 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262" y="1556792"/>
            <a:ext cx="453084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4716016" y="4653136"/>
            <a:ext cx="3970784" cy="72008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Obr. 2 Produkce tiskovin - lehký průmyslu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88024" y="551723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Do jakého odvětví patří produkce tiskovin?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cs-CZ" sz="3600" b="1" dirty="0"/>
              <a:t>podle odvětví</a:t>
            </a:r>
          </a:p>
          <a:p>
            <a:pPr marL="990600" lvl="1" indent="-533400"/>
            <a:r>
              <a:rPr lang="cs-CZ" sz="3200" b="1" dirty="0">
                <a:solidFill>
                  <a:srgbClr val="002060"/>
                </a:solidFill>
              </a:rPr>
              <a:t>odvětví</a:t>
            </a:r>
            <a:r>
              <a:rPr lang="cs-CZ" sz="3200" dirty="0"/>
              <a:t>  - např. energetika, textilní</a:t>
            </a:r>
          </a:p>
          <a:p>
            <a:pPr marL="990600" lvl="1" indent="-533400"/>
            <a:r>
              <a:rPr lang="cs-CZ" sz="3200" b="1" dirty="0">
                <a:solidFill>
                  <a:srgbClr val="002060"/>
                </a:solidFill>
              </a:rPr>
              <a:t>obory</a:t>
            </a:r>
            <a:r>
              <a:rPr lang="cs-CZ" sz="3200" dirty="0"/>
              <a:t>   - např. textilní p. se dělí na obory</a:t>
            </a:r>
          </a:p>
          <a:p>
            <a:pPr marL="1371600" lvl="2" indent="-457200"/>
            <a:r>
              <a:rPr lang="cs-CZ" sz="3200" dirty="0"/>
              <a:t>vlnařský, bavlnářský, oděvní atd.</a:t>
            </a:r>
          </a:p>
          <a:p>
            <a:pPr marL="609600" indent="-609600">
              <a:buFontTx/>
              <a:buNone/>
            </a:pPr>
            <a:endParaRPr lang="cs-CZ" sz="3200" dirty="0" smtClean="0"/>
          </a:p>
          <a:p>
            <a:pPr marL="609600" indent="-609600" algn="ctr">
              <a:buFontTx/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Uveďte </a:t>
            </a:r>
            <a:r>
              <a:rPr lang="cs-CZ" sz="3200" b="1" dirty="0">
                <a:solidFill>
                  <a:srgbClr val="FF0000"/>
                </a:solidFill>
              </a:rPr>
              <a:t>co nejvíce oborů z těchto odvětví:</a:t>
            </a:r>
          </a:p>
          <a:p>
            <a:pPr marL="609600" indent="-609600" algn="ctr">
              <a:buFontTx/>
              <a:buAutoNum type="alphaLcParenR"/>
            </a:pPr>
            <a:r>
              <a:rPr lang="cs-CZ" sz="3200" dirty="0" smtClean="0"/>
              <a:t>strojírenský </a:t>
            </a:r>
            <a:r>
              <a:rPr lang="cs-CZ" sz="3200" dirty="0"/>
              <a:t>p. </a:t>
            </a:r>
            <a:r>
              <a:rPr lang="cs-CZ" sz="3200" dirty="0" smtClean="0"/>
              <a:t>	b</a:t>
            </a:r>
            <a:r>
              <a:rPr lang="cs-CZ" sz="3200" dirty="0"/>
              <a:t>) chemický </a:t>
            </a:r>
            <a:r>
              <a:rPr lang="cs-CZ" sz="3200" dirty="0" smtClean="0"/>
              <a:t>p.</a:t>
            </a:r>
          </a:p>
          <a:p>
            <a:pPr marL="609600" indent="-609600" algn="ctr">
              <a:buNone/>
            </a:pPr>
            <a:r>
              <a:rPr lang="cs-CZ" sz="3200" dirty="0" smtClean="0"/>
              <a:t>c</a:t>
            </a:r>
            <a:r>
              <a:rPr lang="cs-CZ" sz="3200" dirty="0"/>
              <a:t>) </a:t>
            </a:r>
            <a:r>
              <a:rPr lang="cs-CZ" sz="3200" dirty="0" smtClean="0"/>
              <a:t>   potravinářský </a:t>
            </a:r>
            <a:r>
              <a:rPr lang="cs-CZ" sz="3200" dirty="0"/>
              <a:t>p.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cs-CZ" sz="4400" dirty="0"/>
              <a:t>Struktura průmyslu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824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b="1" dirty="0">
                <a:solidFill>
                  <a:srgbClr val="002060"/>
                </a:solidFill>
              </a:rPr>
              <a:t>Podle OSN</a:t>
            </a:r>
          </a:p>
          <a:p>
            <a:pPr algn="ctr">
              <a:buFontTx/>
              <a:buNone/>
            </a:pPr>
            <a:r>
              <a:rPr lang="cs-CZ" sz="3200" dirty="0"/>
              <a:t>Mezinárodní </a:t>
            </a:r>
            <a:r>
              <a:rPr lang="cs-CZ" sz="3200" dirty="0" smtClean="0"/>
              <a:t>klasifikace </a:t>
            </a:r>
            <a:r>
              <a:rPr lang="cs-CZ" sz="3200" dirty="0"/>
              <a:t>průmyslových odvětví </a:t>
            </a:r>
            <a:r>
              <a:rPr lang="cs-CZ" sz="3200" b="1" dirty="0"/>
              <a:t>ISIC </a:t>
            </a:r>
            <a:r>
              <a:rPr lang="cs-CZ" sz="1800" i="1" dirty="0"/>
              <a:t>(</a:t>
            </a:r>
            <a:r>
              <a:rPr lang="cs-CZ" sz="1800" i="1" dirty="0" err="1"/>
              <a:t>International</a:t>
            </a:r>
            <a:r>
              <a:rPr lang="cs-CZ" sz="1800" i="1" dirty="0"/>
              <a:t> Standart </a:t>
            </a:r>
            <a:r>
              <a:rPr lang="cs-CZ" sz="1800" i="1" dirty="0" err="1"/>
              <a:t>Industrial</a:t>
            </a:r>
            <a:r>
              <a:rPr lang="cs-CZ" sz="1800" i="1" dirty="0"/>
              <a:t> </a:t>
            </a:r>
            <a:r>
              <a:rPr lang="cs-CZ" sz="1800" i="1" dirty="0" err="1"/>
              <a:t>Classification</a:t>
            </a:r>
            <a:r>
              <a:rPr lang="cs-CZ" sz="1800" i="1" dirty="0"/>
              <a:t>)</a:t>
            </a:r>
            <a:r>
              <a:rPr lang="cs-CZ" sz="3200" dirty="0"/>
              <a:t> </a:t>
            </a:r>
          </a:p>
          <a:p>
            <a:pPr>
              <a:buFontTx/>
              <a:buNone/>
            </a:pPr>
            <a:r>
              <a:rPr lang="cs-CZ" sz="3200" dirty="0"/>
              <a:t>3 základní skupiny</a:t>
            </a:r>
          </a:p>
          <a:p>
            <a:pPr lvl="1"/>
            <a:r>
              <a:rPr lang="cs-CZ" sz="3200" dirty="0"/>
              <a:t>těžba a zpracování nerostných surovin</a:t>
            </a:r>
          </a:p>
          <a:p>
            <a:pPr lvl="1"/>
            <a:r>
              <a:rPr lang="cs-CZ" sz="3200" dirty="0"/>
              <a:t>výroba a rozvod energií a vody</a:t>
            </a:r>
          </a:p>
          <a:p>
            <a:pPr lvl="1"/>
            <a:r>
              <a:rPr lang="cs-CZ" sz="3200" dirty="0"/>
              <a:t>zpracovatelský průmysl</a:t>
            </a:r>
          </a:p>
          <a:p>
            <a:pPr>
              <a:buFontTx/>
              <a:buNone/>
            </a:pPr>
            <a:endParaRPr lang="cs-CZ" dirty="0" smtClean="0"/>
          </a:p>
          <a:p>
            <a:pPr>
              <a:buFontTx/>
              <a:buNone/>
            </a:pPr>
            <a:r>
              <a:rPr lang="cs-CZ" dirty="0" smtClean="0"/>
              <a:t>Další </a:t>
            </a:r>
            <a:r>
              <a:rPr lang="cs-CZ" dirty="0"/>
              <a:t>dělení je do skupin odvětví,odvětví, obory a konkrétní výroba (celkem 5 stupňů)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sz="3200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cs-CZ" sz="4400" dirty="0"/>
              <a:t>Struktura průmyslu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Obr. 3 Těžba nerostných surovin – těžební průmysl</a:t>
            </a:r>
            <a:endParaRPr lang="cs-CZ" dirty="0"/>
          </a:p>
        </p:txBody>
      </p:sp>
      <p:pic>
        <p:nvPicPr>
          <p:cNvPr id="31746" name="Picture 2" descr="File:Atlas Coal Mine, Drumheller Albe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cs-CZ" sz="4400" dirty="0"/>
              <a:t>Struktura průmyslu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86409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Obr. 4 Výroba elektřiny, v tomto případě z jádra, patří do energetického průmyslu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81303"/>
          </a:xfrm>
        </p:spPr>
        <p:txBody>
          <a:bodyPr>
            <a:normAutofit/>
          </a:bodyPr>
          <a:lstStyle/>
          <a:p>
            <a:r>
              <a:rPr lang="cs-CZ" sz="4400" dirty="0" smtClean="0"/>
              <a:t>Struktura průmyslu</a:t>
            </a:r>
            <a:endParaRPr lang="cs-CZ" sz="4400" dirty="0"/>
          </a:p>
        </p:txBody>
      </p:sp>
      <p:pic>
        <p:nvPicPr>
          <p:cNvPr id="30722" name="Picture 2" descr="File:Nuclear Power Plant Catte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86" y="1340768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2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6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Motiv12</Template>
  <TotalTime>213</TotalTime>
  <Words>304</Words>
  <Application>Microsoft Office PowerPoint</Application>
  <PresentationFormat>Předvádění na obrazovce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Motiv12</vt:lpstr>
      <vt:lpstr>Motiv6</vt:lpstr>
      <vt:lpstr>Snímek 1</vt:lpstr>
      <vt:lpstr>PRŮMYSL </vt:lpstr>
      <vt:lpstr>Funkce průmyslu</vt:lpstr>
      <vt:lpstr>Struktura průmyslu</vt:lpstr>
      <vt:lpstr>Struktura průmyslu</vt:lpstr>
      <vt:lpstr>Struktura průmyslu</vt:lpstr>
      <vt:lpstr>Struktura průmyslu</vt:lpstr>
      <vt:lpstr>Struktura průmyslu</vt:lpstr>
      <vt:lpstr>Struktura průmyslu</vt:lpstr>
      <vt:lpstr>Struktura průmyslu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27</cp:revision>
  <dcterms:created xsi:type="dcterms:W3CDTF">2014-03-10T21:26:46Z</dcterms:created>
  <dcterms:modified xsi:type="dcterms:W3CDTF">2014-04-20T18:27:05Z</dcterms:modified>
</cp:coreProperties>
</file>