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9" r:id="rId5"/>
    <p:sldId id="265" r:id="rId6"/>
    <p:sldId id="272" r:id="rId7"/>
    <p:sldId id="273" r:id="rId8"/>
    <p:sldId id="274" r:id="rId9"/>
    <p:sldId id="275" r:id="rId10"/>
    <p:sldId id="277" r:id="rId11"/>
    <p:sldId id="278" r:id="rId12"/>
    <p:sldId id="279" r:id="rId13"/>
    <p:sldId id="266" r:id="rId14"/>
    <p:sldId id="281" r:id="rId15"/>
    <p:sldId id="282" r:id="rId16"/>
    <p:sldId id="283" r:id="rId17"/>
    <p:sldId id="284" r:id="rId18"/>
    <p:sldId id="285" r:id="rId19"/>
    <p:sldId id="286" r:id="rId20"/>
    <p:sldId id="25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AC4BE"/>
    <a:srgbClr val="FBC1B7"/>
    <a:srgbClr val="F03010"/>
    <a:srgbClr val="CC4A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5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6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EDBFE66-1BA3-4327-80CF-AC05635E34D2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677BEA6-D2DB-4361-97F9-1FED7DC6C8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edscha.jpg" TargetMode="External"/><Relationship Id="rId7" Type="http://schemas.openxmlformats.org/officeDocument/2006/relationships/hyperlink" Target="http://commons.wikimedia.org/wiki/File:Wadi_Rum_Goat.JPG?uselang=cs" TargetMode="External"/><Relationship Id="rId2" Type="http://schemas.openxmlformats.org/officeDocument/2006/relationships/hyperlink" Target="http://commons.wikimedia.org/wiki/File:Reindeer_herding.jpg?uselang=cs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ommons.wikimedia.org/wiki/File:Nachshonim_cowshed.jpg?uselang=cs" TargetMode="External"/><Relationship Id="rId5" Type="http://schemas.openxmlformats.org/officeDocument/2006/relationships/hyperlink" Target="http://commons.wikimedia.org/wiki/File:Yerra_en_Corrientes.jpg" TargetMode="External"/><Relationship Id="rId4" Type="http://schemas.openxmlformats.org/officeDocument/2006/relationships/hyperlink" Target="http://commons.wikimedia.org/wiki/File:Gurvger.jpg?uselang=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Zemědělství – živočišná výroba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 tématu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živočišná výroba, obsahuje otázky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Pastevectví, stájový chov, chované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zvíře, živočišné produkty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Září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74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FF00"/>
                </a:solidFill>
              </a:rPr>
              <a:t>chov alpského typu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alpské země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v létě alpské louky - pastýři (dojení)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zima ustájení v údolí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FF00"/>
                </a:solidFill>
              </a:rPr>
              <a:t>stájový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intenzivní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střední a jihovýchodní Evropa - doplněk rostl. výroby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západní a severní Evropa, USA – nadřazen rostl. výrobě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nejintenzivnější, vysoká produktivita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877272"/>
            <a:ext cx="7467600" cy="7529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Obr. 5 Kravín – továrna na maso a mléko 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444208" y="3212976"/>
            <a:ext cx="2484784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Jaká úskalí může mít stájový chov?</a:t>
            </a:r>
          </a:p>
        </p:txBody>
      </p:sp>
      <p:pic>
        <p:nvPicPr>
          <p:cNvPr id="43010" name="Picture 2" descr="File:Nachshonim cowsh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412775"/>
            <a:ext cx="6048673" cy="44987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 skotu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výdojný</a:t>
            </a:r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(90 % mléka) 	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příměstské (Evropa, </a:t>
            </a:r>
            <a:r>
              <a:rPr lang="cs-CZ" sz="2400" dirty="0" err="1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</a:t>
            </a:r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Amerika)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šťavnatá krmiva (pastviny)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daleko od spotřebitele (máslo, sýry, sušené a kondenzované mléko; N. Zéland, alpské země)</a:t>
            </a:r>
          </a:p>
          <a:p>
            <a:r>
              <a:rPr lang="cs-CZ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jatečný</a:t>
            </a:r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(25 % masa )	</a:t>
            </a:r>
          </a:p>
          <a:p>
            <a:pPr lvl="1"/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suché oblasti, mírný pás (+ mléko)</a:t>
            </a:r>
          </a:p>
          <a:p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stavy: </a:t>
            </a:r>
            <a:r>
              <a:rPr lang="cs-CZ" sz="20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Indie (hinduismus; 15 %)   Brazílie (12 %)	</a:t>
            </a:r>
            <a:endParaRPr lang="cs-CZ" sz="2400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produkce:	</a:t>
            </a:r>
            <a:r>
              <a:rPr lang="cs-CZ" sz="20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mléko:	nejvíc USA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maso: USA (19,6 %), Brazílie (14,4 %), EU (12,8 %)</a:t>
            </a: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051720" y="6021288"/>
            <a:ext cx="4788024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Jaké choroby ohrožují skot?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 prasat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rychlá produkce</a:t>
            </a:r>
          </a:p>
          <a:p>
            <a:r>
              <a:rPr lang="cs-CZ" dirty="0" smtClean="0"/>
              <a:t>mírné a chladnější podnebí - krmiva (kukuřice, brambory; cukrová řepa, sója)</a:t>
            </a:r>
          </a:p>
          <a:p>
            <a:r>
              <a:rPr lang="cs-CZ" dirty="0" smtClean="0"/>
              <a:t>není v muslimských zemích (</a:t>
            </a:r>
            <a:r>
              <a:rPr lang="cs-CZ" dirty="0" err="1" smtClean="0"/>
              <a:t>jz</a:t>
            </a:r>
            <a:r>
              <a:rPr lang="cs-CZ" dirty="0" smtClean="0"/>
              <a:t>. Asie - </a:t>
            </a:r>
            <a:r>
              <a:rPr lang="cs-CZ" dirty="0" err="1" smtClean="0"/>
              <a:t>sev</a:t>
            </a:r>
            <a:r>
              <a:rPr lang="cs-CZ" dirty="0" smtClean="0"/>
              <a:t>. Afrika)</a:t>
            </a:r>
          </a:p>
          <a:p>
            <a:r>
              <a:rPr lang="cs-CZ" dirty="0" smtClean="0"/>
              <a:t>stavy:</a:t>
            </a:r>
          </a:p>
          <a:p>
            <a:pPr lvl="1"/>
            <a:r>
              <a:rPr lang="cs-CZ" dirty="0" smtClean="0"/>
              <a:t>nejvíce Čína (51 %)</a:t>
            </a:r>
          </a:p>
          <a:p>
            <a:pPr lvl="1"/>
            <a:r>
              <a:rPr lang="cs-CZ" dirty="0" smtClean="0"/>
              <a:t>produkce: maso (39 %)</a:t>
            </a:r>
          </a:p>
          <a:p>
            <a:pPr lvl="1"/>
            <a:r>
              <a:rPr lang="cs-CZ" dirty="0" smtClean="0"/>
              <a:t>Čína (45,7 %), EU (21,6 %), USA (10,2 %)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 drůbeže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cs-CZ" sz="2100" dirty="0" smtClean="0"/>
              <a:t>rychlý růst produkce - (dietní) maso (28 %), vejce, peří</a:t>
            </a:r>
          </a:p>
          <a:p>
            <a:r>
              <a:rPr lang="cs-CZ" sz="2100" dirty="0" smtClean="0"/>
              <a:t>vyspělé země = moderní industrializovaný obor, místa spotřeby</a:t>
            </a:r>
          </a:p>
          <a:p>
            <a:r>
              <a:rPr lang="cs-CZ" sz="2100" dirty="0" smtClean="0"/>
              <a:t>brojleři = jatečná kuřata; slepice (nosnice)</a:t>
            </a:r>
          </a:p>
          <a:p>
            <a:r>
              <a:rPr lang="cs-CZ" sz="2100" dirty="0" smtClean="0"/>
              <a:t>souboje </a:t>
            </a:r>
            <a:r>
              <a:rPr lang="cs-CZ" sz="2100" dirty="0" err="1" smtClean="0"/>
              <a:t>jv</a:t>
            </a:r>
            <a:r>
              <a:rPr lang="cs-CZ" sz="2100" dirty="0" smtClean="0"/>
              <a:t>. Asie, Lat. Amerika</a:t>
            </a:r>
          </a:p>
          <a:p>
            <a:r>
              <a:rPr lang="cs-CZ" sz="2100" dirty="0" smtClean="0"/>
              <a:t>stavy:</a:t>
            </a:r>
          </a:p>
          <a:p>
            <a:pPr lvl="1"/>
            <a:r>
              <a:rPr lang="cs-CZ" sz="2100" dirty="0" smtClean="0"/>
              <a:t>Asie (48 %), </a:t>
            </a:r>
            <a:r>
              <a:rPr lang="cs-CZ" sz="2100" dirty="0" err="1" smtClean="0"/>
              <a:t>Sev</a:t>
            </a:r>
            <a:r>
              <a:rPr lang="cs-CZ" sz="2100" dirty="0" smtClean="0"/>
              <a:t>. Amerika (18 %), Evropa (14 %), Čína (23 %)</a:t>
            </a:r>
          </a:p>
          <a:p>
            <a:r>
              <a:rPr lang="cs-CZ" sz="2100" dirty="0" smtClean="0"/>
              <a:t>produkce:</a:t>
            </a:r>
          </a:p>
          <a:p>
            <a:pPr lvl="1"/>
            <a:r>
              <a:rPr lang="cs-CZ" sz="2100" dirty="0" smtClean="0"/>
              <a:t>maso: USA (21 %),  Čína (14 %), Brazílie (12,9 %), EU (11,2 %)</a:t>
            </a:r>
          </a:p>
          <a:p>
            <a:pPr lvl="1"/>
            <a:r>
              <a:rPr lang="cs-CZ" sz="2100" dirty="0" smtClean="0"/>
              <a:t>vejce: Čína</a:t>
            </a:r>
          </a:p>
          <a:p>
            <a:endParaRPr lang="cs-CZ" sz="2100" dirty="0"/>
          </a:p>
        </p:txBody>
      </p:sp>
      <p:sp>
        <p:nvSpPr>
          <p:cNvPr id="4" name="Obdélník 3"/>
          <p:cNvSpPr/>
          <p:nvPr/>
        </p:nvSpPr>
        <p:spPr>
          <a:xfrm>
            <a:off x="2267744" y="5301208"/>
            <a:ext cx="4788024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Jaké choroba ohrožuje drůbež?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Chov ovcí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suché (stepi, polopouště) a horské oblasti</a:t>
            </a:r>
          </a:p>
          <a:p>
            <a:r>
              <a:rPr lang="cs-CZ" dirty="0" smtClean="0"/>
              <a:t>nenáročnost</a:t>
            </a:r>
          </a:p>
          <a:p>
            <a:r>
              <a:rPr lang="cs-CZ" dirty="0" smtClean="0"/>
              <a:t>vlna, maso, mléko, kožešina</a:t>
            </a:r>
          </a:p>
          <a:p>
            <a:r>
              <a:rPr lang="cs-CZ" dirty="0" smtClean="0"/>
              <a:t>stavy:</a:t>
            </a:r>
          </a:p>
          <a:p>
            <a:pPr lvl="1"/>
            <a:r>
              <a:rPr lang="cs-CZ" dirty="0" smtClean="0"/>
              <a:t>Asie (39 %), Afrika (19 %), Austrálie (17 %), Evropa (15 %)</a:t>
            </a:r>
          </a:p>
          <a:p>
            <a:r>
              <a:rPr lang="cs-CZ" dirty="0" smtClean="0"/>
              <a:t>produkce:</a:t>
            </a:r>
          </a:p>
          <a:p>
            <a:pPr lvl="1"/>
            <a:r>
              <a:rPr lang="cs-CZ" dirty="0" smtClean="0"/>
              <a:t>maso (skopové, jehněčí; 3,5 %)</a:t>
            </a:r>
          </a:p>
          <a:p>
            <a:pPr lvl="2"/>
            <a:r>
              <a:rPr lang="cs-CZ" dirty="0" smtClean="0"/>
              <a:t>Čína (17 %), Austrálie</a:t>
            </a:r>
          </a:p>
          <a:p>
            <a:pPr lvl="1"/>
            <a:r>
              <a:rPr lang="cs-CZ" dirty="0" smtClean="0"/>
              <a:t>vlna: Austrálie, NZ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FFFF00"/>
                </a:solidFill>
              </a:rPr>
              <a:t>doprava, tažné zvíře (soumar), sport</a:t>
            </a:r>
          </a:p>
          <a:p>
            <a:r>
              <a:rPr lang="cs-CZ" sz="2800" dirty="0" smtClean="0"/>
              <a:t>koně, osli (mula, mezek)</a:t>
            </a:r>
          </a:p>
          <a:p>
            <a:r>
              <a:rPr lang="cs-CZ" sz="2800" dirty="0" smtClean="0"/>
              <a:t>lamy - JA (Peru, Bolívie) + vlna</a:t>
            </a:r>
          </a:p>
          <a:p>
            <a:r>
              <a:rPr lang="cs-CZ" sz="2800" dirty="0" smtClean="0"/>
              <a:t>jak divoký - Himálaj, V Asie + maso, mléko, srst</a:t>
            </a:r>
          </a:p>
          <a:p>
            <a:r>
              <a:rPr lang="cs-CZ" sz="2800" dirty="0" smtClean="0"/>
              <a:t>velbloudi - pouště, polopouště</a:t>
            </a:r>
          </a:p>
          <a:p>
            <a:r>
              <a:rPr lang="cs-CZ" sz="2800" dirty="0" smtClean="0"/>
              <a:t>sobi - SA, S Evropy, Asie + maso, mléko</a:t>
            </a:r>
          </a:p>
          <a:p>
            <a:r>
              <a:rPr lang="cs-CZ" sz="2800" dirty="0" smtClean="0"/>
              <a:t>slon indický, buvol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bourec morušový (V Asie, přírodní hedvábí)	 </a:t>
            </a:r>
          </a:p>
          <a:p>
            <a:r>
              <a:rPr lang="cs-CZ" dirty="0" smtClean="0"/>
              <a:t>včelařství (med, suroviny pro farmaceutický a kosmetický průmysl)</a:t>
            </a:r>
          </a:p>
          <a:p>
            <a:r>
              <a:rPr lang="cs-CZ" dirty="0" smtClean="0"/>
              <a:t>kožešinová zvířata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1"/>
            <a:ext cx="2736304" cy="1396752"/>
          </a:xfrm>
        </p:spPr>
        <p:txBody>
          <a:bodyPr>
            <a:normAutofit fontScale="92500" lnSpcReduction="20000"/>
          </a:bodyPr>
          <a:lstStyle/>
          <a:p>
            <a:r>
              <a:rPr lang="cs-CZ" sz="3300" dirty="0" smtClean="0"/>
              <a:t>koza</a:t>
            </a:r>
            <a:r>
              <a:rPr lang="cs-CZ" sz="2400" dirty="0" smtClean="0"/>
              <a:t> </a:t>
            </a:r>
          </a:p>
          <a:p>
            <a:pPr lvl="1"/>
            <a:r>
              <a:rPr lang="cs-CZ" sz="2000" dirty="0" smtClean="0"/>
              <a:t>suché oblasti</a:t>
            </a:r>
          </a:p>
          <a:p>
            <a:pPr lvl="1"/>
            <a:r>
              <a:rPr lang="cs-CZ" sz="2000" dirty="0" err="1" smtClean="0"/>
              <a:t>záp</a:t>
            </a:r>
            <a:r>
              <a:rPr lang="cs-CZ" sz="2000" dirty="0" smtClean="0"/>
              <a:t>., střed. Asie, </a:t>
            </a:r>
            <a:r>
              <a:rPr lang="cs-CZ" sz="2000" dirty="0" err="1" smtClean="0"/>
              <a:t>sev.Afrika</a:t>
            </a:r>
            <a:r>
              <a:rPr lang="cs-CZ" sz="2000" dirty="0" smtClean="0"/>
              <a:t> </a:t>
            </a:r>
          </a:p>
          <a:p>
            <a:endParaRPr lang="cs-CZ" sz="2400" dirty="0"/>
          </a:p>
        </p:txBody>
      </p:sp>
      <p:pic>
        <p:nvPicPr>
          <p:cNvPr id="45058" name="Picture 2" descr="File:Wadi Rum Go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00808"/>
            <a:ext cx="6240693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2915816" y="63813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6 Koza na Sahaře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Obr. 1 Pastevec sobů [cit. 2013-09-30]. Dostupný pod licencí </a:t>
            </a:r>
            <a:r>
              <a:rPr lang="en-US" dirty="0" smtClean="0"/>
              <a:t>Creative Commons Attribution-Share Alike </a:t>
            </a:r>
            <a:r>
              <a:rPr lang="cs-CZ" dirty="0" smtClean="0"/>
              <a:t>2</a:t>
            </a:r>
            <a:r>
              <a:rPr lang="en-US" dirty="0" smtClean="0"/>
              <a:t>.0 </a:t>
            </a:r>
            <a:r>
              <a:rPr lang="cs-CZ" dirty="0" err="1" smtClean="0"/>
              <a:t>Generic</a:t>
            </a:r>
            <a:r>
              <a:rPr lang="cs-CZ" dirty="0" smtClean="0"/>
              <a:t> z WWW: </a:t>
            </a:r>
            <a:r>
              <a:rPr lang="cs-CZ" dirty="0" smtClean="0">
                <a:hlinkClick r:id="rId2"/>
              </a:rPr>
              <a:t>http://commons.wikimedia.org/wiki/File:Reindeer_herding.jpg?uselang=cs</a:t>
            </a:r>
            <a:endParaRPr lang="cs-CZ" dirty="0" smtClean="0"/>
          </a:p>
          <a:p>
            <a:r>
              <a:rPr lang="cs-CZ" dirty="0" smtClean="0"/>
              <a:t>Obr. 2 Saharský Beduín [cit. 2013-09-30]. Dostupný pod licencí </a:t>
            </a:r>
            <a:r>
              <a:rPr lang="en-US" dirty="0" smtClean="0"/>
              <a:t>Creative Commons Attribution-Share Alike </a:t>
            </a:r>
            <a:r>
              <a:rPr lang="cs-CZ" dirty="0" smtClean="0"/>
              <a:t>2</a:t>
            </a:r>
            <a:r>
              <a:rPr lang="en-US" dirty="0" smtClean="0"/>
              <a:t>.0 </a:t>
            </a:r>
            <a:r>
              <a:rPr lang="cs-CZ" dirty="0" smtClean="0"/>
              <a:t> </a:t>
            </a:r>
            <a:r>
              <a:rPr lang="cs-CZ" dirty="0" err="1" smtClean="0"/>
              <a:t>Germany</a:t>
            </a:r>
            <a:r>
              <a:rPr lang="cs-CZ" dirty="0" smtClean="0"/>
              <a:t> licence z WWW: </a:t>
            </a:r>
            <a:r>
              <a:rPr lang="cs-CZ" dirty="0" smtClean="0">
                <a:hlinkClick r:id="rId3"/>
              </a:rPr>
              <a:t>http://commons.wikimedia.org/wiki/File:Bedscha.jpg</a:t>
            </a:r>
            <a:endParaRPr lang="cs-CZ" dirty="0" smtClean="0"/>
          </a:p>
          <a:p>
            <a:r>
              <a:rPr lang="cs-CZ" dirty="0" smtClean="0"/>
              <a:t>Obr. 3 Jurta [cit. 2013-09-30]. Dostupný pod licencí  </a:t>
            </a:r>
            <a:r>
              <a:rPr lang="en-US" dirty="0" smtClean="0"/>
              <a:t>Creative Commons </a:t>
            </a:r>
            <a:r>
              <a:rPr lang="en-US" dirty="0" err="1" smtClean="0"/>
              <a:t>Uveďte</a:t>
            </a:r>
            <a:r>
              <a:rPr lang="en-US" dirty="0" smtClean="0"/>
              <a:t> </a:t>
            </a:r>
            <a:r>
              <a:rPr lang="en-US" dirty="0" err="1" smtClean="0"/>
              <a:t>autora-Zachovejte</a:t>
            </a:r>
            <a:r>
              <a:rPr lang="en-US" dirty="0" smtClean="0"/>
              <a:t> </a:t>
            </a:r>
            <a:r>
              <a:rPr lang="en-US" dirty="0" err="1" smtClean="0"/>
              <a:t>licenci</a:t>
            </a:r>
            <a:r>
              <a:rPr lang="en-US" dirty="0" smtClean="0"/>
              <a:t> 3.0 </a:t>
            </a:r>
            <a:r>
              <a:rPr lang="en-US" dirty="0" err="1" smtClean="0"/>
              <a:t>Unported</a:t>
            </a:r>
            <a:r>
              <a:rPr lang="cs-CZ" dirty="0" smtClean="0"/>
              <a:t> z WWW: </a:t>
            </a:r>
            <a:r>
              <a:rPr lang="cs-CZ" dirty="0" smtClean="0">
                <a:hlinkClick r:id="rId4"/>
              </a:rPr>
              <a:t>http://commons.wikimedia.org/wiki/File:Gurvger.jpg?uselang=cs</a:t>
            </a:r>
            <a:endParaRPr lang="cs-CZ" dirty="0" smtClean="0"/>
          </a:p>
          <a:p>
            <a:r>
              <a:rPr lang="cs-CZ" dirty="0" smtClean="0"/>
              <a:t>Obr. 4 Honáci [cit. 2013-09-30]. Dostupný pod licencí </a:t>
            </a:r>
            <a:r>
              <a:rPr lang="en-US" dirty="0" smtClean="0"/>
              <a:t>Creative Commons Attribution-Share Alike</a:t>
            </a:r>
            <a:r>
              <a:rPr lang="cs-CZ" dirty="0" smtClean="0"/>
              <a:t>1</a:t>
            </a:r>
            <a:r>
              <a:rPr lang="en-US" dirty="0" smtClean="0"/>
              <a:t>.0 </a:t>
            </a:r>
            <a:r>
              <a:rPr lang="en-US" dirty="0" err="1" smtClean="0"/>
              <a:t>Unported</a:t>
            </a:r>
            <a:r>
              <a:rPr lang="en-US" dirty="0" smtClean="0"/>
              <a:t> license.</a:t>
            </a:r>
            <a:r>
              <a:rPr lang="cs-CZ" dirty="0" smtClean="0"/>
              <a:t> z WWW: </a:t>
            </a:r>
            <a:r>
              <a:rPr lang="cs-CZ" dirty="0" smtClean="0">
                <a:hlinkClick r:id="rId5"/>
              </a:rPr>
              <a:t>http://commons.wikimedia.org/wiki/File:Yerra_en_Corrientes.jpg</a:t>
            </a:r>
            <a:endParaRPr lang="cs-CZ" dirty="0" smtClean="0"/>
          </a:p>
          <a:p>
            <a:r>
              <a:rPr lang="cs-CZ" dirty="0" smtClean="0"/>
              <a:t>Obr. 5 Kravín [cit. 2013-09-30].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 Uveďte autora-Zachovejte licenci 3.0 </a:t>
            </a:r>
            <a:r>
              <a:rPr lang="cs-CZ" dirty="0" err="1" smtClean="0"/>
              <a:t>Unported</a:t>
            </a:r>
            <a:r>
              <a:rPr lang="cs-CZ" dirty="0" smtClean="0"/>
              <a:t>, 2.5 </a:t>
            </a:r>
            <a:r>
              <a:rPr lang="cs-CZ" dirty="0" err="1" smtClean="0"/>
              <a:t>Generic</a:t>
            </a:r>
            <a:r>
              <a:rPr lang="cs-CZ" dirty="0" smtClean="0"/>
              <a:t>, 2.0 </a:t>
            </a:r>
            <a:r>
              <a:rPr lang="cs-CZ" dirty="0" err="1" smtClean="0"/>
              <a:t>Generic</a:t>
            </a:r>
            <a:r>
              <a:rPr lang="cs-CZ" dirty="0" smtClean="0"/>
              <a:t> a 1.0 </a:t>
            </a:r>
            <a:r>
              <a:rPr lang="cs-CZ" dirty="0" err="1" smtClean="0"/>
              <a:t>Generic</a:t>
            </a:r>
            <a:r>
              <a:rPr lang="cs-CZ" dirty="0" smtClean="0"/>
              <a:t>. na WWW: </a:t>
            </a:r>
            <a:r>
              <a:rPr lang="cs-CZ" dirty="0" smtClean="0">
                <a:hlinkClick r:id="rId6"/>
              </a:rPr>
              <a:t>http://commons.wikimedia.org/wiki/File:Nachshonim_cowshed.jpg?uselang=cs</a:t>
            </a:r>
            <a:endParaRPr lang="cs-CZ" dirty="0" smtClean="0"/>
          </a:p>
          <a:p>
            <a:r>
              <a:rPr lang="cs-CZ" dirty="0" smtClean="0"/>
              <a:t>Obr. 6  Koza [cit. 2013-09-30]. Dostupný pod licencí Public </a:t>
            </a:r>
            <a:r>
              <a:rPr lang="cs-CZ" dirty="0" err="1" smtClean="0"/>
              <a:t>domain</a:t>
            </a:r>
            <a:r>
              <a:rPr lang="cs-CZ" dirty="0" smtClean="0"/>
              <a:t> z WWW: </a:t>
            </a:r>
            <a:r>
              <a:rPr lang="cs-CZ" dirty="0" smtClean="0">
                <a:hlinkClick r:id="rId7"/>
              </a:rPr>
              <a:t>http://commons.wikimedia.org/wiki/File:Wadi_Rum_Goat.JPG?uselang=cs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BIČÍK, Ivan,  JANSKÝ Bohumír. </a:t>
            </a:r>
            <a:r>
              <a:rPr lang="cs-CZ" i="1" dirty="0" smtClean="0"/>
              <a:t>Příroda a lidé Země: učebnice zeměpisu pro střední školy</a:t>
            </a:r>
            <a:r>
              <a:rPr lang="cs-CZ" dirty="0" smtClean="0"/>
              <a:t>. 2., </a:t>
            </a:r>
            <a:r>
              <a:rPr lang="cs-CZ" dirty="0" err="1" smtClean="0"/>
              <a:t>upr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Nakladatelství České geografické společnosti, 2007, 135 s. ISBN 978-808-6034-737. </a:t>
            </a:r>
          </a:p>
          <a:p>
            <a:r>
              <a:rPr lang="cs-CZ" dirty="0" smtClean="0"/>
              <a:t>KAŠPAROVSKÝ, Karel. </a:t>
            </a:r>
            <a:r>
              <a:rPr lang="cs-CZ" i="1" dirty="0" smtClean="0"/>
              <a:t>Zeměpis I. v kostce: pro střední školy : [kartografie, fyzická geografie, socioekonomická geografie]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Fragment, 2008, 152 s. Maturita v kostce. ISBN 978802530586712008.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Zemědělství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živočišná výroba</a:t>
            </a:r>
            <a:endParaRPr lang="cs-CZ" sz="2800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6228184" y="6021288"/>
            <a:ext cx="2520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dirty="0">
                <a:latin typeface="Century Gothic" pitchFamily="34" charset="0"/>
              </a:rPr>
              <a:t>Po2 DUM č. </a:t>
            </a:r>
            <a:r>
              <a:rPr lang="cs-CZ" dirty="0" smtClean="0">
                <a:latin typeface="Century Gothic" pitchFamily="34" charset="0"/>
              </a:rPr>
              <a:t>4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krmivo z rostlinné výroby</a:t>
            </a:r>
          </a:p>
          <a:p>
            <a:pPr>
              <a:buNone/>
            </a:pPr>
            <a:r>
              <a:rPr lang="cs-CZ" dirty="0" smtClean="0"/>
              <a:t>					živočišné produkty</a:t>
            </a:r>
          </a:p>
          <a:p>
            <a:r>
              <a:rPr lang="cs-CZ" dirty="0" smtClean="0"/>
              <a:t>výživa obyvatelstva (menší produktivita na plochu než rostlinná výroba)</a:t>
            </a:r>
          </a:p>
          <a:p>
            <a:r>
              <a:rPr lang="cs-CZ" dirty="0" smtClean="0"/>
              <a:t>suroviny pro průmyslové zpracování</a:t>
            </a:r>
          </a:p>
          <a:p>
            <a:r>
              <a:rPr lang="cs-CZ" dirty="0" smtClean="0"/>
              <a:t>tažná síla, dopravní prostředek</a:t>
            </a:r>
          </a:p>
          <a:p>
            <a:r>
              <a:rPr lang="cs-CZ" dirty="0" smtClean="0"/>
              <a:t>⅓ objemu zemědělské výroby – převaha vyspělé země</a:t>
            </a:r>
          </a:p>
          <a:p>
            <a:r>
              <a:rPr lang="cs-CZ" dirty="0" smtClean="0"/>
              <a:t>domestikace 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411760" y="2204864"/>
            <a:ext cx="144016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491880" y="5517232"/>
            <a:ext cx="5508104" cy="8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Uveďte příklady základních typů potravin a surovin živočišného původu.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FF00"/>
                </a:solidFill>
              </a:rPr>
              <a:t>kočovné pastevectví (nomádské)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aridní (suché) oblasti (Afrika - </a:t>
            </a:r>
            <a:r>
              <a:rPr lang="cs-CZ" dirty="0" err="1" smtClean="0"/>
              <a:t>jz</a:t>
            </a:r>
            <a:r>
              <a:rPr lang="cs-CZ" dirty="0" smtClean="0"/>
              <a:t>., centrální Asie) 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v subarktickém pásu – sobi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FF00"/>
                </a:solidFill>
              </a:rPr>
              <a:t>polokočovné</a:t>
            </a:r>
            <a:r>
              <a:rPr lang="cs-CZ" dirty="0" smtClean="0">
                <a:solidFill>
                  <a:srgbClr val="FFFF00"/>
                </a:solidFill>
              </a:rPr>
              <a:t> pastevectví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střední Asie, západní Čína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zásoby krmiv (sucho, zima), přístřešky pro dobytek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805264"/>
            <a:ext cx="7467600" cy="8249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Obr. 1 Pastevec sobů ve Švédsku</a:t>
            </a:r>
            <a:endParaRPr lang="cs-CZ" sz="2400" dirty="0"/>
          </a:p>
        </p:txBody>
      </p:sp>
      <p:pic>
        <p:nvPicPr>
          <p:cNvPr id="1026" name="Picture 2" descr="File:Reindeer herd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6768752" cy="45181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bdélník 4"/>
          <p:cNvSpPr/>
          <p:nvPr/>
        </p:nvSpPr>
        <p:spPr>
          <a:xfrm>
            <a:off x="4716016" y="1268760"/>
            <a:ext cx="3995936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nazývá kočovných národ pastevců</a:t>
            </a:r>
          </a:p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Skandinávii?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805264"/>
            <a:ext cx="7467600" cy="8249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Obr. 2 Saharský Beduín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5796136" y="2852936"/>
            <a:ext cx="2736304" cy="8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Jaká zvířata chovají Beduíni?</a:t>
            </a:r>
          </a:p>
        </p:txBody>
      </p:sp>
      <p:pic>
        <p:nvPicPr>
          <p:cNvPr id="37890" name="Picture 2" descr="File:Bedsch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5040560" cy="449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5661248"/>
            <a:ext cx="2880320" cy="536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Obr. 3 Jurta</a:t>
            </a:r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4572000" y="5661248"/>
            <a:ext cx="3672408" cy="8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kterého státu by mohl být tento obrázek?</a:t>
            </a:r>
          </a:p>
        </p:txBody>
      </p:sp>
      <p:pic>
        <p:nvPicPr>
          <p:cNvPr id="38914" name="Picture 2" descr="File:Gurvg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6984776" cy="4203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solidFill>
                  <a:srgbClr val="FFFF00"/>
                </a:solidFill>
              </a:rPr>
              <a:t>moderní pastevectví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nízké pracovní náklady, vysoká produktivita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prérie, horské pastviny USA (skot), savany 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Austrálie (ovce), pampy JA (skot, ovce), pastviny N. Zélandu (ovce), Jižní Afrika</a:t>
            </a:r>
          </a:p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rgbClr val="FFFF00"/>
                </a:solidFill>
              </a:rPr>
              <a:t>transhumace</a:t>
            </a:r>
            <a:r>
              <a:rPr lang="cs-CZ" dirty="0" smtClean="0"/>
              <a:t> 	</a:t>
            </a:r>
            <a:r>
              <a:rPr lang="cs-CZ" sz="1500" dirty="0" smtClean="0"/>
              <a:t>(lat. trans </a:t>
            </a:r>
            <a:r>
              <a:rPr lang="cs-CZ" sz="1500" dirty="0" err="1" smtClean="0"/>
              <a:t>humum</a:t>
            </a:r>
            <a:r>
              <a:rPr lang="cs-CZ" sz="1500" dirty="0" smtClean="0"/>
              <a:t> = za hranicemi obdělávaných půd)</a:t>
            </a:r>
            <a:endParaRPr lang="cs-CZ" dirty="0" smtClean="0"/>
          </a:p>
          <a:p>
            <a:pPr lvl="1">
              <a:spcAft>
                <a:spcPts val="600"/>
              </a:spcAft>
            </a:pPr>
            <a:r>
              <a:rPr lang="cs-CZ" dirty="0" smtClean="0"/>
              <a:t>pravidelné sezónní přesuny dobytka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nížiny – horské pastviny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středomoří Evropy, JA (Andy)</a:t>
            </a:r>
          </a:p>
          <a:p>
            <a:pPr>
              <a:spcAft>
                <a:spcPts val="600"/>
              </a:spcAft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chovu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805264"/>
            <a:ext cx="7467600" cy="8249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Obr. 4 Honáci v Argentině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4211960" y="5733256"/>
            <a:ext cx="4788024" cy="8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se nazývají honáci dobytka</a:t>
            </a:r>
          </a:p>
          <a:p>
            <a:pPr algn="ctr">
              <a:buNone/>
            </a:pPr>
            <a:r>
              <a:rPr lang="cs-CZ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Jižní Americe a v USA?</a:t>
            </a:r>
          </a:p>
        </p:txBody>
      </p:sp>
      <p:pic>
        <p:nvPicPr>
          <p:cNvPr id="39938" name="Picture 2" descr="File:Yerra en Corrien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7" y="1340768"/>
            <a:ext cx="6559479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ký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634</Words>
  <Application>Microsoft Office PowerPoint</Application>
  <PresentationFormat>Předvádění na obrazovce (4:3)</PresentationFormat>
  <Paragraphs>140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Motiv sady Office</vt:lpstr>
      <vt:lpstr>Technický</vt:lpstr>
      <vt:lpstr>Snímek 1</vt:lpstr>
      <vt:lpstr>Zemědělství</vt:lpstr>
      <vt:lpstr>Úvod</vt:lpstr>
      <vt:lpstr>Typy chovu zvířat</vt:lpstr>
      <vt:lpstr>Typy chovu zvířat</vt:lpstr>
      <vt:lpstr>Typy chovu zvířat</vt:lpstr>
      <vt:lpstr>Typy chovu zvířat</vt:lpstr>
      <vt:lpstr>Typy chovu zvířat</vt:lpstr>
      <vt:lpstr>Typy chovu zvířat</vt:lpstr>
      <vt:lpstr>Typy chovu zvířat</vt:lpstr>
      <vt:lpstr>Typy chovu zvířat</vt:lpstr>
      <vt:lpstr>Chov skotu</vt:lpstr>
      <vt:lpstr>Chov prasat</vt:lpstr>
      <vt:lpstr>Chov drůbeže</vt:lpstr>
      <vt:lpstr>Chov ovcí</vt:lpstr>
      <vt:lpstr>Další chovy</vt:lpstr>
      <vt:lpstr>Další chovy</vt:lpstr>
      <vt:lpstr>Další chovy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86</cp:revision>
  <dcterms:created xsi:type="dcterms:W3CDTF">2014-03-11T20:36:19Z</dcterms:created>
  <dcterms:modified xsi:type="dcterms:W3CDTF">2014-04-20T18:23:42Z</dcterms:modified>
</cp:coreProperties>
</file>