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6" r:id="rId4"/>
    <p:sldId id="259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58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AC4BE"/>
    <a:srgbClr val="FBC1B7"/>
    <a:srgbClr val="F03010"/>
    <a:srgbClr val="CC4A3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FE66-1BA3-4327-80CF-AC05635E34D2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BEA6-D2DB-4361-97F9-1FED7DC6C8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FE66-1BA3-4327-80CF-AC05635E34D2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BEA6-D2DB-4361-97F9-1FED7DC6C8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FE66-1BA3-4327-80CF-AC05635E34D2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BEA6-D2DB-4361-97F9-1FED7DC6C8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FE66-1BA3-4327-80CF-AC05635E34D2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BEA6-D2DB-4361-97F9-1FED7DC6C8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FE66-1BA3-4327-80CF-AC05635E34D2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BEA6-D2DB-4361-97F9-1FED7DC6C8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FE66-1BA3-4327-80CF-AC05635E34D2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BEA6-D2DB-4361-97F9-1FED7DC6C8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FE66-1BA3-4327-80CF-AC05635E34D2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BEA6-D2DB-4361-97F9-1FED7DC6C8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FE66-1BA3-4327-80CF-AC05635E34D2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BEA6-D2DB-4361-97F9-1FED7DC6C8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FE66-1BA3-4327-80CF-AC05635E34D2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77BEA6-D2DB-4361-97F9-1FED7DC6C8C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FE66-1BA3-4327-80CF-AC05635E34D2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BEA6-D2DB-4361-97F9-1FED7DC6C8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FE66-1BA3-4327-80CF-AC05635E34D2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677BEA6-D2DB-4361-97F9-1FED7DC6C8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FE66-1BA3-4327-80CF-AC05635E34D2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BEA6-D2DB-4361-97F9-1FED7DC6C8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EDBFE66-1BA3-4327-80CF-AC05635E34D2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BEA6-D2DB-4361-97F9-1FED7DC6C8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FE66-1BA3-4327-80CF-AC05635E34D2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BEA6-D2DB-4361-97F9-1FED7DC6C8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FE66-1BA3-4327-80CF-AC05635E34D2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BEA6-D2DB-4361-97F9-1FED7DC6C8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FE66-1BA3-4327-80CF-AC05635E34D2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BEA6-D2DB-4361-97F9-1FED7DC6C8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FE66-1BA3-4327-80CF-AC05635E34D2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BEA6-D2DB-4361-97F9-1FED7DC6C8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FE66-1BA3-4327-80CF-AC05635E34D2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BEA6-D2DB-4361-97F9-1FED7DC6C8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FE66-1BA3-4327-80CF-AC05635E34D2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BEA6-D2DB-4361-97F9-1FED7DC6C8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FE66-1BA3-4327-80CF-AC05635E34D2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BEA6-D2DB-4361-97F9-1FED7DC6C8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FE66-1BA3-4327-80CF-AC05635E34D2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BEA6-D2DB-4361-97F9-1FED7DC6C8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FE66-1BA3-4327-80CF-AC05635E34D2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BEA6-D2DB-4361-97F9-1FED7DC6C8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BFE66-1BA3-4327-80CF-AC05635E34D2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7BEA6-D2DB-4361-97F9-1FED7DC6C8C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EDBFE66-1BA3-4327-80CF-AC05635E34D2}" type="datetimeFigureOut">
              <a:rPr lang="cs-CZ" smtClean="0"/>
              <a:pPr/>
              <a:t>20.4.2014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677BEA6-D2DB-4361-97F9-1FED7DC6C8C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Phoenix_dactylifera0.jpg" TargetMode="External"/><Relationship Id="rId13" Type="http://schemas.openxmlformats.org/officeDocument/2006/relationships/hyperlink" Target="http://commons.wikimedia.org/wiki/File:Medicago_sativa_001.JPG" TargetMode="External"/><Relationship Id="rId3" Type="http://schemas.openxmlformats.org/officeDocument/2006/relationships/hyperlink" Target="http://commons.wikimedia.org/wiki/File:Vanilla_fragrans_2.jpg" TargetMode="External"/><Relationship Id="rId7" Type="http://schemas.openxmlformats.org/officeDocument/2006/relationships/hyperlink" Target="http://commons.wikimedia.org/wiki/File:Peanut_9417.jpg" TargetMode="External"/><Relationship Id="rId12" Type="http://schemas.openxmlformats.org/officeDocument/2006/relationships/hyperlink" Target="http://commons.wikimedia.org/wiki/File:Barley_J1.jpg" TargetMode="External"/><Relationship Id="rId2" Type="http://schemas.openxmlformats.org/officeDocument/2006/relationships/hyperlink" Target="http://commons.wikimedia.org/wiki/File:Starr_070617-7327_Coffea_arabica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commons.wikimedia.org/wiki/File:Feld_mit_reifer_Baumwolle.jpeg" TargetMode="External"/><Relationship Id="rId11" Type="http://schemas.openxmlformats.org/officeDocument/2006/relationships/hyperlink" Target="http://commons.wikimedia.org/wiki/File:Jaitun.jpg" TargetMode="External"/><Relationship Id="rId5" Type="http://schemas.openxmlformats.org/officeDocument/2006/relationships/hyperlink" Target="http://commons.wikimedia.org/wiki/File:Panicum_miliaceum1.jpg" TargetMode="External"/><Relationship Id="rId10" Type="http://schemas.openxmlformats.org/officeDocument/2006/relationships/hyperlink" Target="http://commons.wikimedia.org/wiki/File:IMG_7259-Oryza_sativa_ssp._brevis.jpg" TargetMode="External"/><Relationship Id="rId4" Type="http://schemas.openxmlformats.org/officeDocument/2006/relationships/hyperlink" Target="http://commons.wikimedia.org/wiki/File:Rubber_Plantation.jpg" TargetMode="External"/><Relationship Id="rId9" Type="http://schemas.openxmlformats.org/officeDocument/2006/relationships/hyperlink" Target="http://commons.wikimedia.org/wiki/File:Phoenix_dactylifera_Murcia_Spain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412750" y="1703388"/>
          <a:ext cx="8280920" cy="5070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9988"/>
                <a:gridCol w="6520932"/>
              </a:tblGrid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Název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Zemědělství – rostlinná výroba</a:t>
                      </a:r>
                    </a:p>
                  </a:txBody>
                  <a:tcPr anchor="ctr"/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Předmět, ročník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Zeměpis, 2. ročník</a:t>
                      </a:r>
                    </a:p>
                  </a:txBody>
                  <a:tcPr anchor="ctr"/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Tematická oblast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Sociální prostředí</a:t>
                      </a: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Anotace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Prezentace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 na téma rostlinná výroba, 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Klíčová</a:t>
                      </a:r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 slova</a:t>
                      </a:r>
                      <a:endParaRPr lang="cs-CZ" sz="17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Kulturní plodina, typ výživy, plodiny a 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podnebí, obsahuje otázky a řešení</a:t>
                      </a:r>
                      <a:endParaRPr lang="cs-CZ" sz="17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Autor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Mgr. Tomáš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 Pospíšil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Datum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Září 2013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Škola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Gymnázium Jana Opletala, Litovel, Opletalova 189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Projekt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EU peníze středním školám, </a:t>
                      </a:r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reg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. č.: CZ.1.07/1.5.00/34.0221</a:t>
                      </a:r>
                    </a:p>
                    <a:p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274" name="Obrázek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5888"/>
            <a:ext cx="8748712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File:Medicago sativa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88639"/>
            <a:ext cx="3844677" cy="5129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4" name="Picture 2" descr="File:Barley J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861048"/>
            <a:ext cx="3873534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Mírné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2890664" cy="362900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obilniny</a:t>
            </a:r>
          </a:p>
          <a:p>
            <a:r>
              <a:rPr lang="cs-CZ" sz="2400" dirty="0" smtClean="0"/>
              <a:t>pícniny</a:t>
            </a:r>
          </a:p>
          <a:p>
            <a:r>
              <a:rPr lang="cs-CZ" sz="2400" dirty="0" smtClean="0"/>
              <a:t>cukrová řepa</a:t>
            </a:r>
          </a:p>
          <a:p>
            <a:r>
              <a:rPr lang="cs-CZ" sz="2400" dirty="0" smtClean="0"/>
              <a:t>brambory</a:t>
            </a:r>
          </a:p>
          <a:p>
            <a:r>
              <a:rPr lang="cs-CZ" sz="2400" dirty="0" smtClean="0"/>
              <a:t>řepka</a:t>
            </a:r>
            <a:endParaRPr lang="cs-CZ" sz="2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4283968" y="5949280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Ječmen</a:t>
            </a:r>
          </a:p>
          <a:p>
            <a:r>
              <a:rPr lang="cs-CZ" i="1" dirty="0" smtClean="0"/>
              <a:t>obilniny</a:t>
            </a:r>
            <a:endParaRPr lang="cs-CZ" i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524328" y="472514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Obr. 12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228184" y="522920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Vojtěška</a:t>
            </a:r>
          </a:p>
          <a:p>
            <a:r>
              <a:rPr lang="cs-CZ" i="1" dirty="0" smtClean="0"/>
              <a:t>pícniny</a:t>
            </a:r>
            <a:endParaRPr lang="cs-CZ" i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2843808" y="616530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Obr. 11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9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89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16"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25144"/>
          </a:xfrm>
        </p:spPr>
        <p:txBody>
          <a:bodyPr>
            <a:normAutofit fontScale="32500" lnSpcReduction="20000"/>
          </a:bodyPr>
          <a:lstStyle/>
          <a:p>
            <a:r>
              <a:rPr lang="cs-CZ" dirty="0" smtClean="0"/>
              <a:t>Obr. 1 Kávovník [cit. 2013-09-23]. Dostupný pod licencí </a:t>
            </a:r>
            <a:r>
              <a:rPr lang="en-US" dirty="0" smtClean="0"/>
              <a:t>Creative Commons Attribution-Share Alike 3.0 </a:t>
            </a:r>
            <a:r>
              <a:rPr lang="en-US" dirty="0" err="1" smtClean="0"/>
              <a:t>Unported</a:t>
            </a:r>
            <a:r>
              <a:rPr lang="en-US" dirty="0" smtClean="0"/>
              <a:t> license.</a:t>
            </a:r>
            <a:r>
              <a:rPr lang="cs-CZ" dirty="0" smtClean="0"/>
              <a:t> z WWW: </a:t>
            </a:r>
            <a:r>
              <a:rPr lang="cs-CZ" dirty="0" smtClean="0">
                <a:hlinkClick r:id="rId2"/>
              </a:rPr>
              <a:t>http://commons.wikimedia.org/wiki/File:Starr_070617-7327_Coffea_arabica.jpg</a:t>
            </a:r>
            <a:endParaRPr lang="cs-CZ" dirty="0" smtClean="0"/>
          </a:p>
          <a:p>
            <a:r>
              <a:rPr lang="cs-CZ" dirty="0" smtClean="0"/>
              <a:t>Obr. 2 Vanilka [cit. 2013-09-23]. Dostupný pod licencí </a:t>
            </a:r>
            <a:r>
              <a:rPr lang="en-US" dirty="0" smtClean="0"/>
              <a:t>Creative Commons Attribution-Share Alike </a:t>
            </a:r>
            <a:r>
              <a:rPr lang="cs-CZ" dirty="0" smtClean="0"/>
              <a:t>1</a:t>
            </a:r>
            <a:r>
              <a:rPr lang="en-US" dirty="0" smtClean="0"/>
              <a:t>.0 </a:t>
            </a:r>
            <a:r>
              <a:rPr lang="cs-CZ" dirty="0" smtClean="0"/>
              <a:t> </a:t>
            </a:r>
            <a:r>
              <a:rPr lang="cs-CZ" dirty="0" err="1" smtClean="0"/>
              <a:t>Generic</a:t>
            </a:r>
            <a:r>
              <a:rPr lang="cs-CZ" dirty="0" smtClean="0"/>
              <a:t> z WWW: </a:t>
            </a:r>
            <a:r>
              <a:rPr lang="cs-CZ" dirty="0" smtClean="0">
                <a:hlinkClick r:id="rId3"/>
              </a:rPr>
              <a:t>http://commons.wikimedia.org/wiki/File:Vanilla_fragrans_2.jpg</a:t>
            </a:r>
            <a:endParaRPr lang="cs-CZ" dirty="0" smtClean="0"/>
          </a:p>
          <a:p>
            <a:r>
              <a:rPr lang="cs-CZ" dirty="0" smtClean="0"/>
              <a:t>Obr. 3 Kaučukovník [cit. 2013-09-23]. Dostupný pod licencí </a:t>
            </a:r>
            <a:r>
              <a:rPr lang="en-US" dirty="0" smtClean="0"/>
              <a:t>Creative Commons Attribution-Share Alike 3.0 </a:t>
            </a:r>
            <a:r>
              <a:rPr lang="en-US" dirty="0" err="1" smtClean="0"/>
              <a:t>Unported</a:t>
            </a:r>
            <a:r>
              <a:rPr lang="en-US" dirty="0" smtClean="0"/>
              <a:t> license.</a:t>
            </a:r>
            <a:r>
              <a:rPr lang="cs-CZ" dirty="0" smtClean="0"/>
              <a:t> z WWW: </a:t>
            </a:r>
            <a:r>
              <a:rPr lang="cs-CZ" dirty="0" smtClean="0">
                <a:hlinkClick r:id="rId4"/>
              </a:rPr>
              <a:t>http://commons.wikimedia.org/wiki/File:Rubber_Plantation.jpg</a:t>
            </a:r>
            <a:endParaRPr lang="cs-CZ" dirty="0" smtClean="0"/>
          </a:p>
          <a:p>
            <a:r>
              <a:rPr lang="cs-CZ" dirty="0" smtClean="0"/>
              <a:t>Obr. 4 Proso [cit. 2013-09-23]. Dostupný pod licencí </a:t>
            </a:r>
            <a:r>
              <a:rPr lang="en-US" dirty="0" smtClean="0"/>
              <a:t>Creative Commons Attribution-Share Alike 3.0 </a:t>
            </a:r>
            <a:r>
              <a:rPr lang="en-US" dirty="0" err="1" smtClean="0"/>
              <a:t>Unported</a:t>
            </a:r>
            <a:r>
              <a:rPr lang="en-US" dirty="0" smtClean="0"/>
              <a:t> license.</a:t>
            </a:r>
            <a:r>
              <a:rPr lang="cs-CZ" dirty="0" smtClean="0"/>
              <a:t> z WWW: </a:t>
            </a:r>
            <a:r>
              <a:rPr lang="cs-CZ" dirty="0" smtClean="0">
                <a:hlinkClick r:id="rId5"/>
              </a:rPr>
              <a:t>http://commons.wikimedia.org/wiki/File:Panicum_miliaceum1.jpg</a:t>
            </a:r>
            <a:endParaRPr lang="cs-CZ" dirty="0" smtClean="0"/>
          </a:p>
          <a:p>
            <a:r>
              <a:rPr lang="cs-CZ" dirty="0" smtClean="0"/>
              <a:t>Obr. 5 Bavlník [cit. 2013-09-23]. Dostupný pod licencí Public </a:t>
            </a:r>
            <a:r>
              <a:rPr lang="cs-CZ" dirty="0" err="1" smtClean="0"/>
              <a:t>domain</a:t>
            </a:r>
            <a:r>
              <a:rPr lang="cs-CZ" dirty="0" smtClean="0"/>
              <a:t> na WWW: </a:t>
            </a:r>
            <a:r>
              <a:rPr lang="cs-CZ" dirty="0" smtClean="0">
                <a:hlinkClick r:id="rId6"/>
              </a:rPr>
              <a:t>http://commons.wikimedia.org/wiki/File:Feld_mit_reifer_Baumwolle.jpeg</a:t>
            </a:r>
            <a:endParaRPr lang="cs-CZ" dirty="0" smtClean="0"/>
          </a:p>
          <a:p>
            <a:r>
              <a:rPr lang="cs-CZ" dirty="0" smtClean="0"/>
              <a:t>Obr. 6 Podzemnice olejná [cit. 2013-09-23]. Dostupný pod licencí </a:t>
            </a:r>
            <a:r>
              <a:rPr lang="en-US" dirty="0" smtClean="0"/>
              <a:t>Creative Commons Attribution-Share Alike 3.0 </a:t>
            </a:r>
            <a:r>
              <a:rPr lang="en-US" dirty="0" err="1" smtClean="0"/>
              <a:t>Unported</a:t>
            </a:r>
            <a:r>
              <a:rPr lang="en-US" dirty="0" smtClean="0"/>
              <a:t> license.</a:t>
            </a:r>
            <a:r>
              <a:rPr lang="cs-CZ" dirty="0" smtClean="0"/>
              <a:t> z WWW: </a:t>
            </a:r>
            <a:r>
              <a:rPr lang="cs-CZ" dirty="0" smtClean="0">
                <a:hlinkClick r:id="rId7"/>
              </a:rPr>
              <a:t>http://commons.wikimedia.org/wiki/File:Peanut_9417.jpg</a:t>
            </a:r>
            <a:endParaRPr lang="cs-CZ" dirty="0" smtClean="0"/>
          </a:p>
          <a:p>
            <a:r>
              <a:rPr lang="cs-CZ" dirty="0" smtClean="0"/>
              <a:t>Obr. 7 Datlovník [cit. 2013-09-23]. Dostupný pod licencí </a:t>
            </a:r>
            <a:r>
              <a:rPr lang="en-US" dirty="0" smtClean="0"/>
              <a:t>Creative Commons Attribution-Share Alike 3.0 </a:t>
            </a:r>
            <a:r>
              <a:rPr lang="en-US" dirty="0" err="1" smtClean="0"/>
              <a:t>Unported</a:t>
            </a:r>
            <a:r>
              <a:rPr lang="en-US" dirty="0" smtClean="0"/>
              <a:t> license.</a:t>
            </a:r>
            <a:r>
              <a:rPr lang="cs-CZ" dirty="0" smtClean="0"/>
              <a:t> z WWW: </a:t>
            </a:r>
            <a:r>
              <a:rPr lang="cs-CZ" dirty="0" smtClean="0">
                <a:hlinkClick r:id="rId8"/>
              </a:rPr>
              <a:t>http://commons.wikimedia.org/wiki/File:Phoenix_dactylifera0.jpg</a:t>
            </a:r>
            <a:endParaRPr lang="cs-CZ" dirty="0" smtClean="0"/>
          </a:p>
          <a:p>
            <a:r>
              <a:rPr lang="cs-CZ" dirty="0" smtClean="0"/>
              <a:t>Obr. 8 Datlovník [cit. 2013-09-23]. Dostupný pod licencí </a:t>
            </a:r>
            <a:r>
              <a:rPr lang="en-US" dirty="0" smtClean="0"/>
              <a:t>Creative Commons Attribution-Share Alike 3.0 </a:t>
            </a:r>
            <a:r>
              <a:rPr lang="en-US" dirty="0" err="1" smtClean="0"/>
              <a:t>Unported</a:t>
            </a:r>
            <a:r>
              <a:rPr lang="en-US" dirty="0" smtClean="0"/>
              <a:t> license.</a:t>
            </a:r>
            <a:r>
              <a:rPr lang="cs-CZ" dirty="0" smtClean="0"/>
              <a:t> z WWW </a:t>
            </a:r>
            <a:r>
              <a:rPr lang="cs-CZ" dirty="0" smtClean="0">
                <a:hlinkClick r:id="rId9"/>
              </a:rPr>
              <a:t>http://commons.wikimedia.org/wiki/File:Phoenix_dactylifera_Murcia_Spain.jpg</a:t>
            </a:r>
            <a:endParaRPr lang="cs-CZ" dirty="0" smtClean="0"/>
          </a:p>
          <a:p>
            <a:r>
              <a:rPr lang="cs-CZ" dirty="0" smtClean="0"/>
              <a:t>Obr. 9 Rýže [cit. 2013-09-23]. Dostupný pod licencí </a:t>
            </a:r>
            <a:r>
              <a:rPr lang="en-US" dirty="0" smtClean="0"/>
              <a:t>Creative Commons Attribution-Share Alike 3.0 </a:t>
            </a:r>
            <a:r>
              <a:rPr lang="en-US" dirty="0" err="1" smtClean="0"/>
              <a:t>Unported</a:t>
            </a:r>
            <a:r>
              <a:rPr lang="en-US" dirty="0" smtClean="0"/>
              <a:t> license.</a:t>
            </a:r>
            <a:r>
              <a:rPr lang="cs-CZ" dirty="0" smtClean="0"/>
              <a:t> z WWW: </a:t>
            </a:r>
            <a:r>
              <a:rPr lang="cs-CZ" dirty="0" smtClean="0">
                <a:hlinkClick r:id="rId10"/>
              </a:rPr>
              <a:t>http://commons.wikimedia.org/wiki/File:IMG_7259-Oryza_sativa_ssp._brevis.jpg</a:t>
            </a:r>
            <a:endParaRPr lang="cs-CZ" dirty="0" smtClean="0"/>
          </a:p>
          <a:p>
            <a:r>
              <a:rPr lang="cs-CZ" dirty="0" smtClean="0"/>
              <a:t>Obr. 10 Olivovník [cit. 2013-09-23]. Dostupný pod licencí </a:t>
            </a:r>
            <a:r>
              <a:rPr lang="en-US" dirty="0" smtClean="0"/>
              <a:t>Creative Commons Attribution-Share Alike 3.0 </a:t>
            </a:r>
            <a:r>
              <a:rPr lang="en-US" dirty="0" err="1" smtClean="0"/>
              <a:t>Unported</a:t>
            </a:r>
            <a:r>
              <a:rPr lang="en-US" dirty="0" smtClean="0"/>
              <a:t> license.</a:t>
            </a:r>
            <a:r>
              <a:rPr lang="cs-CZ" dirty="0" smtClean="0"/>
              <a:t> z WWW</a:t>
            </a:r>
            <a:r>
              <a:rPr lang="cs-CZ" dirty="0" smtClean="0">
                <a:hlinkClick r:id="rId11"/>
              </a:rPr>
              <a:t>: http://commons.wikimedia.org/wiki/File:Jaitun.jpg</a:t>
            </a:r>
            <a:endParaRPr lang="cs-CZ" dirty="0" smtClean="0"/>
          </a:p>
          <a:p>
            <a:r>
              <a:rPr lang="cs-CZ" dirty="0" smtClean="0"/>
              <a:t>Obr. 11 Ječmen [cit. 2013-09-23]. Dostupný pod licencí </a:t>
            </a:r>
            <a:r>
              <a:rPr lang="en-US" dirty="0" smtClean="0"/>
              <a:t>Creative Commons Attribution-Share Alike 3.0 </a:t>
            </a:r>
            <a:r>
              <a:rPr lang="en-US" dirty="0" err="1" smtClean="0"/>
              <a:t>Unported</a:t>
            </a:r>
            <a:r>
              <a:rPr lang="en-US" dirty="0" smtClean="0"/>
              <a:t>, 2.5 Generic, 2.0 Generic and 1.0 Generic license.</a:t>
            </a:r>
            <a:r>
              <a:rPr lang="cs-CZ" dirty="0" smtClean="0"/>
              <a:t> na WWW: </a:t>
            </a:r>
            <a:r>
              <a:rPr lang="cs-CZ" dirty="0" smtClean="0">
                <a:hlinkClick r:id="rId12"/>
              </a:rPr>
              <a:t>http://commons.wikimedia.org/wiki/File:Barley_J1.jpg</a:t>
            </a:r>
            <a:endParaRPr lang="cs-CZ" dirty="0" smtClean="0"/>
          </a:p>
          <a:p>
            <a:r>
              <a:rPr lang="cs-CZ" dirty="0" smtClean="0"/>
              <a:t>Obr. 12 Vojtěška [cit. 2013-09-23]. Dostupný pod licencí </a:t>
            </a:r>
            <a:r>
              <a:rPr lang="en-US" dirty="0" smtClean="0"/>
              <a:t>Creative Commons Attribution-Share Alike 3.0 </a:t>
            </a:r>
            <a:r>
              <a:rPr lang="en-US" dirty="0" err="1" smtClean="0"/>
              <a:t>Unported</a:t>
            </a:r>
            <a:r>
              <a:rPr lang="en-US" dirty="0" smtClean="0"/>
              <a:t> license.</a:t>
            </a:r>
            <a:r>
              <a:rPr lang="cs-CZ" dirty="0" smtClean="0"/>
              <a:t> z WWW: </a:t>
            </a:r>
            <a:r>
              <a:rPr lang="cs-CZ" dirty="0" smtClean="0">
                <a:hlinkClick r:id="rId13"/>
              </a:rPr>
              <a:t>http://commons.wikimedia.org/wiki/File:Medicago_sativa_001.JPG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BIČÍK, Ivan,  JANSKÝ Bohumír. </a:t>
            </a:r>
            <a:r>
              <a:rPr lang="cs-CZ" i="1" dirty="0" smtClean="0"/>
              <a:t>Příroda a lidé Země: učebnice zeměpisu pro střední školy</a:t>
            </a:r>
            <a:r>
              <a:rPr lang="cs-CZ" dirty="0" smtClean="0"/>
              <a:t>. 2., </a:t>
            </a:r>
            <a:r>
              <a:rPr lang="cs-CZ" dirty="0" err="1" smtClean="0"/>
              <a:t>upr</a:t>
            </a:r>
            <a:r>
              <a:rPr lang="cs-CZ" dirty="0" smtClean="0"/>
              <a:t>. </a:t>
            </a:r>
            <a:r>
              <a:rPr lang="cs-CZ" dirty="0" err="1" smtClean="0"/>
              <a:t>vyd</a:t>
            </a:r>
            <a:r>
              <a:rPr lang="cs-CZ" dirty="0" smtClean="0"/>
              <a:t>. Praha: Nakladatelství České geografické společnosti, 2007, 135 s. ISBN 978-808-6034-737. </a:t>
            </a:r>
          </a:p>
          <a:p>
            <a:r>
              <a:rPr lang="cs-CZ" dirty="0" smtClean="0"/>
              <a:t>KAŠPAROVSKÝ, Karel. </a:t>
            </a:r>
            <a:r>
              <a:rPr lang="cs-CZ" i="1" dirty="0" smtClean="0"/>
              <a:t>Zeměpis I. v kostce: pro střední školy : [kartografie, fyzická geografie, socioekonomická geografie]</a:t>
            </a:r>
            <a:r>
              <a:rPr lang="cs-CZ" dirty="0" smtClean="0"/>
              <a:t>. 1. </a:t>
            </a:r>
            <a:r>
              <a:rPr lang="cs-CZ" dirty="0" err="1" smtClean="0"/>
              <a:t>vyd</a:t>
            </a:r>
            <a:r>
              <a:rPr lang="cs-CZ" dirty="0" smtClean="0"/>
              <a:t>. Praha: Fragment, 2008, 152 s. Maturita v kostce. ISBN 978802530586712008.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6600" dirty="0" smtClean="0"/>
              <a:t>Zemědělství</a:t>
            </a:r>
            <a:endParaRPr lang="cs-CZ" sz="6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rostlinná výroba</a:t>
            </a:r>
            <a:endParaRPr lang="cs-CZ" sz="2800" dirty="0"/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6228184" y="6021288"/>
            <a:ext cx="2520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cs-CZ" dirty="0">
                <a:latin typeface="Century Gothic" pitchFamily="34" charset="0"/>
              </a:rPr>
              <a:t>Po2 DUM č. </a:t>
            </a:r>
            <a:r>
              <a:rPr lang="cs-CZ" dirty="0" smtClean="0">
                <a:latin typeface="Century Gothic" pitchFamily="34" charset="0"/>
              </a:rPr>
              <a:t>3</a:t>
            </a:r>
            <a:endParaRPr lang="cs-CZ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rolnictví (hospodaření na půdě)</a:t>
            </a:r>
          </a:p>
          <a:p>
            <a:r>
              <a:rPr lang="cs-CZ" dirty="0" smtClean="0"/>
              <a:t>kulturní plodiny </a:t>
            </a:r>
          </a:p>
          <a:p>
            <a:r>
              <a:rPr lang="cs-CZ" dirty="0" smtClean="0"/>
              <a:t>65 % objemu zemědělství</a:t>
            </a:r>
          </a:p>
          <a:p>
            <a:r>
              <a:rPr lang="cs-CZ" dirty="0" smtClean="0"/>
              <a:t>rozvojové země - přímá spotřeba</a:t>
            </a:r>
          </a:p>
          <a:p>
            <a:r>
              <a:rPr lang="cs-CZ" dirty="0" smtClean="0"/>
              <a:t>vyspělé země - krmivo, suroviny	</a:t>
            </a:r>
          </a:p>
          <a:p>
            <a:r>
              <a:rPr lang="cs-CZ" dirty="0" smtClean="0"/>
              <a:t>stále vzrůstá, přesto nestačí krýt potřebu výživy obyvatelstva světa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výživy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7499176" cy="4525963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cs-CZ" dirty="0" smtClean="0"/>
              <a:t>určeny dominující plodinou</a:t>
            </a:r>
          </a:p>
          <a:p>
            <a:pPr>
              <a:spcAft>
                <a:spcPts val="600"/>
              </a:spcAft>
            </a:pPr>
            <a:r>
              <a:rPr lang="cs-CZ" dirty="0" smtClean="0"/>
              <a:t>vliv přírodních podmínek, tradice, náboženství</a:t>
            </a:r>
          </a:p>
          <a:p>
            <a:pPr>
              <a:spcAft>
                <a:spcPts val="600"/>
              </a:spcAft>
            </a:pPr>
            <a:r>
              <a:rPr lang="cs-CZ" dirty="0" smtClean="0">
                <a:solidFill>
                  <a:srgbClr val="00FF00"/>
                </a:solidFill>
              </a:rPr>
              <a:t>pšeničné</a:t>
            </a:r>
            <a:r>
              <a:rPr lang="cs-CZ" dirty="0" smtClean="0"/>
              <a:t> - Evropa, </a:t>
            </a:r>
            <a:r>
              <a:rPr lang="cs-CZ" dirty="0" err="1" smtClean="0"/>
              <a:t>jz</a:t>
            </a:r>
            <a:r>
              <a:rPr lang="cs-CZ" dirty="0" smtClean="0"/>
              <a:t>. Asie, SA, Austrálie</a:t>
            </a:r>
          </a:p>
          <a:p>
            <a:pPr>
              <a:spcAft>
                <a:spcPts val="600"/>
              </a:spcAft>
            </a:pPr>
            <a:r>
              <a:rPr lang="cs-CZ" dirty="0" smtClean="0">
                <a:solidFill>
                  <a:srgbClr val="00FF00"/>
                </a:solidFill>
              </a:rPr>
              <a:t>rýžové</a:t>
            </a:r>
            <a:r>
              <a:rPr lang="cs-CZ" dirty="0" smtClean="0"/>
              <a:t> - Asie</a:t>
            </a:r>
          </a:p>
          <a:p>
            <a:pPr>
              <a:spcAft>
                <a:spcPts val="600"/>
              </a:spcAft>
            </a:pPr>
            <a:r>
              <a:rPr lang="cs-CZ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kukuřičné</a:t>
            </a:r>
            <a:r>
              <a:rPr lang="cs-CZ" dirty="0" smtClean="0"/>
              <a:t> - </a:t>
            </a:r>
            <a:r>
              <a:rPr lang="cs-CZ" dirty="0" err="1" smtClean="0"/>
              <a:t>Stř</a:t>
            </a:r>
            <a:r>
              <a:rPr lang="cs-CZ" dirty="0" smtClean="0"/>
              <a:t>. Amerika, sever JA, </a:t>
            </a:r>
            <a:r>
              <a:rPr lang="cs-CZ" dirty="0" err="1" smtClean="0"/>
              <a:t>vých</a:t>
            </a:r>
            <a:r>
              <a:rPr lang="cs-CZ" dirty="0" smtClean="0"/>
              <a:t>. Afrika</a:t>
            </a:r>
          </a:p>
          <a:p>
            <a:pPr>
              <a:spcAft>
                <a:spcPts val="600"/>
              </a:spcAft>
            </a:pPr>
            <a:r>
              <a:rPr lang="cs-CZ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prosné</a:t>
            </a:r>
            <a:r>
              <a:rPr lang="cs-CZ" dirty="0" smtClean="0"/>
              <a:t> – čirokové - </a:t>
            </a:r>
            <a:r>
              <a:rPr lang="cs-CZ" dirty="0" err="1" smtClean="0"/>
              <a:t>sev</a:t>
            </a:r>
            <a:r>
              <a:rPr lang="cs-CZ" dirty="0" smtClean="0"/>
              <a:t>. Čína, Indie, Afrika (centrální, Z)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Typické plodiny podle podnebí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525963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podnebí je určujícím faktorem pro pěstování plodin</a:t>
            </a:r>
          </a:p>
          <a:p>
            <a:r>
              <a:rPr lang="cs-CZ" dirty="0" smtClean="0"/>
              <a:t>pro každé podnebí jsou typické jiné plodiny</a:t>
            </a:r>
          </a:p>
          <a:p>
            <a:pPr>
              <a:buNone/>
            </a:pPr>
            <a:endParaRPr lang="cs-CZ" dirty="0" smtClean="0"/>
          </a:p>
          <a:p>
            <a:pPr algn="ctr">
              <a:buNone/>
            </a:pPr>
            <a:r>
              <a:rPr lang="cs-CZ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Uveďte příklad plodin pěstovaných ve více podnebných pásech.</a:t>
            </a:r>
          </a:p>
          <a:p>
            <a:pPr algn="ctr">
              <a:buNone/>
            </a:pPr>
            <a:endParaRPr lang="cs-CZ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cs-CZ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následujících snímcích určete, o jakou plodinu se jedná a do jaké skupiny plodin patří. </a:t>
            </a:r>
          </a:p>
          <a:p>
            <a:pPr algn="ctr">
              <a:buNone/>
            </a:pPr>
            <a:r>
              <a:rPr lang="cs-CZ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Kliknutím na obrázek se zobrazí řešení</a:t>
            </a:r>
            <a:endParaRPr lang="cs-CZ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Tropické rovníkové - vlhké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2890664" cy="362900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kakaovník</a:t>
            </a:r>
          </a:p>
          <a:p>
            <a:r>
              <a:rPr lang="cs-CZ" sz="2400" dirty="0" smtClean="0"/>
              <a:t>kávovník</a:t>
            </a:r>
          </a:p>
          <a:p>
            <a:r>
              <a:rPr lang="cs-CZ" sz="2400" dirty="0" smtClean="0"/>
              <a:t>palma olejná</a:t>
            </a:r>
          </a:p>
          <a:p>
            <a:r>
              <a:rPr lang="cs-CZ" sz="2400" dirty="0" smtClean="0"/>
              <a:t>koření</a:t>
            </a:r>
          </a:p>
          <a:p>
            <a:r>
              <a:rPr lang="cs-CZ" sz="2400" dirty="0" smtClean="0"/>
              <a:t>kaučukovník</a:t>
            </a:r>
          </a:p>
          <a:p>
            <a:r>
              <a:rPr lang="cs-CZ" sz="2400" dirty="0" smtClean="0"/>
              <a:t>kukuřice	</a:t>
            </a:r>
            <a:endParaRPr lang="cs-CZ" sz="2400" dirty="0"/>
          </a:p>
        </p:txBody>
      </p:sp>
      <p:grpSp>
        <p:nvGrpSpPr>
          <p:cNvPr id="7" name="Skupina 6"/>
          <p:cNvGrpSpPr/>
          <p:nvPr/>
        </p:nvGrpSpPr>
        <p:grpSpPr>
          <a:xfrm>
            <a:off x="5652120" y="1340768"/>
            <a:ext cx="3264363" cy="2448272"/>
            <a:chOff x="5604114" y="1340768"/>
            <a:chExt cx="3264363" cy="2448272"/>
          </a:xfrm>
        </p:grpSpPr>
        <p:pic>
          <p:nvPicPr>
            <p:cNvPr id="1026" name="Picture 2" descr="File:Starr 070617-7327 Coffea arabica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04114" y="1340768"/>
              <a:ext cx="3264363" cy="244827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" name="TextovéPole 5"/>
            <p:cNvSpPr txBox="1"/>
            <p:nvPr/>
          </p:nvSpPr>
          <p:spPr>
            <a:xfrm>
              <a:off x="5796136" y="3284984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Obr. 1</a:t>
              </a:r>
              <a:endPara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028" name="Picture 4" descr="File:Vanilla fragrans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060848"/>
            <a:ext cx="2502278" cy="3336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ovéPole 8"/>
          <p:cNvSpPr txBox="1"/>
          <p:nvPr/>
        </p:nvSpPr>
        <p:spPr>
          <a:xfrm>
            <a:off x="1115616" y="4653136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Tobolky vanilky</a:t>
            </a:r>
          </a:p>
          <a:p>
            <a:r>
              <a:rPr lang="cs-CZ" i="1" dirty="0" smtClean="0"/>
              <a:t>koření</a:t>
            </a:r>
            <a:endParaRPr lang="cs-CZ" i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427984" y="486916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Obr. 2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724128" y="3717032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Bobule kávovníku</a:t>
            </a:r>
          </a:p>
          <a:p>
            <a:r>
              <a:rPr lang="cs-CZ" i="1" dirty="0" smtClean="0"/>
              <a:t>pochutiny</a:t>
            </a:r>
            <a:endParaRPr lang="cs-CZ" i="1" dirty="0"/>
          </a:p>
        </p:txBody>
      </p:sp>
      <p:pic>
        <p:nvPicPr>
          <p:cNvPr id="1030" name="Picture 6" descr="File:Rubber Planta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531534"/>
            <a:ext cx="3491880" cy="2326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ovéPole 12"/>
          <p:cNvSpPr txBox="1"/>
          <p:nvPr/>
        </p:nvSpPr>
        <p:spPr>
          <a:xfrm>
            <a:off x="3203848" y="6093296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Kaučukovník</a:t>
            </a:r>
          </a:p>
          <a:p>
            <a:r>
              <a:rPr lang="cs-CZ" i="1" dirty="0" smtClean="0"/>
              <a:t>technické plodiny</a:t>
            </a:r>
            <a:endParaRPr lang="cs-CZ" i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8028384" y="638132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Obr. 3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File:Feld mit reifer Baumwoll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149080"/>
            <a:ext cx="3835768" cy="2569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6" name="Picture 6" descr="File:Peanut 94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340768"/>
            <a:ext cx="3072341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400" dirty="0" smtClean="0"/>
              <a:t>Tropické -  střídavě vlhké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2890664" cy="4493095"/>
          </a:xfrm>
        </p:spPr>
        <p:txBody>
          <a:bodyPr>
            <a:normAutofit/>
          </a:bodyPr>
          <a:lstStyle/>
          <a:p>
            <a:r>
              <a:rPr lang="cs-CZ" sz="2400" dirty="0" smtClean="0"/>
              <a:t>rýže</a:t>
            </a:r>
          </a:p>
          <a:p>
            <a:r>
              <a:rPr lang="cs-CZ" sz="2400" dirty="0" smtClean="0"/>
              <a:t>bavlník</a:t>
            </a:r>
          </a:p>
          <a:p>
            <a:r>
              <a:rPr lang="cs-CZ" sz="2400" dirty="0" smtClean="0"/>
              <a:t>kakaovník</a:t>
            </a:r>
          </a:p>
          <a:p>
            <a:r>
              <a:rPr lang="cs-CZ" sz="2400" dirty="0" smtClean="0"/>
              <a:t>kávovník</a:t>
            </a:r>
          </a:p>
          <a:p>
            <a:r>
              <a:rPr lang="cs-CZ" sz="2400" dirty="0" smtClean="0"/>
              <a:t>čajovník</a:t>
            </a:r>
          </a:p>
          <a:p>
            <a:r>
              <a:rPr lang="cs-CZ" sz="2400" dirty="0" smtClean="0"/>
              <a:t>cukrová třtina</a:t>
            </a:r>
          </a:p>
          <a:p>
            <a:r>
              <a:rPr lang="cs-CZ" sz="2400" dirty="0" smtClean="0"/>
              <a:t>podzemnice olejná</a:t>
            </a:r>
          </a:p>
          <a:p>
            <a:r>
              <a:rPr lang="cs-CZ" sz="2400" dirty="0" smtClean="0"/>
              <a:t>banány</a:t>
            </a:r>
          </a:p>
          <a:p>
            <a:r>
              <a:rPr lang="cs-CZ" sz="2400" dirty="0" smtClean="0"/>
              <a:t>proso</a:t>
            </a:r>
          </a:p>
          <a:p>
            <a:endParaRPr lang="cs-CZ" sz="2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6012160" y="357301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Podzemnice olejná</a:t>
            </a:r>
          </a:p>
          <a:p>
            <a:r>
              <a:rPr lang="cs-CZ" i="1" dirty="0" smtClean="0"/>
              <a:t>olejniny</a:t>
            </a:r>
            <a:endParaRPr lang="cs-CZ" i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8028384" y="321297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Obr. 6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707904" y="3573016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Proso</a:t>
            </a:r>
          </a:p>
          <a:p>
            <a:r>
              <a:rPr lang="cs-CZ" i="1" dirty="0" smtClean="0"/>
              <a:t>obilniny</a:t>
            </a:r>
            <a:endParaRPr lang="cs-CZ" i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915816" y="6021288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Bavlník</a:t>
            </a:r>
          </a:p>
          <a:p>
            <a:r>
              <a:rPr lang="cs-CZ" i="1" dirty="0" smtClean="0"/>
              <a:t>technické plodiny</a:t>
            </a:r>
            <a:endParaRPr lang="cs-CZ" i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7596336" y="623731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Obr. 6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842" name="Picture 2" descr="File:Panicum miliaceum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1412776"/>
            <a:ext cx="3048339" cy="2286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ovéPole 16"/>
          <p:cNvSpPr txBox="1"/>
          <p:nvPr/>
        </p:nvSpPr>
        <p:spPr>
          <a:xfrm>
            <a:off x="4644008" y="314096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Obr. 4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8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8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6"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Skupina 15"/>
          <p:cNvGrpSpPr/>
          <p:nvPr/>
        </p:nvGrpSpPr>
        <p:grpSpPr>
          <a:xfrm>
            <a:off x="179512" y="1196752"/>
            <a:ext cx="8760974" cy="5472608"/>
            <a:chOff x="179512" y="1196752"/>
            <a:chExt cx="8760974" cy="5472608"/>
          </a:xfrm>
        </p:grpSpPr>
        <p:pic>
          <p:nvPicPr>
            <p:cNvPr id="36866" name="Picture 2" descr="File:Phoenix dactylifera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83836" y="1196752"/>
              <a:ext cx="5856650" cy="43924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6868" name="Picture 4" descr="File:Phoenix dactylifera Murcia Spain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2" y="4077072"/>
              <a:ext cx="3890863" cy="25922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400" dirty="0" smtClean="0"/>
              <a:t>Tropické -  suché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2890664" cy="4493095"/>
          </a:xfrm>
        </p:spPr>
        <p:txBody>
          <a:bodyPr>
            <a:normAutofit/>
          </a:bodyPr>
          <a:lstStyle/>
          <a:p>
            <a:r>
              <a:rPr lang="cs-CZ" sz="2400" dirty="0" smtClean="0"/>
              <a:t> datlovník</a:t>
            </a:r>
          </a:p>
          <a:p>
            <a:pPr>
              <a:buNone/>
            </a:pPr>
            <a:r>
              <a:rPr lang="cs-CZ" sz="2400" dirty="0" smtClean="0"/>
              <a:t>      (oázy)</a:t>
            </a:r>
          </a:p>
          <a:p>
            <a:r>
              <a:rPr lang="cs-CZ" sz="2400" dirty="0" smtClean="0"/>
              <a:t>bavlník</a:t>
            </a:r>
          </a:p>
          <a:p>
            <a:pPr>
              <a:buNone/>
            </a:pPr>
            <a:r>
              <a:rPr lang="cs-CZ" sz="2400" dirty="0" smtClean="0"/>
              <a:t>      (zavlažování)</a:t>
            </a:r>
            <a:endParaRPr lang="cs-CZ" sz="2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292080" y="5661248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Datlovník</a:t>
            </a:r>
          </a:p>
          <a:p>
            <a:r>
              <a:rPr lang="cs-CZ" i="1" dirty="0" smtClean="0"/>
              <a:t>ovoce</a:t>
            </a:r>
            <a:endParaRPr lang="cs-CZ" i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7956376" y="515719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Obr. 7 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39552" y="616530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Obr. 8 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File:Jaitu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6003" y="404664"/>
            <a:ext cx="4416491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0" name="Picture 2" descr="File:IMG 7259-Oryza sativa ssp. brev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645024"/>
            <a:ext cx="3024336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Subtropické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2890664" cy="362900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citrusy</a:t>
            </a:r>
          </a:p>
          <a:p>
            <a:r>
              <a:rPr lang="cs-CZ" sz="2400" dirty="0" smtClean="0"/>
              <a:t>olivovník</a:t>
            </a:r>
          </a:p>
          <a:p>
            <a:r>
              <a:rPr lang="cs-CZ" sz="2400" dirty="0" smtClean="0"/>
              <a:t>vinná réva</a:t>
            </a:r>
          </a:p>
          <a:p>
            <a:r>
              <a:rPr lang="cs-CZ" sz="2400" dirty="0" smtClean="0"/>
              <a:t>pšenice</a:t>
            </a:r>
          </a:p>
          <a:p>
            <a:r>
              <a:rPr lang="cs-CZ" sz="2400" dirty="0" smtClean="0"/>
              <a:t>bavlník</a:t>
            </a:r>
          </a:p>
          <a:p>
            <a:r>
              <a:rPr lang="cs-CZ" sz="2400" dirty="0" smtClean="0"/>
              <a:t>kukuřice</a:t>
            </a:r>
          </a:p>
          <a:p>
            <a:r>
              <a:rPr lang="cs-CZ" sz="2400" dirty="0" smtClean="0"/>
              <a:t>rýže</a:t>
            </a:r>
          </a:p>
          <a:p>
            <a:endParaRPr lang="cs-CZ" sz="2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1115616" y="5805264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Rýže</a:t>
            </a:r>
          </a:p>
          <a:p>
            <a:r>
              <a:rPr lang="cs-CZ" i="1" dirty="0" smtClean="0"/>
              <a:t>obilniny</a:t>
            </a:r>
            <a:endParaRPr lang="cs-CZ" i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211960" y="609329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Obr. 9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228184" y="3717032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Olivovník</a:t>
            </a:r>
          </a:p>
          <a:p>
            <a:r>
              <a:rPr lang="cs-CZ" i="1" dirty="0" smtClean="0"/>
              <a:t>olejnina</a:t>
            </a:r>
            <a:endParaRPr lang="cs-CZ" i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788024" y="321297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Obr. 10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8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78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2"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chnický">
  <a:themeElements>
    <a:clrScheme name="Lití písm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1138</TotalTime>
  <Words>338</Words>
  <Application>Microsoft Office PowerPoint</Application>
  <PresentationFormat>Předvádění na obrazovce (4:3)</PresentationFormat>
  <Paragraphs>129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11</vt:i4>
      </vt:variant>
    </vt:vector>
  </HeadingPairs>
  <TitlesOfParts>
    <vt:vector size="13" baseType="lpstr">
      <vt:lpstr>Motiv sady Office</vt:lpstr>
      <vt:lpstr>Technický</vt:lpstr>
      <vt:lpstr>Snímek 1</vt:lpstr>
      <vt:lpstr>Zemědělství</vt:lpstr>
      <vt:lpstr>Úvod</vt:lpstr>
      <vt:lpstr>Typy výživy</vt:lpstr>
      <vt:lpstr>Typické plodiny podle podnebí</vt:lpstr>
      <vt:lpstr>Tropické rovníkové - vlhké</vt:lpstr>
      <vt:lpstr>Tropické -  střídavě vlhké</vt:lpstr>
      <vt:lpstr>Tropické -  suché</vt:lpstr>
      <vt:lpstr>Subtropické</vt:lpstr>
      <vt:lpstr>Mírné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Tomas</dc:creator>
  <cp:lastModifiedBy>Tomas</cp:lastModifiedBy>
  <cp:revision>65</cp:revision>
  <dcterms:created xsi:type="dcterms:W3CDTF">2014-03-11T20:36:19Z</dcterms:created>
  <dcterms:modified xsi:type="dcterms:W3CDTF">2014-04-20T18:23:07Z</dcterms:modified>
</cp:coreProperties>
</file>