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C4BE"/>
    <a:srgbClr val="FBC1B7"/>
    <a:srgbClr val="F03010"/>
    <a:srgbClr val="CC4A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ck_dirt_in_Black_Dirt_Region.jpg" TargetMode="External"/><Relationship Id="rId2" Type="http://schemas.openxmlformats.org/officeDocument/2006/relationships/hyperlink" Target="http://commons.wikimedia.org/wiki/File:Rueda_de_los_alimentos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ommons.wikimedia.org/wiki/File:Woman_harvesting_wheat,_Raisen_district,_Madhya_Pradesh,_India_ggia_versio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Zemědělství – obecný úvod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47554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na téma úvod do světového zemědělství,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obssahuje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otázky, úkoly,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Druhy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zemědělství, zemědělská půda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Září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Zemědělství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obecný úvod</a:t>
            </a:r>
            <a:endParaRPr lang="cs-CZ" sz="2800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228184" y="6021288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2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primární sektor</a:t>
            </a:r>
          </a:p>
          <a:p>
            <a:r>
              <a:rPr lang="cs-CZ" dirty="0" smtClean="0"/>
              <a:t>počátek neolitická</a:t>
            </a:r>
          </a:p>
          <a:p>
            <a:pPr>
              <a:buNone/>
            </a:pPr>
            <a:r>
              <a:rPr lang="cs-CZ" dirty="0" smtClean="0"/>
              <a:t>			revoluce</a:t>
            </a:r>
          </a:p>
          <a:p>
            <a:r>
              <a:rPr lang="cs-CZ" dirty="0" smtClean="0"/>
              <a:t>Funkce: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funkce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zemědělství?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707904" y="620688"/>
            <a:ext cx="5074850" cy="4464496"/>
            <a:chOff x="3707904" y="620688"/>
            <a:chExt cx="5074850" cy="4464496"/>
          </a:xfrm>
        </p:grpSpPr>
        <p:pic>
          <p:nvPicPr>
            <p:cNvPr id="1026" name="Picture 2" descr="File:Rueda de los alimentos.jpg"/>
            <p:cNvPicPr>
              <a:picLocks noChangeAspect="1" noChangeArrowheads="1"/>
            </p:cNvPicPr>
            <p:nvPr/>
          </p:nvPicPr>
          <p:blipFill>
            <a:blip r:embed="rId2" cstate="print"/>
            <a:srcRect l="6250" t="4959" r="4167" b="7541"/>
            <a:stretch>
              <a:fillRect/>
            </a:stretch>
          </p:blipFill>
          <p:spPr bwMode="auto">
            <a:xfrm>
              <a:off x="4211960" y="620688"/>
              <a:ext cx="4570794" cy="44644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3707904" y="458112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1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 smtClean="0"/>
              <a:t>hlavní výrobní prostředek, 36 % plochy souše</a:t>
            </a:r>
          </a:p>
          <a:p>
            <a:pPr lvl="1"/>
            <a:r>
              <a:rPr lang="cs-CZ" dirty="0" smtClean="0"/>
              <a:t>orná půda – 10 %</a:t>
            </a:r>
          </a:p>
          <a:p>
            <a:pPr lvl="1"/>
            <a:r>
              <a:rPr lang="cs-CZ" dirty="0" smtClean="0"/>
              <a:t>pastviny – nejvyšší podíl na rozloze</a:t>
            </a:r>
          </a:p>
          <a:p>
            <a:pPr lvl="1"/>
            <a:r>
              <a:rPr lang="cs-CZ" dirty="0" smtClean="0"/>
              <a:t>louky</a:t>
            </a:r>
          </a:p>
          <a:p>
            <a:pPr lvl="1"/>
            <a:r>
              <a:rPr lang="cs-CZ" dirty="0" smtClean="0"/>
              <a:t>sady, zahrady, vinice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115616" y="4034588"/>
            <a:ext cx="7560840" cy="2659526"/>
            <a:chOff x="1115616" y="4034588"/>
            <a:chExt cx="7560840" cy="2659526"/>
          </a:xfrm>
        </p:grpSpPr>
        <p:pic>
          <p:nvPicPr>
            <p:cNvPr id="29698" name="Picture 2" descr="File:Black dirt in Black Dirt Reg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4034588"/>
              <a:ext cx="4824536" cy="26595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1115616" y="5157192"/>
              <a:ext cx="27363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Obr. 2 Orná půda je nejcennějším druhem zemědělské půdy</a:t>
              </a:r>
              <a:endParaRPr lang="cs-CZ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900" dirty="0" smtClean="0">
                <a:solidFill>
                  <a:srgbClr val="00FF00"/>
                </a:solidFill>
              </a:rPr>
              <a:t>přírodní</a:t>
            </a:r>
          </a:p>
          <a:p>
            <a:r>
              <a:rPr lang="cs-CZ" dirty="0" smtClean="0"/>
              <a:t>podnebí</a:t>
            </a:r>
          </a:p>
          <a:p>
            <a:pPr lvl="1"/>
            <a:r>
              <a:rPr lang="cs-CZ" dirty="0" smtClean="0"/>
              <a:t>srážky (absolutní, roční chod), teplota, sluneční svit</a:t>
            </a:r>
          </a:p>
          <a:p>
            <a:pPr lvl="1"/>
            <a:r>
              <a:rPr lang="cs-CZ" sz="24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Uveďte plodiny s významným vlivem slunečního svitu na kvalitu plodů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dirty="0" smtClean="0"/>
              <a:t>reliéf</a:t>
            </a:r>
          </a:p>
          <a:p>
            <a:pPr lvl="1"/>
            <a:r>
              <a:rPr lang="cs-CZ" dirty="0" smtClean="0"/>
              <a:t>nadmořská výška, členitost – svažitost, expozice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ovlivňuje svažitost zemědělství?</a:t>
            </a:r>
          </a:p>
          <a:p>
            <a:r>
              <a:rPr lang="cs-CZ" dirty="0" smtClean="0"/>
              <a:t>půda</a:t>
            </a:r>
          </a:p>
          <a:p>
            <a:pPr lvl="1"/>
            <a:r>
              <a:rPr lang="cs-CZ" dirty="0" smtClean="0"/>
              <a:t>půdní druh, půdní typ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 půdní druh a typ jsou pro zemědělství vynikající?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společenské</a:t>
            </a:r>
          </a:p>
          <a:p>
            <a:r>
              <a:rPr lang="cs-CZ" dirty="0" smtClean="0"/>
              <a:t>kapitál</a:t>
            </a:r>
          </a:p>
          <a:p>
            <a:pPr lvl="1"/>
            <a:r>
              <a:rPr lang="cs-CZ" dirty="0" smtClean="0"/>
              <a:t>mechanizace a chemizace</a:t>
            </a:r>
          </a:p>
          <a:p>
            <a:r>
              <a:rPr lang="cs-CZ" dirty="0" smtClean="0"/>
              <a:t>trh</a:t>
            </a:r>
          </a:p>
          <a:p>
            <a:pPr lvl="1"/>
            <a:r>
              <a:rPr lang="cs-CZ" dirty="0" smtClean="0"/>
              <a:t>cena, poptávka, módní trendy</a:t>
            </a:r>
          </a:p>
          <a:p>
            <a:r>
              <a:rPr lang="cs-CZ" dirty="0" smtClean="0"/>
              <a:t>dotace</a:t>
            </a:r>
          </a:p>
          <a:p>
            <a:r>
              <a:rPr lang="cs-CZ" dirty="0" smtClean="0"/>
              <a:t>vlastnické poměry</a:t>
            </a:r>
          </a:p>
          <a:p>
            <a:r>
              <a:rPr lang="cs-CZ" dirty="0" smtClean="0"/>
              <a:t>náboženství a tradice</a:t>
            </a:r>
          </a:p>
          <a:p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24128" y="2492896"/>
            <a:ext cx="3312368" cy="35086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zvíře je nečisté</a:t>
            </a:r>
          </a:p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islámu?</a:t>
            </a:r>
          </a:p>
          <a:p>
            <a:endParaRPr lang="cs-CZ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zvíře je posvátné v hinduismu?</a:t>
            </a:r>
          </a:p>
          <a:p>
            <a:endParaRPr lang="cs-CZ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 druh drůbeže</a:t>
            </a:r>
          </a:p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 USA tradiční?</a:t>
            </a:r>
          </a:p>
          <a:p>
            <a:endParaRPr lang="cs-CZ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Existuje nějaký tradiční druh i v ČR?</a:t>
            </a: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ovací čára 7"/>
          <p:cNvCxnSpPr/>
          <p:nvPr/>
        </p:nvCxnSpPr>
        <p:spPr>
          <a:xfrm>
            <a:off x="4427984" y="1916832"/>
            <a:ext cx="0" cy="25922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podle vyspělosti zemí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162880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vyspělé země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162880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zaostalé země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7824" y="2132856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intenzivní, </a:t>
            </a:r>
          </a:p>
          <a:p>
            <a:r>
              <a:rPr lang="cs-CZ" dirty="0" smtClean="0"/>
              <a:t>mechanizace a chemizace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87824" y="5301208"/>
            <a:ext cx="2952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vysoký podíl ruční práce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87824" y="2924944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nízký podíl</a:t>
            </a:r>
          </a:p>
          <a:p>
            <a:pPr algn="ctr"/>
            <a:r>
              <a:rPr lang="cs-CZ" dirty="0" smtClean="0"/>
              <a:t>na zaměstnanosti  a HDP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987824" y="4509120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vysoký podíl</a:t>
            </a:r>
          </a:p>
          <a:p>
            <a:pPr algn="ctr"/>
            <a:r>
              <a:rPr lang="cs-CZ" dirty="0" smtClean="0"/>
              <a:t>na zaměstnanosti  a HDP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87824" y="3717032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samozásobitelské, žďárové, plantážnické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87824" y="5805264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agroprůmyslový</a:t>
            </a:r>
            <a:r>
              <a:rPr lang="cs-CZ" dirty="0" smtClean="0"/>
              <a:t> komplex</a:t>
            </a:r>
          </a:p>
          <a:p>
            <a:pPr algn="ctr"/>
            <a:r>
              <a:rPr lang="cs-CZ" dirty="0" smtClean="0"/>
              <a:t>ekologické zemědělství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5589240"/>
            <a:ext cx="237626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Kliknutím na rámečky se zobrazí řešení</a:t>
            </a:r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4291E-6 L 0.24011 -0.225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43072E-7 L 0.24011 -0.21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0914E-6 L 0.24011 -0.20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4985E-6 L -0.24809 -0.298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Doplňte o podstatu jednotlivých typů a lokalizace.</a:t>
            </a:r>
          </a:p>
          <a:p>
            <a:r>
              <a:rPr lang="cs-CZ" dirty="0" smtClean="0"/>
              <a:t>samozásobitelské x produkující pro trh</a:t>
            </a:r>
          </a:p>
          <a:p>
            <a:r>
              <a:rPr lang="cs-CZ" dirty="0" smtClean="0"/>
              <a:t>intenzivní x extenzivní</a:t>
            </a:r>
          </a:p>
          <a:p>
            <a:pPr lvl="1">
              <a:buNone/>
            </a:pPr>
            <a:r>
              <a:rPr lang="cs-CZ" sz="3000" dirty="0" smtClean="0"/>
              <a:t>	x moderní extenzivní</a:t>
            </a:r>
          </a:p>
          <a:p>
            <a:r>
              <a:rPr lang="cs-CZ" dirty="0" smtClean="0"/>
              <a:t>konvenční x ekologické</a:t>
            </a:r>
          </a:p>
          <a:p>
            <a:r>
              <a:rPr lang="cs-CZ" dirty="0" smtClean="0"/>
              <a:t>žďárové x střídavé</a:t>
            </a:r>
          </a:p>
          <a:p>
            <a:r>
              <a:rPr lang="cs-CZ" dirty="0" smtClean="0"/>
              <a:t>závlahové x záplavové</a:t>
            </a:r>
          </a:p>
          <a:p>
            <a:r>
              <a:rPr lang="cs-CZ" dirty="0" smtClean="0"/>
              <a:t>plantážové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558"/>
          <a:stretch>
            <a:fillRect/>
          </a:stretch>
        </p:blipFill>
        <p:spPr bwMode="auto">
          <a:xfrm>
            <a:off x="5220072" y="2636912"/>
            <a:ext cx="3659560" cy="40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051720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Dřina s úsměvem, Indie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5805264"/>
            <a:ext cx="391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Zelená revoluce</a:t>
            </a:r>
            <a:endParaRPr lang="cs-CZ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Obr. 1 Potraviny [cit. 2013-09-22]. Dostupný pod licencí  </a:t>
            </a:r>
            <a:r>
              <a:rPr lang="en-US" dirty="0" smtClean="0"/>
              <a:t>Creative Commons Attribution-Share Alike 2.5 Generic license</a:t>
            </a:r>
            <a:r>
              <a:rPr lang="cs-CZ" dirty="0" smtClean="0"/>
              <a:t> z WWW: </a:t>
            </a:r>
            <a:r>
              <a:rPr lang="cs-CZ" dirty="0" smtClean="0">
                <a:hlinkClick r:id="rId2"/>
              </a:rPr>
              <a:t>http://commons.wikimedia.org/wiki/File:Rueda_de_los_alimentos.jpg </a:t>
            </a:r>
            <a:endParaRPr lang="cs-CZ" dirty="0" smtClean="0"/>
          </a:p>
          <a:p>
            <a:r>
              <a:rPr lang="cs-CZ" dirty="0" smtClean="0"/>
              <a:t>Obr. 2 Orná půda [cit. 2013-09-22].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z WWW: </a:t>
            </a:r>
            <a:r>
              <a:rPr lang="cs-CZ" dirty="0" smtClean="0">
                <a:hlinkClick r:id="rId3"/>
              </a:rPr>
              <a:t>http://commons.wikimedia.org/wiki/File:Black_dirt_in_Black_Dirt_Region.jpg</a:t>
            </a:r>
            <a:endParaRPr lang="cs-CZ" dirty="0" smtClean="0"/>
          </a:p>
          <a:p>
            <a:r>
              <a:rPr lang="cs-CZ" dirty="0" smtClean="0"/>
              <a:t>Obr. 3 Dřina s úsměvem [cit. 2013-09-22].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z WWW: </a:t>
            </a:r>
            <a:r>
              <a:rPr lang="cs-CZ" dirty="0" smtClean="0">
                <a:hlinkClick r:id="rId4"/>
              </a:rPr>
              <a:t>http://commons.wikimedia.org/wiki/File:Woman_harvesting_wheat,_Raisen_district,_Madhya_Pradesh,_India_ggia_version.jpg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BIČÍK, Ivan,  JANSKÝ Bohumír. </a:t>
            </a:r>
            <a:r>
              <a:rPr lang="cs-CZ" i="1" dirty="0" smtClean="0"/>
              <a:t>Příroda a lidé Země: učebnice zeměpisu pro střední školy</a:t>
            </a:r>
            <a:r>
              <a:rPr lang="cs-CZ" dirty="0" smtClean="0"/>
              <a:t>. 2., </a:t>
            </a:r>
            <a:r>
              <a:rPr lang="cs-CZ" dirty="0" err="1" smtClean="0"/>
              <a:t>upr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Praha: Nakladatelství České geografické společnosti, 2007, 135 s. ISBN 978-808-6034-737. </a:t>
            </a:r>
          </a:p>
          <a:p>
            <a:r>
              <a:rPr lang="cs-CZ" dirty="0" smtClean="0"/>
              <a:t>KAŠPAROVSKÝ, Karel. </a:t>
            </a:r>
            <a:r>
              <a:rPr lang="cs-CZ" i="1" dirty="0" smtClean="0"/>
              <a:t>Zeměpis I. v kostce: pro střední školy : [kartografie, fyzická geografie, socioekonomická geografie]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Fragment, 2008, 152 s. Maturita v kostce. ISBN 978802530586712008.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k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316</Words>
  <Application>Microsoft Office PowerPoint</Application>
  <PresentationFormat>Předvádění na obrazovce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Technický</vt:lpstr>
      <vt:lpstr>Snímek 1</vt:lpstr>
      <vt:lpstr>Zemědělství</vt:lpstr>
      <vt:lpstr>Zemědělství</vt:lpstr>
      <vt:lpstr>Zemědělská půda</vt:lpstr>
      <vt:lpstr>Faktory ovlivňující zemědělství</vt:lpstr>
      <vt:lpstr>Faktory ovlivňující zemědělství</vt:lpstr>
      <vt:lpstr>Rozdíly podle vyspělosti zemí</vt:lpstr>
      <vt:lpstr>Typy zemědělství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49</cp:revision>
  <dcterms:created xsi:type="dcterms:W3CDTF">2014-03-11T20:36:19Z</dcterms:created>
  <dcterms:modified xsi:type="dcterms:W3CDTF">2014-04-20T18:16:51Z</dcterms:modified>
</cp:coreProperties>
</file>