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257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E80756A3-8BCC-48EE-A1DE-3071464E5ED9}" type="datetimeFigureOut">
              <a:rPr lang="cs-CZ" smtClean="0"/>
              <a:pPr/>
              <a:t>20.4.2014</a:t>
            </a:fld>
            <a:endParaRPr lang="cs-CZ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BA998EEF-4E3E-4477-AD56-07A94064D9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ke-nepal.jpg" TargetMode="External"/><Relationship Id="rId2" Type="http://schemas.openxmlformats.org/officeDocument/2006/relationships/hyperlink" Target="http://commons.wikimedia.org/wiki/File:NYSE127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commons.wikimedia.org/wiki/File:Balga,_February_2010,_Women_around_the_water_pump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0807"/>
          <a:ext cx="8280920" cy="513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8261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Světová ekonomika - úvod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Zeměpis, 2. ročník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6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Sociální prostředí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 tématu úvod do světové ekonomiky, obsahuje otázky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Hospodářské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sektory, etapy vývoje, HDP, jádrové a periferní oblasti </a:t>
                      </a:r>
                      <a:endParaRPr lang="cs-CZ" sz="1700" b="0" dirty="0" smtClean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Září 2013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04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6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50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hrubý domácí produkt (HDP)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 = celková hodnota vyrobeného zboží a služeb ve státě za rok (v USD / 1 obyvatele)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C00000"/>
                </a:solidFill>
              </a:rPr>
              <a:t>Které státy vykazují nejvyšší HDP?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C00000"/>
                </a:solidFill>
              </a:rPr>
              <a:t>Které státy vykazují vysoký nárůst HDP a jak se jim říká?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C00000"/>
                </a:solidFill>
              </a:rPr>
              <a:t>Jak ovlivnila ekonomická krize po roce 2007 HDP v jednotlivých regionech světa a v ČR?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C00000"/>
                </a:solidFill>
              </a:rPr>
              <a:t>Která odvětví postihla krize nejvíce?</a:t>
            </a:r>
            <a:endParaRPr lang="cs-CZ" sz="1800" dirty="0" smtClean="0"/>
          </a:p>
          <a:p>
            <a:pPr>
              <a:lnSpc>
                <a:spcPct val="80000"/>
              </a:lnSpc>
              <a:buNone/>
            </a:pPr>
            <a:endParaRPr lang="cs-CZ" sz="18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HDP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hospodářsky nejrozvinutější území</a:t>
            </a:r>
          </a:p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vysoká koncentrace průmyslu, obchodu,služeb a dopravy</a:t>
            </a:r>
          </a:p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hospodářská a politická moc</a:t>
            </a:r>
          </a:p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3 hlavní centra: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západní Evropa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USA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Japonsko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+ Izrael, RSA, Australský svaz</a:t>
            </a:r>
          </a:p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70 % HDP (52 % průmyslu)</a:t>
            </a:r>
          </a:p>
          <a:p>
            <a:pPr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38 % rozlohy souše, 20 % obyvatel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Jádrové oblasti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cs-CZ" sz="3200" dirty="0" smtClean="0">
                <a:cs typeface="Arial" charset="0"/>
              </a:rPr>
              <a:t>oblasti s nízkou hospodářskou vyspělostí</a:t>
            </a:r>
          </a:p>
          <a:p>
            <a:r>
              <a:rPr lang="cs-CZ" sz="3200" dirty="0" smtClean="0">
                <a:cs typeface="Arial" charset="0"/>
              </a:rPr>
              <a:t>území s nepříznivými přírodními podmínkami</a:t>
            </a:r>
          </a:p>
          <a:p>
            <a:pPr lvl="1"/>
            <a:r>
              <a:rPr lang="cs-CZ" sz="2800" dirty="0" smtClean="0">
                <a:cs typeface="Arial" charset="0"/>
              </a:rPr>
              <a:t>Střední Amerika</a:t>
            </a:r>
          </a:p>
          <a:p>
            <a:pPr lvl="1"/>
            <a:r>
              <a:rPr lang="cs-CZ" sz="2800" dirty="0" smtClean="0">
                <a:cs typeface="Arial" charset="0"/>
              </a:rPr>
              <a:t>Balkánský poloostrov</a:t>
            </a:r>
          </a:p>
          <a:p>
            <a:pPr lvl="1"/>
            <a:r>
              <a:rPr lang="cs-CZ" sz="2800" dirty="0" smtClean="0">
                <a:cs typeface="Arial" charset="0"/>
              </a:rPr>
              <a:t>subsaharská Afrika</a:t>
            </a:r>
          </a:p>
          <a:p>
            <a:pPr>
              <a:buFontTx/>
              <a:buNone/>
            </a:pPr>
            <a:endParaRPr lang="cs-CZ" sz="1100" dirty="0" smtClean="0">
              <a:cs typeface="Arial" charset="0"/>
            </a:endParaRPr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Periferní oblasti</a:t>
            </a:r>
            <a:endParaRPr lang="cs-CZ" dirty="0"/>
          </a:p>
        </p:txBody>
      </p:sp>
      <p:pic>
        <p:nvPicPr>
          <p:cNvPr id="29698" name="Picture 2" descr="File:Balga, February 2010, Women around the water pu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89040"/>
            <a:ext cx="5184576" cy="2916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467544" y="4437112"/>
            <a:ext cx="3096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 Komfortní pumpa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Burkině</a:t>
            </a:r>
            <a:r>
              <a:rPr lang="cs-CZ" dirty="0" smtClean="0"/>
              <a:t> </a:t>
            </a:r>
            <a:r>
              <a:rPr lang="cs-CZ" dirty="0" err="1" smtClean="0"/>
              <a:t>Faso</a:t>
            </a:r>
            <a:endParaRPr lang="cs-CZ" dirty="0" smtClean="0"/>
          </a:p>
          <a:p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Sahel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hlavní obživou je samozásobitelské zemědělství  závislé na přírodních podmínkách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Obr. 1 Burza v New Yorku </a:t>
            </a:r>
            <a:r>
              <a:rPr lang="cs-CZ" altLang="cs-CZ" dirty="0" smtClean="0"/>
              <a:t>[cit. 2013-09-14]. Dostupný pod licencí Public </a:t>
            </a:r>
            <a:r>
              <a:rPr lang="cs-CZ" altLang="cs-CZ" dirty="0" err="1" smtClean="0"/>
              <a:t>domain</a:t>
            </a:r>
            <a:r>
              <a:rPr lang="cs-CZ" altLang="cs-CZ" dirty="0" smtClean="0"/>
              <a:t> z www: </a:t>
            </a:r>
            <a:r>
              <a:rPr lang="cs-CZ" altLang="cs-CZ" dirty="0" smtClean="0">
                <a:hlinkClick r:id="rId2"/>
              </a:rPr>
              <a:t>http://commons.wikimedia.org/wiki/File:NYSE127.jpg</a:t>
            </a:r>
            <a:endParaRPr lang="cs-CZ" altLang="cs-CZ" dirty="0" smtClean="0"/>
          </a:p>
          <a:p>
            <a:pPr>
              <a:buNone/>
            </a:pPr>
            <a:r>
              <a:rPr lang="cs-CZ" dirty="0" smtClean="0"/>
              <a:t>Obr. 2 Coca </a:t>
            </a:r>
            <a:r>
              <a:rPr lang="cs-CZ" dirty="0" err="1" smtClean="0"/>
              <a:t>cola</a:t>
            </a:r>
            <a:r>
              <a:rPr lang="cs-CZ" dirty="0" smtClean="0"/>
              <a:t> v Nepálu </a:t>
            </a:r>
            <a:r>
              <a:rPr lang="cs-CZ" altLang="cs-CZ" dirty="0" smtClean="0"/>
              <a:t>[cit. 2013-09-14]. Dostupný pod licencí </a:t>
            </a:r>
            <a:r>
              <a:rPr lang="en-US" altLang="cs-CZ" dirty="0" smtClean="0"/>
              <a:t>Creative Commons Attribution-Share Alike 3.0 </a:t>
            </a:r>
            <a:r>
              <a:rPr lang="en-US" altLang="cs-CZ" dirty="0" err="1" smtClean="0"/>
              <a:t>Unported</a:t>
            </a:r>
            <a:r>
              <a:rPr lang="en-US" altLang="cs-CZ" dirty="0" smtClean="0"/>
              <a:t> license.</a:t>
            </a:r>
            <a:r>
              <a:rPr lang="cs-CZ" altLang="cs-CZ" dirty="0" smtClean="0"/>
              <a:t> z WWW: </a:t>
            </a:r>
            <a:r>
              <a:rPr lang="cs-CZ" altLang="cs-CZ" dirty="0" smtClean="0">
                <a:hlinkClick r:id="rId3"/>
              </a:rPr>
              <a:t>http://commons.wikimedia.org/wiki/File:Coke-nepal.jpg</a:t>
            </a:r>
            <a:endParaRPr lang="cs-CZ" altLang="cs-CZ" dirty="0" smtClean="0"/>
          </a:p>
          <a:p>
            <a:pPr>
              <a:buNone/>
            </a:pPr>
            <a:r>
              <a:rPr lang="cs-CZ" dirty="0" smtClean="0"/>
              <a:t>Obr. 3 Pumpa v </a:t>
            </a:r>
            <a:r>
              <a:rPr lang="cs-CZ" dirty="0" err="1" smtClean="0"/>
              <a:t>Burkině</a:t>
            </a:r>
            <a:r>
              <a:rPr lang="cs-CZ" dirty="0" smtClean="0"/>
              <a:t> </a:t>
            </a:r>
            <a:r>
              <a:rPr lang="cs-CZ" dirty="0" err="1" smtClean="0"/>
              <a:t>Faso</a:t>
            </a:r>
            <a:r>
              <a:rPr lang="cs-CZ" dirty="0" smtClean="0"/>
              <a:t> </a:t>
            </a:r>
            <a:r>
              <a:rPr lang="cs-CZ" altLang="cs-CZ" dirty="0" smtClean="0"/>
              <a:t>[cit. 2013-09-14]. Dostupný pod licencí </a:t>
            </a:r>
            <a:r>
              <a:rPr lang="en-US" altLang="cs-CZ" dirty="0" smtClean="0"/>
              <a:t> Creative Commons Attribution 2.0 Generic license.</a:t>
            </a:r>
            <a:r>
              <a:rPr lang="cs-CZ" altLang="cs-CZ" dirty="0" smtClean="0"/>
              <a:t> na WWW: </a:t>
            </a:r>
            <a:r>
              <a:rPr lang="cs-CZ" altLang="cs-CZ" dirty="0" smtClean="0">
                <a:hlinkClick r:id="rId4"/>
              </a:rPr>
              <a:t>http://commons.wikimedia.org/wiki/File:Balga,_February_2010,_Women_around_the_water_pump.jpg</a:t>
            </a:r>
            <a:endParaRPr lang="cs-CZ" alt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SVĚTOVÁ EKONOMIKA 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651500" y="5876925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/>
              <a:t>PO2 DUM č. </a:t>
            </a:r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600" dirty="0" smtClean="0"/>
              <a:t>• propojení národních ekonomik prostřednictvím mezinárodních integrací</a:t>
            </a:r>
          </a:p>
          <a:p>
            <a:r>
              <a:rPr lang="cs-CZ" sz="3600" dirty="0" smtClean="0"/>
              <a:t>předpoklady rozvoje:</a:t>
            </a:r>
          </a:p>
          <a:p>
            <a:pPr lvl="1"/>
            <a:r>
              <a:rPr lang="cs-CZ" sz="3200" dirty="0" smtClean="0"/>
              <a:t>světové ekonomické integrace</a:t>
            </a:r>
          </a:p>
          <a:p>
            <a:pPr lvl="1"/>
            <a:r>
              <a:rPr lang="cs-CZ" sz="3200" dirty="0" smtClean="0"/>
              <a:t>světové trhy a finance</a:t>
            </a:r>
          </a:p>
          <a:p>
            <a:pPr lvl="1"/>
            <a:r>
              <a:rPr lang="cs-CZ" sz="3200" dirty="0" smtClean="0"/>
              <a:t>mezinárodní dělba práce</a:t>
            </a:r>
          </a:p>
          <a:p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5445224"/>
            <a:ext cx="8229600" cy="1296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Obr. 1 Tady se obchoduje! 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Určete z obrázku název instituce.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S čím se zde vlastně obchoduje?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File:NYSE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04664"/>
            <a:ext cx="6528725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cs-CZ" b="1" dirty="0" smtClean="0">
                <a:solidFill>
                  <a:schemeClr val="accent2"/>
                </a:solidFill>
                <a:cs typeface="Arial" charset="0"/>
              </a:rPr>
              <a:t>	I. zemědělská (agrární)</a:t>
            </a:r>
            <a:r>
              <a:rPr lang="cs-CZ" b="1" dirty="0" smtClean="0">
                <a:cs typeface="Arial" charset="0"/>
              </a:rPr>
              <a:t> </a:t>
            </a:r>
          </a:p>
          <a:p>
            <a:pPr lvl="2"/>
            <a:r>
              <a:rPr lang="cs-CZ" b="1" dirty="0" smtClean="0">
                <a:cs typeface="Arial" charset="0"/>
              </a:rPr>
              <a:t> </a:t>
            </a:r>
            <a:r>
              <a:rPr lang="cs-CZ" dirty="0" smtClean="0">
                <a:cs typeface="Arial" charset="0"/>
              </a:rPr>
              <a:t>prvovýroba (samozásobitelské Z. - naturální)</a:t>
            </a:r>
          </a:p>
          <a:p>
            <a:pPr>
              <a:buFontTx/>
              <a:buNone/>
            </a:pPr>
            <a:r>
              <a:rPr lang="cs-CZ" dirty="0" smtClean="0">
                <a:cs typeface="Arial" charset="0"/>
              </a:rPr>
              <a:t>	 </a:t>
            </a:r>
            <a:r>
              <a:rPr lang="cs-CZ" b="1" dirty="0" smtClean="0">
                <a:solidFill>
                  <a:schemeClr val="accent2"/>
                </a:solidFill>
                <a:cs typeface="Arial" charset="0"/>
              </a:rPr>
              <a:t>II. průmyslová (industriální) </a:t>
            </a:r>
          </a:p>
          <a:p>
            <a:pPr lvl="2"/>
            <a:r>
              <a:rPr lang="cs-CZ" dirty="0" smtClean="0">
                <a:cs typeface="Arial" charset="0"/>
              </a:rPr>
              <a:t>průmyslová revoluce (18.-19. stol.)</a:t>
            </a:r>
          </a:p>
          <a:p>
            <a:pPr lvl="2"/>
            <a:r>
              <a:rPr lang="cs-CZ" dirty="0" smtClean="0">
                <a:cs typeface="Arial" charset="0"/>
              </a:rPr>
              <a:t>vědecko-technická revoluce (druhá polovina 20. stol.)</a:t>
            </a:r>
          </a:p>
          <a:p>
            <a:pPr lvl="2"/>
            <a:r>
              <a:rPr lang="cs-CZ" dirty="0" smtClean="0">
                <a:cs typeface="Arial" charset="0"/>
              </a:rPr>
              <a:t>začátek – Evropa, USA, dnes rozvojové země</a:t>
            </a:r>
          </a:p>
          <a:p>
            <a:pPr>
              <a:buFontTx/>
              <a:buNone/>
            </a:pPr>
            <a:r>
              <a:rPr lang="cs-CZ" dirty="0" smtClean="0">
                <a:cs typeface="Arial" charset="0"/>
              </a:rPr>
              <a:t>	 </a:t>
            </a:r>
            <a:r>
              <a:rPr lang="cs-CZ" b="1" dirty="0" smtClean="0">
                <a:solidFill>
                  <a:schemeClr val="accent2"/>
                </a:solidFill>
                <a:cs typeface="Arial" charset="0"/>
              </a:rPr>
              <a:t>III. informační postindustriální </a:t>
            </a:r>
          </a:p>
          <a:p>
            <a:pPr lvl="2"/>
            <a:r>
              <a:rPr lang="cs-CZ" dirty="0" smtClean="0">
                <a:cs typeface="Arial" charset="0"/>
              </a:rPr>
              <a:t>služby, věda, výzkum, vzdělání</a:t>
            </a:r>
          </a:p>
          <a:p>
            <a:pPr>
              <a:buFontTx/>
              <a:buNone/>
            </a:pPr>
            <a:endParaRPr lang="cs-CZ" dirty="0" smtClean="0">
              <a:cs typeface="Arial" charset="0"/>
            </a:endParaRPr>
          </a:p>
          <a:p>
            <a:pPr>
              <a:buFontTx/>
              <a:buNone/>
            </a:pPr>
            <a:endParaRPr lang="cs-CZ" sz="1050" dirty="0" smtClean="0">
              <a:cs typeface="Arial" charset="0"/>
            </a:endParaRPr>
          </a:p>
          <a:p>
            <a:pPr>
              <a:buFontTx/>
              <a:buNone/>
            </a:pPr>
            <a:r>
              <a:rPr lang="cs-CZ" dirty="0" smtClean="0">
                <a:cs typeface="Arial" charset="0"/>
              </a:rPr>
              <a:t>Současné světové hospodářství má</a:t>
            </a:r>
          </a:p>
          <a:p>
            <a:pPr>
              <a:buFontTx/>
              <a:buNone/>
            </a:pPr>
            <a:r>
              <a:rPr lang="cs-CZ" dirty="0" smtClean="0">
                <a:cs typeface="Arial" charset="0"/>
              </a:rPr>
              <a:t> </a:t>
            </a:r>
            <a:r>
              <a:rPr lang="cs-CZ" b="1" dirty="0" smtClean="0">
                <a:solidFill>
                  <a:schemeClr val="accent2"/>
                </a:solidFill>
                <a:cs typeface="Arial" charset="0"/>
              </a:rPr>
              <a:t>průmyslově-zemědělský charakter.</a:t>
            </a:r>
            <a:endParaRPr lang="cs-CZ" dirty="0" smtClean="0">
              <a:cs typeface="Arial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ekonomiky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trend těsného propojování světové ekonomiky</a:t>
            </a:r>
          </a:p>
          <a:p>
            <a:r>
              <a:rPr lang="cs-CZ" sz="3200" dirty="0" smtClean="0"/>
              <a:t>rozvoj dopravy a informačních technologií</a:t>
            </a:r>
          </a:p>
          <a:p>
            <a:r>
              <a:rPr lang="cs-CZ" sz="3200" dirty="0" smtClean="0"/>
              <a:t>zápory: </a:t>
            </a:r>
          </a:p>
          <a:p>
            <a:pPr lvl="1"/>
            <a:r>
              <a:rPr lang="cs-CZ" sz="2800" dirty="0" smtClean="0"/>
              <a:t>ničení hospodářských i kulturních odlišností</a:t>
            </a:r>
          </a:p>
          <a:p>
            <a:pPr lvl="1"/>
            <a:r>
              <a:rPr lang="cs-CZ" sz="2800" dirty="0" smtClean="0"/>
              <a:t>poškozování životního prostředí nesmyslnou dopravou zboží </a:t>
            </a:r>
          </a:p>
          <a:p>
            <a:pPr lvl="1"/>
            <a:r>
              <a:rPr lang="cs-CZ" sz="2800" dirty="0" smtClean="0"/>
              <a:t>zánik tradičních ekonomických odvětví</a:t>
            </a:r>
          </a:p>
          <a:p>
            <a:r>
              <a:rPr lang="cs-CZ" sz="3200" dirty="0" smtClean="0"/>
              <a:t>klady:</a:t>
            </a:r>
          </a:p>
          <a:p>
            <a:pPr lvl="1"/>
            <a:r>
              <a:rPr lang="cs-CZ" sz="2800" dirty="0" smtClean="0"/>
              <a:t>nízká cena výrobků a jejich dostupnost</a:t>
            </a:r>
            <a:endParaRPr lang="cs-CZ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395536" y="5229200"/>
            <a:ext cx="8229600" cy="1473027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Obr. 2 Globální nápoj v nepálské vesnici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Globalizace</a:t>
            </a:r>
            <a:endParaRPr lang="cs-CZ" dirty="0"/>
          </a:p>
        </p:txBody>
      </p:sp>
      <p:pic>
        <p:nvPicPr>
          <p:cNvPr id="25602" name="Picture 2" descr="File:Coke-nep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8239722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I. sektor (</a:t>
            </a:r>
            <a:r>
              <a:rPr lang="cs-CZ" sz="3200" b="1" dirty="0" err="1" smtClean="0">
                <a:solidFill>
                  <a:srgbClr val="000066"/>
                </a:solidFill>
                <a:cs typeface="Arial" charset="0"/>
              </a:rPr>
              <a:t>primér</a:t>
            </a:r>
            <a:r>
              <a:rPr lang="cs-CZ" sz="3200" dirty="0" smtClean="0">
                <a:cs typeface="Arial" charset="0"/>
              </a:rPr>
              <a:t>, </a:t>
            </a:r>
            <a:r>
              <a:rPr lang="cs-CZ" sz="3200" b="1" dirty="0" smtClean="0">
                <a:solidFill>
                  <a:srgbClr val="000066"/>
                </a:solidFill>
                <a:cs typeface="Arial" charset="0"/>
              </a:rPr>
              <a:t>prvovýroba</a:t>
            </a:r>
            <a:r>
              <a:rPr lang="cs-CZ" sz="3200" dirty="0" smtClean="0">
                <a:cs typeface="Arial" charset="0"/>
              </a:rPr>
              <a:t>; 40,5 %; ↓)</a:t>
            </a:r>
          </a:p>
          <a:p>
            <a:pPr lvl="1" algn="l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lov, rybolov, lesní a vodní hospodářství	  	 </a:t>
            </a:r>
          </a:p>
          <a:p>
            <a:pPr lvl="1" algn="l">
              <a:lnSpc>
                <a:spcPct val="80000"/>
              </a:lnSpc>
            </a:pPr>
            <a:r>
              <a:rPr lang="cs-CZ" sz="2800" b="1" dirty="0" smtClean="0">
                <a:solidFill>
                  <a:srgbClr val="000066"/>
                </a:solidFill>
                <a:cs typeface="Arial" charset="0"/>
              </a:rPr>
              <a:t>zemědělství</a:t>
            </a:r>
            <a:r>
              <a:rPr lang="cs-CZ" sz="2800" dirty="0" smtClean="0">
                <a:cs typeface="Arial" charset="0"/>
              </a:rPr>
              <a:t>, těžba surovin</a:t>
            </a:r>
          </a:p>
          <a:p>
            <a:pPr algn="l">
              <a:lnSpc>
                <a:spcPct val="80000"/>
              </a:lnSpc>
            </a:pPr>
            <a:endParaRPr lang="cs-CZ" sz="3200" dirty="0" smtClean="0">
              <a:cs typeface="Arial" charset="0"/>
            </a:endParaRPr>
          </a:p>
          <a:p>
            <a:pPr algn="l">
              <a:lnSpc>
                <a:spcPct val="80000"/>
              </a:lnSpc>
            </a:pPr>
            <a:r>
              <a:rPr lang="cs-CZ" sz="3200" dirty="0" smtClean="0">
                <a:cs typeface="Arial" charset="0"/>
              </a:rPr>
              <a:t>II. sektor (</a:t>
            </a:r>
            <a:r>
              <a:rPr lang="cs-CZ" sz="3200" b="1" dirty="0" err="1" smtClean="0">
                <a:solidFill>
                  <a:srgbClr val="000066"/>
                </a:solidFill>
                <a:cs typeface="Arial" charset="0"/>
              </a:rPr>
              <a:t>sekundér</a:t>
            </a:r>
            <a:r>
              <a:rPr lang="cs-CZ" sz="3200" dirty="0" smtClean="0">
                <a:cs typeface="Arial" charset="0"/>
              </a:rPr>
              <a:t>, </a:t>
            </a:r>
            <a:r>
              <a:rPr lang="cs-CZ" sz="3200" b="1" dirty="0" smtClean="0">
                <a:solidFill>
                  <a:srgbClr val="000066"/>
                </a:solidFill>
                <a:cs typeface="Arial" charset="0"/>
              </a:rPr>
              <a:t>druhovýroba</a:t>
            </a:r>
            <a:r>
              <a:rPr lang="cs-CZ" sz="3200" dirty="0" smtClean="0">
                <a:cs typeface="Arial" charset="0"/>
              </a:rPr>
              <a:t>; 20,5 %; ↓v. země ↑ </a:t>
            </a:r>
            <a:r>
              <a:rPr lang="cs-CZ" sz="3200" dirty="0" err="1" smtClean="0">
                <a:cs typeface="Arial" charset="0"/>
              </a:rPr>
              <a:t>rozv</a:t>
            </a:r>
            <a:r>
              <a:rPr lang="cs-CZ" sz="3200" dirty="0" smtClean="0">
                <a:cs typeface="Arial" charset="0"/>
              </a:rPr>
              <a:t>. země)</a:t>
            </a:r>
          </a:p>
          <a:p>
            <a:pPr lvl="1" algn="l">
              <a:lnSpc>
                <a:spcPct val="80000"/>
              </a:lnSpc>
            </a:pPr>
            <a:r>
              <a:rPr lang="cs-CZ" sz="2800" b="1" dirty="0" smtClean="0">
                <a:solidFill>
                  <a:srgbClr val="000066"/>
                </a:solidFill>
                <a:cs typeface="Arial" charset="0"/>
              </a:rPr>
              <a:t>průmysl</a:t>
            </a:r>
            <a:r>
              <a:rPr lang="cs-CZ" sz="2800" dirty="0" smtClean="0">
                <a:cs typeface="Arial" charset="0"/>
              </a:rPr>
              <a:t>, stavebnictví, nákladní doprava)</a:t>
            </a:r>
          </a:p>
          <a:p>
            <a:pPr lvl="1" algn="l">
              <a:lnSpc>
                <a:spcPct val="80000"/>
              </a:lnSpc>
              <a:buNone/>
            </a:pPr>
            <a:endParaRPr lang="cs-CZ" sz="2800" dirty="0" smtClean="0">
              <a:cs typeface="Arial" charset="0"/>
            </a:endParaRPr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sektory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 smtClean="0">
                <a:cs typeface="Arial" charset="0"/>
              </a:rPr>
              <a:t>III. sektor (</a:t>
            </a:r>
            <a:r>
              <a:rPr lang="cs-CZ" b="1" dirty="0" smtClean="0">
                <a:solidFill>
                  <a:srgbClr val="000066"/>
                </a:solidFill>
                <a:cs typeface="Arial" charset="0"/>
              </a:rPr>
              <a:t>terciér</a:t>
            </a:r>
            <a:r>
              <a:rPr lang="cs-CZ" dirty="0" smtClean="0">
                <a:cs typeface="Arial" charset="0"/>
              </a:rPr>
              <a:t>, </a:t>
            </a:r>
            <a:r>
              <a:rPr lang="cs-CZ" b="1" dirty="0" smtClean="0">
                <a:solidFill>
                  <a:srgbClr val="000066"/>
                </a:solidFill>
                <a:cs typeface="Arial" charset="0"/>
              </a:rPr>
              <a:t>služby</a:t>
            </a:r>
            <a:r>
              <a:rPr lang="cs-CZ" dirty="0" smtClean="0">
                <a:cs typeface="Arial" charset="0"/>
              </a:rPr>
              <a:t>; 39 %; ↑)</a:t>
            </a:r>
          </a:p>
          <a:p>
            <a:pPr lvl="1">
              <a:lnSpc>
                <a:spcPct val="80000"/>
              </a:lnSpc>
            </a:pPr>
            <a:r>
              <a:rPr lang="cs-CZ" sz="2800" dirty="0" smtClean="0">
                <a:cs typeface="Arial" charset="0"/>
              </a:rPr>
              <a:t>osobní doprava, rekreace a cestovní ruch, školství, zdravotnictví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u nejvyspělejších států světa vyčleňován: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IV. sektor (</a:t>
            </a:r>
            <a:r>
              <a:rPr lang="cs-CZ" b="1" dirty="0" smtClean="0">
                <a:solidFill>
                  <a:srgbClr val="000066"/>
                </a:solidFill>
              </a:rPr>
              <a:t>kvartér</a:t>
            </a:r>
            <a:r>
              <a:rPr lang="cs-CZ" dirty="0" smtClean="0"/>
              <a:t> - služby placené z veřejných rozpočtů)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/>
              <a:t>	   	   - věda, výzkum, vysoké školství</a:t>
            </a:r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Hospodářské sektory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2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6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Motiv12</Template>
  <TotalTime>91</TotalTime>
  <Words>423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Motiv12</vt:lpstr>
      <vt:lpstr>Motiv6</vt:lpstr>
      <vt:lpstr>Snímek 1</vt:lpstr>
      <vt:lpstr>SVĚTOVÁ EKONOMIKA </vt:lpstr>
      <vt:lpstr>Světová ekonomika</vt:lpstr>
      <vt:lpstr>Snímek 4</vt:lpstr>
      <vt:lpstr>Typy ekonomiky</vt:lpstr>
      <vt:lpstr>Globalizace</vt:lpstr>
      <vt:lpstr>Globalizace</vt:lpstr>
      <vt:lpstr>Hospodářské sektory</vt:lpstr>
      <vt:lpstr>Hospodářské sektory</vt:lpstr>
      <vt:lpstr>HDP</vt:lpstr>
      <vt:lpstr>Jádrové oblasti</vt:lpstr>
      <vt:lpstr>Periferní oblasti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11</cp:revision>
  <dcterms:created xsi:type="dcterms:W3CDTF">2014-03-10T21:26:46Z</dcterms:created>
  <dcterms:modified xsi:type="dcterms:W3CDTF">2014-04-20T12:46:37Z</dcterms:modified>
</cp:coreProperties>
</file>