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85" r:id="rId2"/>
  </p:sldMasterIdLst>
  <p:sldIdLst>
    <p:sldId id="257" r:id="rId3"/>
    <p:sldId id="256" r:id="rId4"/>
    <p:sldId id="258" r:id="rId5"/>
    <p:sldId id="259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5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56A3-8BCC-48EE-A1DE-3071464E5ED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56A3-8BCC-48EE-A1DE-3071464E5ED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56A3-8BCC-48EE-A1DE-3071464E5ED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2492734" y="5094577"/>
            <a:ext cx="6194066" cy="925223"/>
          </a:xfrm>
        </p:spPr>
        <p:txBody>
          <a:bodyPr/>
          <a:lstStyle>
            <a:lvl1pPr marL="0" indent="0" algn="r">
              <a:buNone/>
              <a:defRPr sz="28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108986" y="3606800"/>
            <a:ext cx="7577814" cy="1470025"/>
          </a:xfrm>
        </p:spPr>
        <p:txBody>
          <a:bodyPr anchor="b" anchorCtr="0"/>
          <a:lstStyle>
            <a:lvl1pPr algn="r">
              <a:defRPr sz="400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56A3-8BCC-48EE-A1DE-3071464E5ED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56A3-8BCC-48EE-A1DE-3071464E5ED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56A3-8BCC-48EE-A1DE-3071464E5ED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56A3-8BCC-48EE-A1DE-3071464E5ED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2 sloupce tex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56A3-8BCC-48EE-A1DE-3071464E5ED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56A3-8BCC-48EE-A1DE-3071464E5ED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56A3-8BCC-48EE-A1DE-3071464E5ED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56A3-8BCC-48EE-A1DE-3071464E5ED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56A3-8BCC-48EE-A1DE-3071464E5ED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56A3-8BCC-48EE-A1DE-3071464E5ED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56A3-8BCC-48EE-A1DE-3071464E5ED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56A3-8BCC-48EE-A1DE-3071464E5ED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56A3-8BCC-48EE-A1DE-3071464E5ED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56A3-8BCC-48EE-A1DE-3071464E5ED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Klepnutím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56A3-8BCC-48EE-A1DE-3071464E5ED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80756A3-8BCC-48EE-A1DE-3071464E5ED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9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fld id="{E80756A3-8BCC-48EE-A1DE-3071464E5ED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fld id="{BA998EEF-4E3E-4477-AD56-07A94064D9E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</p:sldLayoutIdLst>
  <p:txStyles>
    <p:titleStyle>
      <a:defPPr>
        <a:defRPr sz="4400">
          <a:solidFill>
            <a:schemeClr val="tx1"/>
          </a:solidFill>
          <a:latin typeface="+mj-lt"/>
          <a:ea typeface="+mj-ea"/>
          <a:cs typeface="+mj-cs"/>
        </a:defRPr>
      </a:defPPr>
      <a:lvl1pPr algn="l" eaLnBrk="1" hangingPunct="1">
        <a:buNone/>
        <a:defRPr sz="36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 eaLnBrk="1" hangingPunct="1">
        <a:buChar char="•"/>
        <a:defRPr sz="2800">
          <a:latin typeface="+mn-lt"/>
        </a:defRPr>
      </a:lvl1pPr>
      <a:lvl2pPr marL="742950" indent="-285750" eaLnBrk="1" hangingPunct="1">
        <a:buChar char="–"/>
        <a:defRPr sz="2400">
          <a:latin typeface="+mn-lt"/>
        </a:defRPr>
      </a:lvl2pPr>
      <a:lvl3pPr marL="1143000" indent="-228600" eaLnBrk="1" hangingPunct="1">
        <a:buChar char="•"/>
        <a:defRPr sz="2400">
          <a:latin typeface="+mn-lt"/>
        </a:defRPr>
      </a:lvl3pPr>
      <a:lvl4pPr marL="1600200" indent="-228600" eaLnBrk="1" hangingPunct="1">
        <a:buChar char="–"/>
        <a:defRPr sz="2000">
          <a:latin typeface="+mn-lt"/>
        </a:defRPr>
      </a:lvl4pPr>
      <a:lvl5pPr marL="2057400" indent="-228600" eaLnBrk="1" hangingPunct="1">
        <a:buChar char="»"/>
        <a:defRPr sz="2000">
          <a:latin typeface="+mn-lt"/>
        </a:defRPr>
      </a:lvl5pPr>
      <a:lvl6pPr marL="2514600" indent="-228600" eaLnBrk="1" hangingPunct="1">
        <a:buChar char="•"/>
        <a:defRPr sz="2000"/>
      </a:lvl6pPr>
      <a:lvl7pPr marL="2971800" indent="-228600" eaLnBrk="1" hangingPunct="1">
        <a:buChar char="•"/>
        <a:defRPr sz="2000"/>
      </a:lvl7pPr>
      <a:lvl8pPr marL="3429000" indent="-228600" eaLnBrk="1" hangingPunct="1">
        <a:buChar char="•"/>
        <a:defRPr sz="2000"/>
      </a:lvl8pPr>
      <a:lvl9pPr marL="3886200" indent="-228600" eaLnBrk="1" hangingPunct="1">
        <a:buChar char="•"/>
        <a:defRPr sz="2000"/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Coke-nepal.jpg" TargetMode="External"/><Relationship Id="rId2" Type="http://schemas.openxmlformats.org/officeDocument/2006/relationships/hyperlink" Target="http://commons.wikimedia.org/wiki/File:NYSE127.jpg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commons.wikimedia.org/wiki/File:Balga,_February_2010,_Women_around_the_water_pump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412750" y="1700807"/>
          <a:ext cx="8280920" cy="51337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82613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Světová ekonomika - úvod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965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Zeměpis, 2. ročník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965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Sociální prostředí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965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Prezentace</a:t>
                      </a:r>
                      <a:r>
                        <a:rPr lang="cs-CZ" sz="1700" b="0" baseline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k tématu úvod do světové ekonomiky, obsahuje otázky</a:t>
                      </a:r>
                      <a:endParaRPr lang="cs-CZ" sz="1700" b="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965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Hospodářské</a:t>
                      </a:r>
                      <a:r>
                        <a:rPr lang="cs-CZ" sz="1700" b="0" baseline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sektory, etapy vývoje, HDP, jádrové a periferní oblasti </a:t>
                      </a:r>
                      <a:endParaRPr lang="cs-CZ" sz="1700" b="0" dirty="0" smtClean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1041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Mgr. Tomáš</a:t>
                      </a:r>
                      <a:r>
                        <a:rPr lang="cs-CZ" sz="1700" b="0" baseline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Pospíšil</a:t>
                      </a:r>
                      <a:endParaRPr lang="cs-CZ" sz="1700" b="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1041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Září 2013</a:t>
                      </a:r>
                      <a:endParaRPr lang="cs-CZ" sz="1700" b="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1041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965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9250" name="Obrázek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6632"/>
            <a:ext cx="8748712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dirty="0" smtClean="0"/>
              <a:t>hrubý domácí produkt (HDP)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 = celková hodnota vyrobeného zboží a služeb ve státě za rok (v USD / 1 obyvatele) 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solidFill>
                  <a:srgbClr val="C00000"/>
                </a:solidFill>
              </a:rPr>
              <a:t>Které státy vykazují nejvyšší HDP?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solidFill>
                  <a:srgbClr val="C00000"/>
                </a:solidFill>
              </a:rPr>
              <a:t>Které státy vykazují vysoký nárůst HDP a jak se jim říká?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solidFill>
                  <a:srgbClr val="C00000"/>
                </a:solidFill>
              </a:rPr>
              <a:t>Jak ovlivnila ekonomická krize po roce 2007 HDP v jednotlivých regionech světa a v ČR? 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solidFill>
                  <a:srgbClr val="C00000"/>
                </a:solidFill>
              </a:rPr>
              <a:t>Která odvětví postihla krize nejvíce?</a:t>
            </a:r>
            <a:endParaRPr lang="cs-CZ" sz="1800" dirty="0" smtClean="0"/>
          </a:p>
          <a:p>
            <a:pPr>
              <a:lnSpc>
                <a:spcPct val="80000"/>
              </a:lnSpc>
              <a:buNone/>
            </a:pPr>
            <a:endParaRPr lang="cs-CZ" sz="1800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HDP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3200" dirty="0" smtClean="0">
                <a:cs typeface="Arial" charset="0"/>
              </a:rPr>
              <a:t>hospodářsky nejrozvinutější území</a:t>
            </a:r>
          </a:p>
          <a:p>
            <a:pPr>
              <a:lnSpc>
                <a:spcPct val="80000"/>
              </a:lnSpc>
            </a:pPr>
            <a:r>
              <a:rPr lang="cs-CZ" sz="3200" dirty="0" smtClean="0">
                <a:cs typeface="Arial" charset="0"/>
              </a:rPr>
              <a:t>vysoká koncentrace průmyslu, obchodu,služeb a dopravy</a:t>
            </a:r>
          </a:p>
          <a:p>
            <a:pPr>
              <a:lnSpc>
                <a:spcPct val="80000"/>
              </a:lnSpc>
            </a:pPr>
            <a:r>
              <a:rPr lang="cs-CZ" sz="3200" dirty="0" smtClean="0">
                <a:cs typeface="Arial" charset="0"/>
              </a:rPr>
              <a:t>hospodářská a politická moc</a:t>
            </a:r>
          </a:p>
          <a:p>
            <a:pPr>
              <a:lnSpc>
                <a:spcPct val="80000"/>
              </a:lnSpc>
            </a:pPr>
            <a:r>
              <a:rPr lang="cs-CZ" sz="3200" dirty="0" smtClean="0">
                <a:cs typeface="Arial" charset="0"/>
              </a:rPr>
              <a:t>3 hlavní centra:</a:t>
            </a:r>
          </a:p>
          <a:p>
            <a:pPr lvl="1">
              <a:lnSpc>
                <a:spcPct val="80000"/>
              </a:lnSpc>
            </a:pPr>
            <a:r>
              <a:rPr lang="cs-CZ" sz="2800" dirty="0" smtClean="0">
                <a:cs typeface="Arial" charset="0"/>
              </a:rPr>
              <a:t>západní Evropa</a:t>
            </a:r>
          </a:p>
          <a:p>
            <a:pPr lvl="1">
              <a:lnSpc>
                <a:spcPct val="80000"/>
              </a:lnSpc>
            </a:pPr>
            <a:r>
              <a:rPr lang="cs-CZ" sz="2800" dirty="0" smtClean="0">
                <a:cs typeface="Arial" charset="0"/>
              </a:rPr>
              <a:t>USA</a:t>
            </a:r>
          </a:p>
          <a:p>
            <a:pPr lvl="1">
              <a:lnSpc>
                <a:spcPct val="80000"/>
              </a:lnSpc>
            </a:pPr>
            <a:r>
              <a:rPr lang="cs-CZ" sz="2800" dirty="0" smtClean="0">
                <a:cs typeface="Arial" charset="0"/>
              </a:rPr>
              <a:t>Japonsko</a:t>
            </a:r>
          </a:p>
          <a:p>
            <a:pPr lvl="1">
              <a:lnSpc>
                <a:spcPct val="80000"/>
              </a:lnSpc>
            </a:pPr>
            <a:r>
              <a:rPr lang="cs-CZ" sz="2800" dirty="0" smtClean="0">
                <a:cs typeface="Arial" charset="0"/>
              </a:rPr>
              <a:t>+ Izrael, RSA, Australský svaz</a:t>
            </a:r>
          </a:p>
          <a:p>
            <a:pPr>
              <a:lnSpc>
                <a:spcPct val="80000"/>
              </a:lnSpc>
            </a:pPr>
            <a:r>
              <a:rPr lang="cs-CZ" sz="3200" dirty="0" smtClean="0">
                <a:cs typeface="Arial" charset="0"/>
              </a:rPr>
              <a:t>70 % HDP (52 % průmyslu)</a:t>
            </a:r>
          </a:p>
          <a:p>
            <a:pPr>
              <a:lnSpc>
                <a:spcPct val="80000"/>
              </a:lnSpc>
            </a:pPr>
            <a:r>
              <a:rPr lang="cs-CZ" sz="3200" dirty="0" smtClean="0">
                <a:cs typeface="Arial" charset="0"/>
              </a:rPr>
              <a:t>38 % rozlohy souše, 20 % obyvatel</a:t>
            </a:r>
            <a:endParaRPr lang="cs-CZ" sz="3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Jádrové oblasti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r>
              <a:rPr lang="cs-CZ" sz="3200" dirty="0" smtClean="0">
                <a:cs typeface="Arial" charset="0"/>
              </a:rPr>
              <a:t>oblasti s nízkou hospodářskou vyspělostí</a:t>
            </a:r>
          </a:p>
          <a:p>
            <a:r>
              <a:rPr lang="cs-CZ" sz="3200" dirty="0" smtClean="0">
                <a:cs typeface="Arial" charset="0"/>
              </a:rPr>
              <a:t>území s nepříznivými přírodními podmínkami</a:t>
            </a:r>
          </a:p>
          <a:p>
            <a:pPr lvl="1"/>
            <a:r>
              <a:rPr lang="cs-CZ" sz="2800" dirty="0" smtClean="0">
                <a:cs typeface="Arial" charset="0"/>
              </a:rPr>
              <a:t>Střední Amerika</a:t>
            </a:r>
          </a:p>
          <a:p>
            <a:pPr lvl="1"/>
            <a:r>
              <a:rPr lang="cs-CZ" sz="2800" dirty="0" smtClean="0">
                <a:cs typeface="Arial" charset="0"/>
              </a:rPr>
              <a:t>Balkánský poloostrov</a:t>
            </a:r>
          </a:p>
          <a:p>
            <a:pPr lvl="1"/>
            <a:r>
              <a:rPr lang="cs-CZ" sz="2800" dirty="0" smtClean="0">
                <a:cs typeface="Arial" charset="0"/>
              </a:rPr>
              <a:t>subsaharská Afrika</a:t>
            </a:r>
          </a:p>
          <a:p>
            <a:pPr>
              <a:buFontTx/>
              <a:buNone/>
            </a:pPr>
            <a:endParaRPr lang="cs-CZ" sz="1100" dirty="0" smtClean="0">
              <a:cs typeface="Arial" charset="0"/>
            </a:endParaRPr>
          </a:p>
          <a:p>
            <a:endParaRPr lang="cs-CZ" sz="3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Periferní oblasti</a:t>
            </a:r>
            <a:endParaRPr lang="cs-CZ" dirty="0"/>
          </a:p>
        </p:txBody>
      </p:sp>
      <p:pic>
        <p:nvPicPr>
          <p:cNvPr id="29698" name="Picture 2" descr="File:Balga, February 2010, Women around the water pum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3789040"/>
            <a:ext cx="5184576" cy="29163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ovéPole 4"/>
          <p:cNvSpPr txBox="1"/>
          <p:nvPr/>
        </p:nvSpPr>
        <p:spPr>
          <a:xfrm>
            <a:off x="467544" y="4437112"/>
            <a:ext cx="30963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3 Komfortní pumpa</a:t>
            </a:r>
          </a:p>
          <a:p>
            <a:r>
              <a:rPr lang="cs-CZ" dirty="0" smtClean="0"/>
              <a:t>v </a:t>
            </a:r>
            <a:r>
              <a:rPr lang="cs-CZ" dirty="0" err="1" smtClean="0"/>
              <a:t>Burkině</a:t>
            </a:r>
            <a:r>
              <a:rPr lang="cs-CZ" dirty="0" smtClean="0"/>
              <a:t> </a:t>
            </a:r>
            <a:r>
              <a:rPr lang="cs-CZ" dirty="0" err="1" smtClean="0"/>
              <a:t>Faso</a:t>
            </a:r>
            <a:endParaRPr lang="cs-CZ" dirty="0" smtClean="0"/>
          </a:p>
          <a:p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Sahel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hlavní obživou je samozásobitelské zemědělství  závislé na přírodních podmínkách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Obr. 1 Burza v New Yorku </a:t>
            </a:r>
            <a:r>
              <a:rPr lang="cs-CZ" altLang="cs-CZ" dirty="0" smtClean="0"/>
              <a:t>[cit. 2013-09-14]. Dostupný pod licencí Public </a:t>
            </a:r>
            <a:r>
              <a:rPr lang="cs-CZ" altLang="cs-CZ" dirty="0" err="1" smtClean="0"/>
              <a:t>domain</a:t>
            </a:r>
            <a:r>
              <a:rPr lang="cs-CZ" altLang="cs-CZ" dirty="0" smtClean="0"/>
              <a:t> z www: </a:t>
            </a:r>
            <a:r>
              <a:rPr lang="cs-CZ" altLang="cs-CZ" dirty="0" smtClean="0">
                <a:hlinkClick r:id="rId2"/>
              </a:rPr>
              <a:t>http://commons.wikimedia.org/wiki/File:NYSE127.jpg</a:t>
            </a:r>
            <a:endParaRPr lang="cs-CZ" altLang="cs-CZ" dirty="0" smtClean="0"/>
          </a:p>
          <a:p>
            <a:pPr>
              <a:buNone/>
            </a:pPr>
            <a:r>
              <a:rPr lang="cs-CZ" dirty="0" smtClean="0"/>
              <a:t>Obr. 2 Coca </a:t>
            </a:r>
            <a:r>
              <a:rPr lang="cs-CZ" dirty="0" err="1" smtClean="0"/>
              <a:t>cola</a:t>
            </a:r>
            <a:r>
              <a:rPr lang="cs-CZ" dirty="0" smtClean="0"/>
              <a:t> v Nepálu </a:t>
            </a:r>
            <a:r>
              <a:rPr lang="cs-CZ" altLang="cs-CZ" dirty="0" smtClean="0"/>
              <a:t>[cit. 2013-09-14]. Dostupný pod licencí </a:t>
            </a:r>
            <a:r>
              <a:rPr lang="en-US" altLang="cs-CZ" dirty="0" smtClean="0"/>
              <a:t>Creative Commons Attribution-Share Alike 3.0 </a:t>
            </a:r>
            <a:r>
              <a:rPr lang="en-US" altLang="cs-CZ" dirty="0" err="1" smtClean="0"/>
              <a:t>Unported</a:t>
            </a:r>
            <a:r>
              <a:rPr lang="en-US" altLang="cs-CZ" dirty="0" smtClean="0"/>
              <a:t> license.</a:t>
            </a:r>
            <a:r>
              <a:rPr lang="cs-CZ" altLang="cs-CZ" dirty="0" smtClean="0"/>
              <a:t> z WWW: </a:t>
            </a:r>
            <a:r>
              <a:rPr lang="cs-CZ" altLang="cs-CZ" dirty="0" smtClean="0">
                <a:hlinkClick r:id="rId3"/>
              </a:rPr>
              <a:t>http://commons.wikimedia.org/wiki/File:Coke-nepal.jpg</a:t>
            </a:r>
            <a:endParaRPr lang="cs-CZ" altLang="cs-CZ" dirty="0" smtClean="0"/>
          </a:p>
          <a:p>
            <a:pPr>
              <a:buNone/>
            </a:pPr>
            <a:r>
              <a:rPr lang="cs-CZ" dirty="0" smtClean="0"/>
              <a:t>Obr. 3 Pumpa v </a:t>
            </a:r>
            <a:r>
              <a:rPr lang="cs-CZ" dirty="0" err="1" smtClean="0"/>
              <a:t>Burkině</a:t>
            </a:r>
            <a:r>
              <a:rPr lang="cs-CZ" dirty="0" smtClean="0"/>
              <a:t> </a:t>
            </a:r>
            <a:r>
              <a:rPr lang="cs-CZ" dirty="0" err="1" smtClean="0"/>
              <a:t>Faso</a:t>
            </a:r>
            <a:r>
              <a:rPr lang="cs-CZ" dirty="0" smtClean="0"/>
              <a:t> </a:t>
            </a:r>
            <a:r>
              <a:rPr lang="cs-CZ" altLang="cs-CZ" dirty="0" smtClean="0"/>
              <a:t>[cit. 2013-09-14]. Dostupný pod licencí </a:t>
            </a:r>
            <a:r>
              <a:rPr lang="en-US" altLang="cs-CZ" dirty="0" smtClean="0"/>
              <a:t> Creative Commons Attribution 2.0 Generic license.</a:t>
            </a:r>
            <a:r>
              <a:rPr lang="cs-CZ" altLang="cs-CZ" dirty="0" smtClean="0"/>
              <a:t> na WWW: </a:t>
            </a:r>
            <a:r>
              <a:rPr lang="cs-CZ" altLang="cs-CZ" dirty="0" smtClean="0">
                <a:hlinkClick r:id="rId4"/>
              </a:rPr>
              <a:t>http://commons.wikimedia.org/wiki/File:Balga,_February_2010,_Women_around_the_water_pump.jpg</a:t>
            </a:r>
            <a:endParaRPr lang="cs-CZ" alt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SVĚTOVÁ EKONOMIKA </a:t>
            </a: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5651500" y="5876925"/>
            <a:ext cx="3024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dirty="0"/>
              <a:t>PO2 DUM č. </a:t>
            </a:r>
            <a:r>
              <a:rPr lang="cs-CZ" dirty="0" smtClean="0"/>
              <a:t>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3600" dirty="0" smtClean="0"/>
              <a:t>• propojení národních ekonomik prostřednictvím mezinárodních integrací</a:t>
            </a:r>
          </a:p>
          <a:p>
            <a:r>
              <a:rPr lang="cs-CZ" sz="3600" dirty="0" smtClean="0"/>
              <a:t>předpoklady rozvoje:</a:t>
            </a:r>
          </a:p>
          <a:p>
            <a:pPr lvl="1"/>
            <a:r>
              <a:rPr lang="cs-CZ" sz="3200" dirty="0" smtClean="0"/>
              <a:t>světové ekonomické integrace</a:t>
            </a:r>
          </a:p>
          <a:p>
            <a:pPr lvl="1"/>
            <a:r>
              <a:rPr lang="cs-CZ" sz="3200" dirty="0" smtClean="0"/>
              <a:t>světové trhy a finance</a:t>
            </a:r>
          </a:p>
          <a:p>
            <a:pPr lvl="1"/>
            <a:r>
              <a:rPr lang="cs-CZ" sz="3200" dirty="0" smtClean="0"/>
              <a:t>mezinárodní dělba práce</a:t>
            </a:r>
          </a:p>
          <a:p>
            <a:endParaRPr lang="cs-CZ" sz="3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Světová ekonomika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5445224"/>
            <a:ext cx="8229600" cy="129614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400" dirty="0" smtClean="0"/>
              <a:t>Obr. 1 Tady se obchoduje! </a:t>
            </a:r>
          </a:p>
          <a:p>
            <a:pPr>
              <a:buNone/>
            </a:pPr>
            <a:r>
              <a:rPr lang="cs-CZ" dirty="0" smtClean="0">
                <a:solidFill>
                  <a:srgbClr val="C00000"/>
                </a:solidFill>
              </a:rPr>
              <a:t>Určete z obrázku název instituce.</a:t>
            </a:r>
          </a:p>
          <a:p>
            <a:pPr>
              <a:buNone/>
            </a:pPr>
            <a:r>
              <a:rPr lang="cs-CZ" dirty="0" smtClean="0">
                <a:solidFill>
                  <a:srgbClr val="C00000"/>
                </a:solidFill>
              </a:rPr>
              <a:t>S čím se zde vlastně obchoduje?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File:NYSE1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04664"/>
            <a:ext cx="6528725" cy="48965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cs-CZ" b="1" dirty="0" smtClean="0">
                <a:solidFill>
                  <a:schemeClr val="accent2"/>
                </a:solidFill>
                <a:cs typeface="Arial" charset="0"/>
              </a:rPr>
              <a:t>	I. zemědělská (agrární)</a:t>
            </a:r>
            <a:r>
              <a:rPr lang="cs-CZ" b="1" dirty="0" smtClean="0">
                <a:cs typeface="Arial" charset="0"/>
              </a:rPr>
              <a:t> </a:t>
            </a:r>
          </a:p>
          <a:p>
            <a:pPr lvl="2"/>
            <a:r>
              <a:rPr lang="cs-CZ" b="1" dirty="0" smtClean="0">
                <a:cs typeface="Arial" charset="0"/>
              </a:rPr>
              <a:t> </a:t>
            </a:r>
            <a:r>
              <a:rPr lang="cs-CZ" dirty="0" smtClean="0">
                <a:cs typeface="Arial" charset="0"/>
              </a:rPr>
              <a:t>prvovýroba (samozásobitelské Z. - naturální)</a:t>
            </a:r>
          </a:p>
          <a:p>
            <a:pPr>
              <a:buFontTx/>
              <a:buNone/>
            </a:pPr>
            <a:r>
              <a:rPr lang="cs-CZ" dirty="0" smtClean="0">
                <a:cs typeface="Arial" charset="0"/>
              </a:rPr>
              <a:t>	 </a:t>
            </a:r>
            <a:r>
              <a:rPr lang="cs-CZ" b="1" dirty="0" smtClean="0">
                <a:solidFill>
                  <a:schemeClr val="accent2"/>
                </a:solidFill>
                <a:cs typeface="Arial" charset="0"/>
              </a:rPr>
              <a:t>II. průmyslová (industriální) </a:t>
            </a:r>
          </a:p>
          <a:p>
            <a:pPr lvl="2"/>
            <a:r>
              <a:rPr lang="cs-CZ" dirty="0" smtClean="0">
                <a:cs typeface="Arial" charset="0"/>
              </a:rPr>
              <a:t>průmyslová revoluce (18.-19. stol.)</a:t>
            </a:r>
          </a:p>
          <a:p>
            <a:pPr lvl="2"/>
            <a:r>
              <a:rPr lang="cs-CZ" dirty="0" smtClean="0">
                <a:cs typeface="Arial" charset="0"/>
              </a:rPr>
              <a:t>vědecko-technická revoluce (druhá polovina 20. stol.)</a:t>
            </a:r>
          </a:p>
          <a:p>
            <a:pPr lvl="2"/>
            <a:r>
              <a:rPr lang="cs-CZ" dirty="0" smtClean="0">
                <a:cs typeface="Arial" charset="0"/>
              </a:rPr>
              <a:t>začátek – Evropa, USA, dnes rozvojové země</a:t>
            </a:r>
          </a:p>
          <a:p>
            <a:pPr>
              <a:buFontTx/>
              <a:buNone/>
            </a:pPr>
            <a:r>
              <a:rPr lang="cs-CZ" dirty="0" smtClean="0">
                <a:cs typeface="Arial" charset="0"/>
              </a:rPr>
              <a:t>	 </a:t>
            </a:r>
            <a:r>
              <a:rPr lang="cs-CZ" b="1" dirty="0" smtClean="0">
                <a:solidFill>
                  <a:schemeClr val="accent2"/>
                </a:solidFill>
                <a:cs typeface="Arial" charset="0"/>
              </a:rPr>
              <a:t>III. informační postindustriální </a:t>
            </a:r>
          </a:p>
          <a:p>
            <a:pPr lvl="2"/>
            <a:r>
              <a:rPr lang="cs-CZ" dirty="0" smtClean="0">
                <a:cs typeface="Arial" charset="0"/>
              </a:rPr>
              <a:t>služby, věda, výzkum, vzdělání</a:t>
            </a:r>
          </a:p>
          <a:p>
            <a:pPr>
              <a:buFontTx/>
              <a:buNone/>
            </a:pPr>
            <a:endParaRPr lang="cs-CZ" dirty="0" smtClean="0">
              <a:cs typeface="Arial" charset="0"/>
            </a:endParaRPr>
          </a:p>
          <a:p>
            <a:pPr>
              <a:buFontTx/>
              <a:buNone/>
            </a:pPr>
            <a:endParaRPr lang="cs-CZ" sz="1050" dirty="0" smtClean="0">
              <a:cs typeface="Arial" charset="0"/>
            </a:endParaRPr>
          </a:p>
          <a:p>
            <a:pPr>
              <a:buFontTx/>
              <a:buNone/>
            </a:pPr>
            <a:r>
              <a:rPr lang="cs-CZ" dirty="0" smtClean="0">
                <a:cs typeface="Arial" charset="0"/>
              </a:rPr>
              <a:t>Současné světové hospodářství má</a:t>
            </a:r>
          </a:p>
          <a:p>
            <a:pPr>
              <a:buFontTx/>
              <a:buNone/>
            </a:pPr>
            <a:r>
              <a:rPr lang="cs-CZ" dirty="0" smtClean="0">
                <a:cs typeface="Arial" charset="0"/>
              </a:rPr>
              <a:t> </a:t>
            </a:r>
            <a:r>
              <a:rPr lang="cs-CZ" b="1" dirty="0" smtClean="0">
                <a:solidFill>
                  <a:schemeClr val="accent2"/>
                </a:solidFill>
                <a:cs typeface="Arial" charset="0"/>
              </a:rPr>
              <a:t>průmyslově-zemědělský charakter.</a:t>
            </a:r>
            <a:endParaRPr lang="cs-CZ" dirty="0" smtClean="0">
              <a:cs typeface="Arial" charset="0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ekonomiky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dirty="0" smtClean="0"/>
              <a:t>trend těsného propojování světové ekonomiky</a:t>
            </a:r>
          </a:p>
          <a:p>
            <a:r>
              <a:rPr lang="cs-CZ" sz="3200" dirty="0" smtClean="0"/>
              <a:t>rozvoj dopravy a informačních technologií</a:t>
            </a:r>
          </a:p>
          <a:p>
            <a:r>
              <a:rPr lang="cs-CZ" sz="3200" dirty="0" smtClean="0"/>
              <a:t>zápory: </a:t>
            </a:r>
          </a:p>
          <a:p>
            <a:pPr lvl="1"/>
            <a:r>
              <a:rPr lang="cs-CZ" sz="2800" dirty="0" smtClean="0"/>
              <a:t>ničení hospodářských i kulturních odlišností</a:t>
            </a:r>
          </a:p>
          <a:p>
            <a:pPr lvl="1"/>
            <a:r>
              <a:rPr lang="cs-CZ" sz="2800" dirty="0" smtClean="0"/>
              <a:t>poškozování životního prostředí nesmyslnou dopravou zboží </a:t>
            </a:r>
          </a:p>
          <a:p>
            <a:pPr lvl="1"/>
            <a:r>
              <a:rPr lang="cs-CZ" sz="2800" dirty="0" smtClean="0"/>
              <a:t>zánik tradičních ekonomických odvětví</a:t>
            </a:r>
          </a:p>
          <a:p>
            <a:r>
              <a:rPr lang="cs-CZ" sz="3200" dirty="0" smtClean="0"/>
              <a:t>klady:</a:t>
            </a:r>
          </a:p>
          <a:p>
            <a:pPr lvl="1"/>
            <a:r>
              <a:rPr lang="cs-CZ" sz="2800" dirty="0" smtClean="0"/>
              <a:t>nízká cena výrobků a jejich dostupnost</a:t>
            </a:r>
            <a:endParaRPr lang="cs-CZ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Globalizace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395536" y="5229200"/>
            <a:ext cx="8229600" cy="1473027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Obr. 2 Globální nápoj v nepálské vesnici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Globalizace</a:t>
            </a:r>
            <a:endParaRPr lang="cs-CZ" dirty="0"/>
          </a:p>
        </p:txBody>
      </p:sp>
      <p:pic>
        <p:nvPicPr>
          <p:cNvPr id="25602" name="Picture 2" descr="File:Coke-nep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72816"/>
            <a:ext cx="8239722" cy="331236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cs-CZ" sz="3200" dirty="0" smtClean="0">
                <a:cs typeface="Arial" charset="0"/>
              </a:rPr>
              <a:t>I. sektor (</a:t>
            </a:r>
            <a:r>
              <a:rPr lang="cs-CZ" sz="3200" b="1" dirty="0" err="1" smtClean="0">
                <a:solidFill>
                  <a:srgbClr val="000066"/>
                </a:solidFill>
                <a:cs typeface="Arial" charset="0"/>
              </a:rPr>
              <a:t>primér</a:t>
            </a:r>
            <a:r>
              <a:rPr lang="cs-CZ" sz="3200" dirty="0" smtClean="0">
                <a:cs typeface="Arial" charset="0"/>
              </a:rPr>
              <a:t>, </a:t>
            </a:r>
            <a:r>
              <a:rPr lang="cs-CZ" sz="3200" b="1" dirty="0" smtClean="0">
                <a:solidFill>
                  <a:srgbClr val="000066"/>
                </a:solidFill>
                <a:cs typeface="Arial" charset="0"/>
              </a:rPr>
              <a:t>prvovýroba</a:t>
            </a:r>
            <a:r>
              <a:rPr lang="cs-CZ" sz="3200" dirty="0" smtClean="0">
                <a:cs typeface="Arial" charset="0"/>
              </a:rPr>
              <a:t>; 40,5 %; ↓)</a:t>
            </a:r>
          </a:p>
          <a:p>
            <a:pPr lvl="1" algn="l">
              <a:lnSpc>
                <a:spcPct val="80000"/>
              </a:lnSpc>
            </a:pPr>
            <a:r>
              <a:rPr lang="cs-CZ" sz="2800" dirty="0" smtClean="0">
                <a:cs typeface="Arial" charset="0"/>
              </a:rPr>
              <a:t>lov, rybolov, lesní a vodní hospodářství	  	 </a:t>
            </a:r>
          </a:p>
          <a:p>
            <a:pPr lvl="1" algn="l">
              <a:lnSpc>
                <a:spcPct val="80000"/>
              </a:lnSpc>
            </a:pPr>
            <a:r>
              <a:rPr lang="cs-CZ" sz="2800" b="1" dirty="0" smtClean="0">
                <a:solidFill>
                  <a:srgbClr val="000066"/>
                </a:solidFill>
                <a:cs typeface="Arial" charset="0"/>
              </a:rPr>
              <a:t>zemědělství</a:t>
            </a:r>
            <a:r>
              <a:rPr lang="cs-CZ" sz="2800" dirty="0" smtClean="0">
                <a:cs typeface="Arial" charset="0"/>
              </a:rPr>
              <a:t>, těžba surovin</a:t>
            </a:r>
          </a:p>
          <a:p>
            <a:pPr algn="l">
              <a:lnSpc>
                <a:spcPct val="80000"/>
              </a:lnSpc>
            </a:pPr>
            <a:endParaRPr lang="cs-CZ" sz="3200" dirty="0" smtClean="0">
              <a:cs typeface="Arial" charset="0"/>
            </a:endParaRPr>
          </a:p>
          <a:p>
            <a:pPr algn="l">
              <a:lnSpc>
                <a:spcPct val="80000"/>
              </a:lnSpc>
            </a:pPr>
            <a:r>
              <a:rPr lang="cs-CZ" sz="3200" dirty="0" smtClean="0">
                <a:cs typeface="Arial" charset="0"/>
              </a:rPr>
              <a:t>II. sektor (</a:t>
            </a:r>
            <a:r>
              <a:rPr lang="cs-CZ" sz="3200" b="1" dirty="0" err="1" smtClean="0">
                <a:solidFill>
                  <a:srgbClr val="000066"/>
                </a:solidFill>
                <a:cs typeface="Arial" charset="0"/>
              </a:rPr>
              <a:t>sekundér</a:t>
            </a:r>
            <a:r>
              <a:rPr lang="cs-CZ" sz="3200" dirty="0" smtClean="0">
                <a:cs typeface="Arial" charset="0"/>
              </a:rPr>
              <a:t>, </a:t>
            </a:r>
            <a:r>
              <a:rPr lang="cs-CZ" sz="3200" b="1" dirty="0" smtClean="0">
                <a:solidFill>
                  <a:srgbClr val="000066"/>
                </a:solidFill>
                <a:cs typeface="Arial" charset="0"/>
              </a:rPr>
              <a:t>druhovýroba</a:t>
            </a:r>
            <a:r>
              <a:rPr lang="cs-CZ" sz="3200" dirty="0" smtClean="0">
                <a:cs typeface="Arial" charset="0"/>
              </a:rPr>
              <a:t>; 20,5 %; ↓v. země ↑ </a:t>
            </a:r>
            <a:r>
              <a:rPr lang="cs-CZ" sz="3200" dirty="0" err="1" smtClean="0">
                <a:cs typeface="Arial" charset="0"/>
              </a:rPr>
              <a:t>rozv</a:t>
            </a:r>
            <a:r>
              <a:rPr lang="cs-CZ" sz="3200" dirty="0" smtClean="0">
                <a:cs typeface="Arial" charset="0"/>
              </a:rPr>
              <a:t>. země)</a:t>
            </a:r>
          </a:p>
          <a:p>
            <a:pPr lvl="1" algn="l">
              <a:lnSpc>
                <a:spcPct val="80000"/>
              </a:lnSpc>
            </a:pPr>
            <a:r>
              <a:rPr lang="cs-CZ" sz="2800" b="1" dirty="0" smtClean="0">
                <a:solidFill>
                  <a:srgbClr val="000066"/>
                </a:solidFill>
                <a:cs typeface="Arial" charset="0"/>
              </a:rPr>
              <a:t>průmysl</a:t>
            </a:r>
            <a:r>
              <a:rPr lang="cs-CZ" sz="2800" dirty="0" smtClean="0">
                <a:cs typeface="Arial" charset="0"/>
              </a:rPr>
              <a:t>, stavebnictví, nákladní doprava)</a:t>
            </a:r>
          </a:p>
          <a:p>
            <a:pPr lvl="1" algn="l">
              <a:lnSpc>
                <a:spcPct val="80000"/>
              </a:lnSpc>
              <a:buNone/>
            </a:pPr>
            <a:endParaRPr lang="cs-CZ" sz="2800" dirty="0" smtClean="0">
              <a:cs typeface="Arial" charset="0"/>
            </a:endParaRPr>
          </a:p>
          <a:p>
            <a:endParaRPr lang="cs-CZ" sz="3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Hospodářské sektory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cs-CZ" dirty="0" smtClean="0">
                <a:cs typeface="Arial" charset="0"/>
              </a:rPr>
              <a:t>III. sektor (</a:t>
            </a:r>
            <a:r>
              <a:rPr lang="cs-CZ" b="1" dirty="0" smtClean="0">
                <a:solidFill>
                  <a:srgbClr val="000066"/>
                </a:solidFill>
                <a:cs typeface="Arial" charset="0"/>
              </a:rPr>
              <a:t>terciér</a:t>
            </a:r>
            <a:r>
              <a:rPr lang="cs-CZ" dirty="0" smtClean="0">
                <a:cs typeface="Arial" charset="0"/>
              </a:rPr>
              <a:t>, </a:t>
            </a:r>
            <a:r>
              <a:rPr lang="cs-CZ" b="1" dirty="0" smtClean="0">
                <a:solidFill>
                  <a:srgbClr val="000066"/>
                </a:solidFill>
                <a:cs typeface="Arial" charset="0"/>
              </a:rPr>
              <a:t>služby</a:t>
            </a:r>
            <a:r>
              <a:rPr lang="cs-CZ" dirty="0" smtClean="0">
                <a:cs typeface="Arial" charset="0"/>
              </a:rPr>
              <a:t>; 39 %; ↑)</a:t>
            </a:r>
          </a:p>
          <a:p>
            <a:pPr lvl="1">
              <a:lnSpc>
                <a:spcPct val="80000"/>
              </a:lnSpc>
            </a:pPr>
            <a:r>
              <a:rPr lang="cs-CZ" sz="2800" dirty="0" smtClean="0">
                <a:cs typeface="Arial" charset="0"/>
              </a:rPr>
              <a:t>osobní doprava, rekreace a cestovní ruch, školství, zdravotnictví</a:t>
            </a:r>
          </a:p>
          <a:p>
            <a:pPr>
              <a:lnSpc>
                <a:spcPct val="80000"/>
              </a:lnSpc>
            </a:pPr>
            <a:endParaRPr lang="cs-CZ" sz="2400" dirty="0" smtClean="0"/>
          </a:p>
          <a:p>
            <a:pPr>
              <a:lnSpc>
                <a:spcPct val="80000"/>
              </a:lnSpc>
            </a:pPr>
            <a:endParaRPr lang="cs-CZ" sz="2400" dirty="0" smtClean="0"/>
          </a:p>
          <a:p>
            <a:pPr>
              <a:lnSpc>
                <a:spcPct val="80000"/>
              </a:lnSpc>
            </a:pPr>
            <a:r>
              <a:rPr lang="cs-CZ" sz="2400" dirty="0" smtClean="0"/>
              <a:t>u nejvyspělejších států světa vyčleňován: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IV. sektor (</a:t>
            </a:r>
            <a:r>
              <a:rPr lang="cs-CZ" b="1" dirty="0" smtClean="0">
                <a:solidFill>
                  <a:srgbClr val="000066"/>
                </a:solidFill>
              </a:rPr>
              <a:t>kvartér</a:t>
            </a:r>
            <a:r>
              <a:rPr lang="cs-CZ" dirty="0" smtClean="0"/>
              <a:t> - služby placené z veřejných rozpočtů)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dirty="0" smtClean="0"/>
              <a:t>	   	   - věda, výzkum, vysoké školství</a:t>
            </a:r>
          </a:p>
          <a:p>
            <a:endParaRPr lang="cs-CZ" sz="3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Hospodářské sektory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12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6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Motiv12</Template>
  <TotalTime>91</TotalTime>
  <Words>423</Words>
  <Application>Microsoft Office PowerPoint</Application>
  <PresentationFormat>Předvádění na obrazovce (4:3)</PresentationFormat>
  <Paragraphs>100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Motiv12</vt:lpstr>
      <vt:lpstr>Motiv6</vt:lpstr>
      <vt:lpstr>Snímek 1</vt:lpstr>
      <vt:lpstr>SVĚTOVÁ EKONOMIKA </vt:lpstr>
      <vt:lpstr>Světová ekonomika</vt:lpstr>
      <vt:lpstr>Snímek 4</vt:lpstr>
      <vt:lpstr>Typy ekonomiky</vt:lpstr>
      <vt:lpstr>Globalizace</vt:lpstr>
      <vt:lpstr>Globalizace</vt:lpstr>
      <vt:lpstr>Hospodářské sektory</vt:lpstr>
      <vt:lpstr>Hospodářské sektory</vt:lpstr>
      <vt:lpstr>HDP</vt:lpstr>
      <vt:lpstr>Jádrové oblasti</vt:lpstr>
      <vt:lpstr>Periferní oblasti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Tomas</dc:creator>
  <cp:lastModifiedBy>Tomas</cp:lastModifiedBy>
  <cp:revision>11</cp:revision>
  <dcterms:created xsi:type="dcterms:W3CDTF">2014-03-10T21:26:46Z</dcterms:created>
  <dcterms:modified xsi:type="dcterms:W3CDTF">2014-04-20T12:46:37Z</dcterms:modified>
</cp:coreProperties>
</file>