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16"/>
  </p:notesMasterIdLst>
  <p:sldIdLst>
    <p:sldId id="257" r:id="rId3"/>
    <p:sldId id="256" r:id="rId4"/>
    <p:sldId id="275" r:id="rId5"/>
    <p:sldId id="273" r:id="rId6"/>
    <p:sldId id="274" r:id="rId7"/>
    <p:sldId id="276" r:id="rId8"/>
    <p:sldId id="277" r:id="rId9"/>
    <p:sldId id="280" r:id="rId10"/>
    <p:sldId id="281" r:id="rId11"/>
    <p:sldId id="279" r:id="rId12"/>
    <p:sldId id="278" r:id="rId13"/>
    <p:sldId id="282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2" autoAdjust="0"/>
    <p:restoredTop sz="94660"/>
  </p:normalViewPr>
  <p:slideViewPr>
    <p:cSldViewPr>
      <p:cViewPr varScale="1">
        <p:scale>
          <a:sx n="63" d="100"/>
          <a:sy n="63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DC8E4-B6A6-49D3-9A24-2AFF1E54B7D6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3E160-AC8A-420D-A759-986DE3775B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3E160-AC8A-420D-A759-986DE3775BD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mplete_diagram_of_a_human_spermatozoa_cs.svg" TargetMode="External"/><Relationship Id="rId2" Type="http://schemas.openxmlformats.org/officeDocument/2006/relationships/hyperlink" Target="http://commons.wikimedia.org/wiki/File:Foliculos_ovaricos_miguelferig.PNG?uselang=c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Oogeneze.jpg" TargetMode="External"/><Relationship Id="rId5" Type="http://schemas.openxmlformats.org/officeDocument/2006/relationships/hyperlink" Target="http://commons.wikimedia.org/wiki/File:Human_egg_cell.svg?uselang=cs" TargetMode="External"/><Relationship Id="rId4" Type="http://schemas.openxmlformats.org/officeDocument/2006/relationships/hyperlink" Target="http://commons.wikimedia.org/wiki/File:Spermatogeneze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59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Pohlavní soustava - menstruační cyklus, </a:t>
                      </a:r>
                      <a:r>
                        <a:rPr lang="cs-CZ" sz="1700" b="1" cap="all" baseline="0" dirty="0" err="1" smtClean="0">
                          <a:latin typeface="Arial" pitchFamily="34" charset="0"/>
                          <a:cs typeface="Arial" pitchFamily="34" charset="0"/>
                        </a:rPr>
                        <a:t>oogeneze</a:t>
                      </a:r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 a spermiogeneze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spermiogeneze a menstruačního cyklu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cyklu, ovulace, děložní sliznice,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Sertoliho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buňky,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oocyty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duben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Spermie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2793504" cy="106937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velikost: 0,005 mm</a:t>
            </a:r>
          </a:p>
          <a:p>
            <a:r>
              <a:rPr lang="cs-CZ" sz="2400" dirty="0" smtClean="0"/>
              <a:t>pohyblivá, rychlost 3–6 mm/min </a:t>
            </a:r>
            <a:endParaRPr lang="cs-CZ" sz="2400" dirty="0"/>
          </a:p>
        </p:txBody>
      </p:sp>
      <p:pic>
        <p:nvPicPr>
          <p:cNvPr id="39938" name="Picture 2" descr="File:Complete diagram of a human spermatozoa c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340767"/>
            <a:ext cx="5242560" cy="513718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259632" y="609329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Stavba spermie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Spermiogeneze (spermatogeneze)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3297560" cy="373367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spermatidy dozrávají v </a:t>
            </a:r>
            <a:r>
              <a:rPr lang="cs-CZ" sz="2800" dirty="0" err="1" smtClean="0"/>
              <a:t>Sertoliho</a:t>
            </a:r>
            <a:r>
              <a:rPr lang="cs-CZ" sz="2800" dirty="0" smtClean="0"/>
              <a:t> buňkách</a:t>
            </a:r>
          </a:p>
          <a:p>
            <a:r>
              <a:rPr lang="cs-CZ" sz="2800" dirty="0" smtClean="0"/>
              <a:t>konečné zrání -  nadvarle</a:t>
            </a:r>
          </a:p>
          <a:p>
            <a:r>
              <a:rPr lang="cs-CZ" sz="2800" dirty="0" smtClean="0"/>
              <a:t>proces trvá 74 dní</a:t>
            </a:r>
          </a:p>
          <a:p>
            <a:r>
              <a:rPr lang="cs-CZ" sz="2800" dirty="0" smtClean="0"/>
              <a:t>12 biliónů od puberty do smrti</a:t>
            </a:r>
            <a:endParaRPr lang="cs-CZ" sz="2800" dirty="0"/>
          </a:p>
        </p:txBody>
      </p:sp>
      <p:pic>
        <p:nvPicPr>
          <p:cNvPr id="1026" name="Picture 2" descr="File:Spermatogene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340768"/>
            <a:ext cx="3770229" cy="532859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051720" y="60932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Spermiogeneze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které fázi menstruačního cyklu dochází k ovulaci?			</a:t>
            </a: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sekreční fáze</a:t>
            </a:r>
          </a:p>
          <a:p>
            <a:r>
              <a:rPr lang="cs-CZ" dirty="0" smtClean="0"/>
              <a:t>Od kdy se začnou tvoř sekundární </a:t>
            </a:r>
            <a:r>
              <a:rPr lang="cs-CZ" dirty="0" err="1" smtClean="0"/>
              <a:t>oocyty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                                od puberty </a:t>
            </a:r>
            <a:r>
              <a:rPr lang="cs-CZ" dirty="0" smtClean="0"/>
              <a:t>                                       </a:t>
            </a:r>
          </a:p>
          <a:p>
            <a:r>
              <a:rPr lang="cs-CZ" dirty="0" smtClean="0"/>
              <a:t>Kolik vajíček uzraje za život ženy?     </a:t>
            </a: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400</a:t>
            </a:r>
          </a:p>
          <a:p>
            <a:r>
              <a:rPr lang="cs-CZ" dirty="0" smtClean="0"/>
              <a:t>Kde dozrávají spermatidy?</a:t>
            </a:r>
          </a:p>
          <a:p>
            <a:pPr>
              <a:buNone/>
            </a:pPr>
            <a:r>
              <a:rPr lang="cs-CZ" dirty="0" smtClean="0"/>
              <a:t>                                                </a:t>
            </a: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 </a:t>
            </a:r>
            <a:r>
              <a:rPr lang="cs-CZ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Sertoliho</a:t>
            </a: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buňkách</a:t>
            </a:r>
          </a:p>
          <a:p>
            <a:r>
              <a:rPr lang="cs-CZ" dirty="0" smtClean="0"/>
              <a:t>Jak dlouho trvá proces zrání spermií.   </a:t>
            </a:r>
            <a:r>
              <a:rPr lang="cs-CZ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74 dní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44008" y="2348880"/>
            <a:ext cx="2160240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44008" y="3429000"/>
            <a:ext cx="2160240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16016" y="5013176"/>
            <a:ext cx="3168352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83760" y="4005064"/>
            <a:ext cx="1044624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236296" y="5589240"/>
            <a:ext cx="1080120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79712" y="6237312"/>
            <a:ext cx="442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Řešeni se zobrazí kliknutím na žluté rámečky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85000" lnSpcReduction="20000"/>
          </a:bodyPr>
          <a:lstStyle/>
          <a:p>
            <a:r>
              <a:rPr lang="cs-CZ" sz="1900" dirty="0" smtClean="0">
                <a:cs typeface="Arial" pitchFamily="34" charset="0"/>
              </a:rPr>
              <a:t>Obr. 1 Vaječník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cs-CZ" sz="1900" dirty="0" err="1" smtClean="0">
                <a:cs typeface="Arial" pitchFamily="34" charset="0"/>
              </a:rPr>
              <a:t>Creative</a:t>
            </a:r>
            <a:r>
              <a:rPr lang="cs-CZ" sz="1900" dirty="0" smtClean="0">
                <a:cs typeface="Arial" pitchFamily="34" charset="0"/>
              </a:rPr>
              <a:t> </a:t>
            </a:r>
            <a:r>
              <a:rPr lang="cs-CZ" sz="1900" dirty="0" err="1" smtClean="0">
                <a:cs typeface="Arial" pitchFamily="34" charset="0"/>
              </a:rPr>
              <a:t>Commons</a:t>
            </a:r>
            <a:r>
              <a:rPr lang="cs-CZ" sz="1900" dirty="0" smtClean="0">
                <a:cs typeface="Arial" pitchFamily="34" charset="0"/>
              </a:rPr>
              <a:t> CC0 1.0 </a:t>
            </a:r>
            <a:r>
              <a:rPr lang="cs-CZ" sz="1900" dirty="0" err="1" smtClean="0">
                <a:cs typeface="Arial" pitchFamily="34" charset="0"/>
              </a:rPr>
              <a:t>Universal</a:t>
            </a:r>
            <a:r>
              <a:rPr lang="cs-CZ" sz="1900" dirty="0" smtClean="0">
                <a:cs typeface="Arial" pitchFamily="34" charset="0"/>
              </a:rPr>
              <a:t> Public </a:t>
            </a:r>
            <a:r>
              <a:rPr lang="cs-CZ" sz="1900" dirty="0" err="1" smtClean="0">
                <a:cs typeface="Arial" pitchFamily="34" charset="0"/>
              </a:rPr>
              <a:t>Domain</a:t>
            </a:r>
            <a:r>
              <a:rPr lang="cs-CZ" sz="1900" dirty="0" smtClean="0">
                <a:cs typeface="Arial" pitchFamily="34" charset="0"/>
              </a:rPr>
              <a:t> </a:t>
            </a:r>
            <a:r>
              <a:rPr lang="cs-CZ" sz="1900" dirty="0" err="1" smtClean="0">
                <a:cs typeface="Arial" pitchFamily="34" charset="0"/>
              </a:rPr>
              <a:t>Dedication</a:t>
            </a:r>
            <a:r>
              <a:rPr lang="cs-CZ" sz="1900" dirty="0" smtClean="0">
                <a:cs typeface="Arial" pitchFamily="34" charset="0"/>
              </a:rPr>
              <a:t>. na WWW: </a:t>
            </a:r>
            <a:r>
              <a:rPr lang="cs-CZ" sz="1900" dirty="0" smtClean="0">
                <a:cs typeface="Arial" pitchFamily="34" charset="0"/>
                <a:hlinkClick r:id="rId2"/>
              </a:rPr>
              <a:t>http://commons.wikimedia.org/wiki/File:Foliculos_ovaricos_miguelferig.PNG?uselang=cs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2 Spermie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Public </a:t>
            </a:r>
            <a:r>
              <a:rPr lang="cs-CZ" sz="1900" dirty="0" err="1" smtClean="0">
                <a:cs typeface="Arial" pitchFamily="34" charset="0"/>
              </a:rPr>
              <a:t>domain</a:t>
            </a:r>
            <a:r>
              <a:rPr lang="cs-CZ" sz="1900" dirty="0" smtClean="0">
                <a:cs typeface="Arial" pitchFamily="34" charset="0"/>
              </a:rPr>
              <a:t> na WWW: </a:t>
            </a:r>
            <a:r>
              <a:rPr lang="cs-CZ" sz="1900" dirty="0" smtClean="0">
                <a:cs typeface="Arial" pitchFamily="34" charset="0"/>
                <a:hlinkClick r:id="rId3"/>
              </a:rPr>
              <a:t>http://commons.wikimedia.org/wiki/File:Complete_diagram_of_a_human_spermatozoa_cs.svg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3 Spermiogeneze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Attribution 3.0 Czech Republic license. </a:t>
            </a:r>
            <a:r>
              <a:rPr lang="cs-CZ" sz="1900" dirty="0" smtClean="0">
                <a:cs typeface="Arial" pitchFamily="34" charset="0"/>
              </a:rPr>
              <a:t>na WWW: </a:t>
            </a:r>
            <a:r>
              <a:rPr lang="cs-CZ" sz="1900" dirty="0" smtClean="0">
                <a:cs typeface="Arial" pitchFamily="34" charset="0"/>
                <a:hlinkClick r:id="rId4"/>
              </a:rPr>
              <a:t>http://commons.wikimedia.org/wiki/File:Spermatogeneze.jpg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4 Vajíčko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18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</a:t>
            </a:r>
            <a:r>
              <a:rPr lang="en-US" sz="1900" dirty="0" err="1" smtClean="0">
                <a:cs typeface="Arial" pitchFamily="34" charset="0"/>
              </a:rPr>
              <a:t>Uveďte</a:t>
            </a:r>
            <a:r>
              <a:rPr lang="en-US" sz="1900" dirty="0" smtClean="0">
                <a:cs typeface="Arial" pitchFamily="34" charset="0"/>
              </a:rPr>
              <a:t> </a:t>
            </a:r>
            <a:r>
              <a:rPr lang="en-US" sz="1900" dirty="0" err="1" smtClean="0">
                <a:cs typeface="Arial" pitchFamily="34" charset="0"/>
              </a:rPr>
              <a:t>autora-Zachovejte</a:t>
            </a:r>
            <a:r>
              <a:rPr lang="en-US" sz="1900" dirty="0" smtClean="0">
                <a:cs typeface="Arial" pitchFamily="34" charset="0"/>
              </a:rPr>
              <a:t> </a:t>
            </a:r>
            <a:r>
              <a:rPr lang="en-US" sz="1900" dirty="0" err="1" smtClean="0">
                <a:cs typeface="Arial" pitchFamily="34" charset="0"/>
              </a:rPr>
              <a:t>licenci</a:t>
            </a:r>
            <a:r>
              <a:rPr lang="en-US" sz="1900" dirty="0" smtClean="0">
                <a:cs typeface="Arial" pitchFamily="34" charset="0"/>
              </a:rPr>
              <a:t> 3.0 </a:t>
            </a:r>
            <a:r>
              <a:rPr lang="en-US" sz="1900" dirty="0" err="1" smtClean="0">
                <a:cs typeface="Arial" pitchFamily="34" charset="0"/>
              </a:rPr>
              <a:t>Unported</a:t>
            </a:r>
            <a:r>
              <a:rPr lang="en-US" sz="1900" dirty="0" smtClean="0">
                <a:cs typeface="Arial" pitchFamily="34" charset="0"/>
              </a:rPr>
              <a:t> </a:t>
            </a:r>
            <a:r>
              <a:rPr lang="cs-CZ" sz="1900" dirty="0" smtClean="0">
                <a:cs typeface="Arial" pitchFamily="34" charset="0"/>
              </a:rPr>
              <a:t>na WWW: </a:t>
            </a:r>
            <a:r>
              <a:rPr lang="cs-CZ" sz="1900" dirty="0" smtClean="0">
                <a:cs typeface="Arial" pitchFamily="34" charset="0"/>
                <a:hlinkClick r:id="rId5"/>
              </a:rPr>
              <a:t>http://commons.wikimedia.org/wiki/File:Human_egg_cell.svg?uselang=cs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5 </a:t>
            </a:r>
            <a:r>
              <a:rPr lang="cs-CZ" sz="1900" dirty="0" err="1" smtClean="0">
                <a:cs typeface="Arial" pitchFamily="34" charset="0"/>
              </a:rPr>
              <a:t>Oogeneze</a:t>
            </a:r>
            <a:r>
              <a:rPr lang="cs-CZ" sz="1900" dirty="0" smtClean="0">
                <a:cs typeface="Arial" pitchFamily="34" charset="0"/>
              </a:rPr>
              <a:t>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19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Attribution 3.0 Czech Republic license. </a:t>
            </a:r>
            <a:r>
              <a:rPr lang="cs-CZ" sz="1900" dirty="0" smtClean="0">
                <a:cs typeface="Arial" pitchFamily="34" charset="0"/>
              </a:rPr>
              <a:t>na WWW: </a:t>
            </a:r>
            <a:r>
              <a:rPr lang="cs-CZ" sz="1900" dirty="0" smtClean="0">
                <a:cs typeface="Arial" pitchFamily="34" charset="0"/>
                <a:hlinkClick r:id="rId6"/>
              </a:rPr>
              <a:t>http://commons.wikimedia.org/wiki/File:Oogeneze.jpg</a:t>
            </a:r>
            <a:endParaRPr lang="cs-CZ" sz="19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literatura: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JELÍNEK, Jan a ZICHÁČEK, Vladimír. </a:t>
            </a:r>
            <a:r>
              <a:rPr lang="cs-CZ" sz="19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900" dirty="0" smtClean="0">
                <a:cs typeface="Arial" pitchFamily="34" charset="0"/>
              </a:rPr>
              <a:t>. 3., </a:t>
            </a:r>
            <a:r>
              <a:rPr lang="cs-CZ" sz="1900" dirty="0" err="1" smtClean="0">
                <a:cs typeface="Arial" pitchFamily="34" charset="0"/>
              </a:rPr>
              <a:t>dopl</a:t>
            </a:r>
            <a:r>
              <a:rPr lang="cs-CZ" sz="1900" dirty="0" smtClean="0">
                <a:cs typeface="Arial" pitchFamily="34" charset="0"/>
              </a:rPr>
              <a:t>. a </a:t>
            </a:r>
            <a:r>
              <a:rPr lang="cs-CZ" sz="1900" dirty="0" err="1" smtClean="0">
                <a:cs typeface="Arial" pitchFamily="34" charset="0"/>
              </a:rPr>
              <a:t>opr</a:t>
            </a:r>
            <a:r>
              <a:rPr lang="cs-CZ" sz="1900" dirty="0" smtClean="0">
                <a:cs typeface="Arial" pitchFamily="34" charset="0"/>
              </a:rPr>
              <a:t>. </a:t>
            </a:r>
            <a:r>
              <a:rPr lang="cs-CZ" sz="1900" dirty="0" err="1" smtClean="0">
                <a:cs typeface="Arial" pitchFamily="34" charset="0"/>
              </a:rPr>
              <a:t>vyd</a:t>
            </a:r>
            <a:r>
              <a:rPr lang="cs-CZ" sz="19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900" dirty="0" err="1" smtClean="0">
                <a:cs typeface="Arial" pitchFamily="34" charset="0"/>
              </a:rPr>
              <a:t>příl</a:t>
            </a:r>
            <a:r>
              <a:rPr lang="cs-CZ" sz="1900" dirty="0" smtClean="0">
                <a:cs typeface="Arial" pitchFamily="34" charset="0"/>
              </a:rPr>
              <a:t>. ISBN 80-718-2070-9.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Pohlavní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menstruační cyklus, </a:t>
            </a:r>
            <a:r>
              <a:rPr lang="cs-CZ" sz="2800" dirty="0" err="1" smtClean="0"/>
              <a:t>oogeneze</a:t>
            </a:r>
            <a:r>
              <a:rPr lang="cs-CZ" sz="2800" dirty="0" smtClean="0"/>
              <a:t> a spermiogeneze</a:t>
            </a:r>
            <a:endParaRPr lang="cs-CZ" sz="28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084168" y="6165304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20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trvá asi 28 dní </a:t>
            </a:r>
          </a:p>
          <a:p>
            <a:r>
              <a:rPr lang="cs-CZ" dirty="0" smtClean="0"/>
              <a:t>dozrávání vajíčka ve vaječníku </a:t>
            </a:r>
          </a:p>
          <a:p>
            <a:r>
              <a:rPr lang="cs-CZ" dirty="0" smtClean="0"/>
              <a:t>příprava děložní sliznice na uchycení oplozeného vajíčka</a:t>
            </a:r>
          </a:p>
          <a:p>
            <a:r>
              <a:rPr lang="cs-CZ" dirty="0" smtClean="0"/>
              <a:t>1. menstruace 12–14 let, menarche, akcelerace </a:t>
            </a:r>
          </a:p>
          <a:p>
            <a:r>
              <a:rPr lang="cs-CZ" dirty="0" smtClean="0"/>
              <a:t>menopauza (přechod) 50–55 let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vaječníky:</a:t>
            </a:r>
          </a:p>
          <a:p>
            <a:r>
              <a:rPr lang="cs-CZ" dirty="0" smtClean="0"/>
              <a:t>změny na vaječnících</a:t>
            </a:r>
          </a:p>
          <a:p>
            <a:pPr algn="ctr">
              <a:buNone/>
            </a:pPr>
            <a:r>
              <a:rPr lang="cs-CZ" sz="2400" dirty="0" smtClean="0">
                <a:solidFill>
                  <a:srgbClr val="FFFF00"/>
                </a:solidFill>
              </a:rPr>
              <a:t>Zopakujte si změny vaječníku během menstruačního cyklu a doplňte obrázek o popisy.</a:t>
            </a:r>
          </a:p>
          <a:p>
            <a:pPr lvl="1"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73016"/>
            <a:ext cx="5259250" cy="3102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bdélník 4"/>
          <p:cNvSpPr/>
          <p:nvPr/>
        </p:nvSpPr>
        <p:spPr>
          <a:xfrm>
            <a:off x="3273911" y="3710644"/>
            <a:ext cx="1775885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191867" y="3710644"/>
            <a:ext cx="1562779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96716" y="3710644"/>
            <a:ext cx="1420708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80858" y="4398785"/>
            <a:ext cx="852425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765654" y="5981508"/>
            <a:ext cx="1207602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344946" y="5706252"/>
            <a:ext cx="1136566" cy="48169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612575" y="5843880"/>
            <a:ext cx="1136566" cy="4128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5576" y="5373216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 1 Vaječník</a:t>
            </a:r>
          </a:p>
          <a:p>
            <a:r>
              <a:rPr lang="cs-CZ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Řešeni se zobrazí kliknutím na žluté rámečky</a:t>
            </a:r>
            <a:endParaRPr lang="cs-CZ" sz="2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menstruační fáze</a:t>
            </a:r>
            <a:endParaRPr lang="cs-CZ" dirty="0" smtClean="0"/>
          </a:p>
          <a:p>
            <a:pPr lvl="1"/>
            <a:r>
              <a:rPr lang="cs-CZ" dirty="0" smtClean="0"/>
              <a:t>3–5 dní</a:t>
            </a:r>
          </a:p>
          <a:p>
            <a:pPr lvl="1"/>
            <a:r>
              <a:rPr lang="cs-CZ" dirty="0" smtClean="0"/>
              <a:t> ztráta 50 ml krve</a:t>
            </a:r>
          </a:p>
          <a:p>
            <a:pPr lvl="1"/>
            <a:r>
              <a:rPr lang="cs-CZ" dirty="0" smtClean="0"/>
              <a:t> odloučení nefunkční děložní sliznice</a:t>
            </a:r>
          </a:p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proliferační fáze</a:t>
            </a:r>
            <a:endParaRPr lang="cs-CZ" dirty="0" smtClean="0"/>
          </a:p>
          <a:p>
            <a:pPr lvl="1"/>
            <a:r>
              <a:rPr lang="cs-CZ" dirty="0" smtClean="0"/>
              <a:t>regenerace děložní sliznice, zrání Graafova folikulu</a:t>
            </a:r>
          </a:p>
          <a:p>
            <a:pPr lvl="1"/>
            <a:r>
              <a:rPr lang="cs-CZ" dirty="0" smtClean="0"/>
              <a:t> 5.–12. den</a:t>
            </a:r>
          </a:p>
          <a:p>
            <a:pPr lvl="1"/>
            <a:r>
              <a:rPr lang="cs-CZ" dirty="0" smtClean="0"/>
              <a:t> řízena estrogeny vylučovanými Graafovým folikulem</a:t>
            </a:r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sekreční fáze</a:t>
            </a:r>
          </a:p>
          <a:p>
            <a:pPr lvl="1"/>
            <a:r>
              <a:rPr lang="cs-CZ" dirty="0" smtClean="0"/>
              <a:t>prokrvování a kypření děložní sliznice</a:t>
            </a:r>
          </a:p>
          <a:p>
            <a:pPr lvl="1"/>
            <a:r>
              <a:rPr lang="cs-CZ" dirty="0" smtClean="0"/>
              <a:t> 12.–27. den</a:t>
            </a:r>
          </a:p>
          <a:p>
            <a:pPr lvl="1"/>
            <a:r>
              <a:rPr lang="cs-CZ" dirty="0" smtClean="0"/>
              <a:t>12</a:t>
            </a:r>
            <a:r>
              <a:rPr lang="cs-CZ" dirty="0" smtClean="0"/>
              <a:t>.–14</a:t>
            </a:r>
            <a:r>
              <a:rPr lang="cs-CZ" dirty="0" smtClean="0"/>
              <a:t>. den ovulace</a:t>
            </a:r>
          </a:p>
          <a:p>
            <a:pPr lvl="1"/>
            <a:r>
              <a:rPr lang="cs-CZ" dirty="0" smtClean="0"/>
              <a:t>rozvoj žlázek v děložní sliznici </a:t>
            </a:r>
            <a:r>
              <a:rPr lang="cs-CZ" dirty="0" err="1" smtClean="0"/>
              <a:t>sliznici</a:t>
            </a:r>
            <a:endParaRPr lang="cs-CZ" dirty="0" smtClean="0"/>
          </a:p>
          <a:p>
            <a:pPr lvl="1"/>
            <a:r>
              <a:rPr lang="cs-CZ" dirty="0" smtClean="0"/>
              <a:t>žluté tělísko – neoplození, zánik a snížení hladiny progesteronu</a:t>
            </a:r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276872"/>
            <a:ext cx="7772400" cy="413995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ischemická fáze</a:t>
            </a:r>
          </a:p>
          <a:p>
            <a:pPr lvl="1"/>
            <a:r>
              <a:rPr lang="cs-CZ" sz="2800" dirty="0" smtClean="0"/>
              <a:t>zánik žlutého tělíska</a:t>
            </a:r>
          </a:p>
          <a:p>
            <a:pPr lvl="1"/>
            <a:r>
              <a:rPr lang="cs-CZ" sz="2800" dirty="0" smtClean="0"/>
              <a:t>28. den</a:t>
            </a:r>
          </a:p>
          <a:p>
            <a:pPr lvl="1"/>
            <a:r>
              <a:rPr lang="cs-CZ" sz="2800" dirty="0" smtClean="0"/>
              <a:t>pokles produkce hormonů</a:t>
            </a:r>
          </a:p>
          <a:p>
            <a:pPr lvl="1"/>
            <a:r>
              <a:rPr lang="cs-CZ" sz="2800" dirty="0" smtClean="0"/>
              <a:t>odumírání děložní sliznice</a:t>
            </a:r>
          </a:p>
          <a:p>
            <a:endParaRPr lang="cs-CZ" sz="32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Vajíčko (</a:t>
            </a:r>
            <a:r>
              <a:rPr lang="cs-CZ" dirty="0" err="1" smtClean="0"/>
              <a:t>oocyt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3225552" cy="387768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velikost: 0,150 mm</a:t>
            </a:r>
          </a:p>
          <a:p>
            <a:r>
              <a:rPr lang="cs-CZ" sz="2400" dirty="0" smtClean="0"/>
              <a:t>nepohyblivé </a:t>
            </a:r>
          </a:p>
          <a:p>
            <a:r>
              <a:rPr lang="cs-CZ" sz="2400" dirty="0" smtClean="0"/>
              <a:t>zraje 28 dní </a:t>
            </a:r>
          </a:p>
          <a:p>
            <a:r>
              <a:rPr lang="cs-CZ" sz="2400" dirty="0" smtClean="0"/>
              <a:t>od puberty do 50–55 let ženy</a:t>
            </a:r>
          </a:p>
          <a:p>
            <a:r>
              <a:rPr lang="cs-CZ" sz="2400" dirty="0" smtClean="0"/>
              <a:t>zralé vajíčko = </a:t>
            </a:r>
            <a:r>
              <a:rPr lang="cs-CZ" sz="2400" b="1" dirty="0" smtClean="0"/>
              <a:t>Graafův folikul </a:t>
            </a:r>
            <a:r>
              <a:rPr lang="cs-CZ" sz="2400" dirty="0" smtClean="0"/>
              <a:t>(1,5 cm) </a:t>
            </a:r>
          </a:p>
          <a:p>
            <a:endParaRPr lang="cs-CZ" sz="2400" dirty="0"/>
          </a:p>
        </p:txBody>
      </p:sp>
      <p:pic>
        <p:nvPicPr>
          <p:cNvPr id="40962" name="Picture 2" descr="File:Human egg cell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96751"/>
            <a:ext cx="4932040" cy="513754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411760" y="59492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4 Vajíčko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3225552" cy="501479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primární </a:t>
            </a:r>
            <a:r>
              <a:rPr lang="cs-CZ" dirty="0" err="1" smtClean="0"/>
              <a:t>oocyty</a:t>
            </a:r>
            <a:r>
              <a:rPr lang="cs-CZ" dirty="0" smtClean="0"/>
              <a:t> se zakládají během nitroděložního vývoje, před pubertou jich je 400 tisíc.</a:t>
            </a:r>
          </a:p>
          <a:p>
            <a:r>
              <a:rPr lang="cs-CZ" dirty="0" smtClean="0"/>
              <a:t>sekundární </a:t>
            </a:r>
            <a:r>
              <a:rPr lang="cs-CZ" dirty="0" err="1" smtClean="0"/>
              <a:t>oocyt</a:t>
            </a:r>
            <a:r>
              <a:rPr lang="cs-CZ" dirty="0" smtClean="0"/>
              <a:t> v pubertě, 3 pólová tělíska, zrání je dokončeno až po ovulaci</a:t>
            </a:r>
          </a:p>
          <a:p>
            <a:r>
              <a:rPr lang="cs-CZ" dirty="0" smtClean="0"/>
              <a:t>uzraje </a:t>
            </a:r>
            <a:r>
              <a:rPr lang="cs-CZ" dirty="0" smtClean="0"/>
              <a:t>cca </a:t>
            </a:r>
            <a:r>
              <a:rPr lang="cs-CZ" dirty="0" smtClean="0"/>
              <a:t>400 vajíček</a:t>
            </a:r>
          </a:p>
          <a:p>
            <a:endParaRPr lang="cs-CZ" dirty="0"/>
          </a:p>
        </p:txBody>
      </p:sp>
      <p:pic>
        <p:nvPicPr>
          <p:cNvPr id="41986" name="Picture 2" descr="File:Oogene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75327"/>
            <a:ext cx="4217665" cy="6248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259</Words>
  <Application>Microsoft Office PowerPoint</Application>
  <PresentationFormat>Předvádění na obrazovce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Metro</vt:lpstr>
      <vt:lpstr>Prezentace aplikace PowerPoint</vt:lpstr>
      <vt:lpstr>Pohlavní soustava</vt:lpstr>
      <vt:lpstr>Menstruační cyklus</vt:lpstr>
      <vt:lpstr>Menstruační cyklus</vt:lpstr>
      <vt:lpstr>Menstruační cyklus</vt:lpstr>
      <vt:lpstr>Menstruační cyklus</vt:lpstr>
      <vt:lpstr>Menstruační cyklus</vt:lpstr>
      <vt:lpstr>Vajíčko (oocyt)</vt:lpstr>
      <vt:lpstr>Oogeneze</vt:lpstr>
      <vt:lpstr>Spermie</vt:lpstr>
      <vt:lpstr>Spermiogeneze (spermatogeneze)</vt:lpstr>
      <vt:lpstr>Opakování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52</cp:revision>
  <dcterms:created xsi:type="dcterms:W3CDTF">2014-01-15T20:06:51Z</dcterms:created>
  <dcterms:modified xsi:type="dcterms:W3CDTF">2014-05-29T19:40:03Z</dcterms:modified>
</cp:coreProperties>
</file>