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sldIdLst>
    <p:sldId id="257" r:id="rId3"/>
    <p:sldId id="256" r:id="rId4"/>
    <p:sldId id="260" r:id="rId5"/>
    <p:sldId id="273" r:id="rId6"/>
    <p:sldId id="264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5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emale_reproductive_system_lateral_nolabel.png" TargetMode="External"/><Relationship Id="rId2" Type="http://schemas.openxmlformats.org/officeDocument/2006/relationships/hyperlink" Target="http://commons.wikimedia.org/wiki/File:Foliculos_ovaricos_miguelferig.PNG?uselang=c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Pohlavní soustava - ženská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na téma ženská pohlavní soustava, obsahuje úkoly a jejich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Vaječníky, vejcovody,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děloha, pochva, stydké pysky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duben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děložní hrdlo</a:t>
            </a:r>
          </a:p>
          <a:p>
            <a:pPr lvl="1"/>
            <a:r>
              <a:rPr lang="cs-CZ" dirty="0" smtClean="0"/>
              <a:t>dolní část dělohy</a:t>
            </a:r>
          </a:p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děložní čípek </a:t>
            </a:r>
            <a:r>
              <a:rPr lang="cs-CZ" dirty="0" smtClean="0"/>
              <a:t>– část zanořující se do pochvy</a:t>
            </a:r>
          </a:p>
          <a:p>
            <a:pPr lvl="1"/>
            <a:r>
              <a:rPr lang="cs-CZ" sz="2800" dirty="0" smtClean="0"/>
              <a:t>hlen - ochrana před infekcí</a:t>
            </a:r>
          </a:p>
          <a:p>
            <a:pPr lvl="1"/>
            <a:r>
              <a:rPr lang="cs-CZ" sz="2800" dirty="0" smtClean="0"/>
              <a:t>rakovina děložního čípku</a:t>
            </a:r>
          </a:p>
          <a:p>
            <a:pPr lvl="2"/>
            <a:r>
              <a:rPr lang="cs-CZ" sz="2800" dirty="0" smtClean="0"/>
              <a:t>nejčastější příčina – lidský </a:t>
            </a:r>
            <a:r>
              <a:rPr lang="cs-CZ" sz="2800" dirty="0" err="1" smtClean="0"/>
              <a:t>papilomavirus</a:t>
            </a:r>
            <a:endParaRPr lang="cs-CZ" sz="2800" dirty="0" smtClean="0"/>
          </a:p>
          <a:p>
            <a:pPr lvl="2"/>
            <a:r>
              <a:rPr lang="cs-CZ" sz="2800" dirty="0" smtClean="0"/>
              <a:t>očkování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Pohlavní soustava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373216"/>
            <a:ext cx="7772400" cy="1296144"/>
          </a:xfrm>
        </p:spPr>
        <p:txBody>
          <a:bodyPr>
            <a:normAutofit fontScale="77500" lnSpcReduction="20000"/>
          </a:bodyPr>
          <a:lstStyle/>
          <a:p>
            <a:pPr marL="108000" indent="0">
              <a:buNone/>
            </a:pPr>
            <a:r>
              <a:rPr lang="cs-CZ" dirty="0" smtClean="0"/>
              <a:t>1: vejcovody, 2: močový měchýř, 3: stydká kost, 4: bod G, 5: klitoris, 6: močovod, 7: pochva, 8: vaječníky, 9: tračník, 10: děloha, 11: poševní klenba, 12: děložní hrdlo, 13: konečník, 14: </a:t>
            </a:r>
            <a:r>
              <a:rPr lang="cs-CZ" dirty="0" err="1" smtClean="0"/>
              <a:t>anus</a:t>
            </a:r>
            <a:endParaRPr lang="cs-CZ" dirty="0"/>
          </a:p>
        </p:txBody>
      </p:sp>
      <p:pic>
        <p:nvPicPr>
          <p:cNvPr id="2050" name="Picture 2" descr="http://upload.wikimedia.org/wikipedia/commons/archive/6/6a/20051026181037%21Female_reproductive_system_lateral_nolab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1"/>
            <a:ext cx="4824536" cy="408702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156176" y="45091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Pochva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 3 cm, délka 8 (10–15) cm</a:t>
            </a:r>
          </a:p>
          <a:p>
            <a:r>
              <a:rPr lang="cs-CZ" dirty="0" smtClean="0"/>
              <a:t>svalnatá, pružná  </a:t>
            </a:r>
          </a:p>
          <a:p>
            <a:r>
              <a:rPr lang="cs-CZ" dirty="0" smtClean="0"/>
              <a:t>panenská blána – hymen (otvor pro odtok menstruační krve)</a:t>
            </a:r>
          </a:p>
          <a:p>
            <a:r>
              <a:rPr lang="cs-CZ" dirty="0" smtClean="0"/>
              <a:t>poševní mikroflóra</a:t>
            </a:r>
          </a:p>
          <a:p>
            <a:pPr lvl="1"/>
            <a:r>
              <a:rPr lang="cs-CZ" dirty="0" smtClean="0"/>
              <a:t>infekce pochvy, výtok (narušení poševní mikroflóry)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pohlavní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malé stydké pysky</a:t>
            </a:r>
          </a:p>
          <a:p>
            <a:pPr lvl="1"/>
            <a:r>
              <a:rPr lang="cs-CZ" dirty="0" smtClean="0"/>
              <a:t>kryty sliznicí</a:t>
            </a:r>
          </a:p>
          <a:p>
            <a:pPr lvl="1"/>
            <a:r>
              <a:rPr lang="cs-CZ" dirty="0" err="1" smtClean="0"/>
              <a:t>Bartholiniho</a:t>
            </a:r>
            <a:r>
              <a:rPr lang="cs-CZ" dirty="0" smtClean="0"/>
              <a:t> žlázky – poševní sekret</a:t>
            </a:r>
          </a:p>
          <a:p>
            <a:pPr lvl="1"/>
            <a:r>
              <a:rPr lang="cs-CZ" dirty="0" err="1" smtClean="0"/>
              <a:t>Skeneho</a:t>
            </a:r>
            <a:r>
              <a:rPr lang="cs-CZ" dirty="0" smtClean="0"/>
              <a:t> žlázy</a:t>
            </a:r>
          </a:p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klitoris (poštěváček)</a:t>
            </a:r>
          </a:p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velké stydké pysky</a:t>
            </a:r>
          </a:p>
          <a:p>
            <a:pPr lvl="1"/>
            <a:r>
              <a:rPr lang="cs-CZ" dirty="0" smtClean="0"/>
              <a:t>kožní valy podložené tukovým vazivem</a:t>
            </a:r>
          </a:p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Venušin pahorek</a:t>
            </a:r>
          </a:p>
          <a:p>
            <a:r>
              <a:rPr lang="cs-CZ" dirty="0" smtClean="0"/>
              <a:t>ženská obřízka</a:t>
            </a:r>
          </a:p>
          <a:p>
            <a:endParaRPr lang="cs-CZ" dirty="0" smtClean="0">
              <a:solidFill>
                <a:schemeClr val="tx2">
                  <a:lumMod val="9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Pohlavní soustava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373216"/>
            <a:ext cx="7772400" cy="1296144"/>
          </a:xfrm>
        </p:spPr>
        <p:txBody>
          <a:bodyPr>
            <a:normAutofit fontScale="77500" lnSpcReduction="20000"/>
          </a:bodyPr>
          <a:lstStyle/>
          <a:p>
            <a:pPr marL="108000" indent="0">
              <a:buNone/>
            </a:pPr>
            <a:r>
              <a:rPr lang="cs-CZ" dirty="0" smtClean="0"/>
              <a:t>1: vejcovody, 2: močový měchýř, 3: stydká kost, 4: bod G, 5: klitoris, 6: močovod, 7: pochva, 8: vaječníky, 9: tračník, 10: děloha, 11: poševní klenba, 12: děložní hrdlo, 13: konečník, 14: </a:t>
            </a:r>
            <a:r>
              <a:rPr lang="cs-CZ" dirty="0" err="1" smtClean="0"/>
              <a:t>anus</a:t>
            </a:r>
            <a:endParaRPr lang="cs-CZ" dirty="0"/>
          </a:p>
        </p:txBody>
      </p:sp>
      <p:pic>
        <p:nvPicPr>
          <p:cNvPr id="2050" name="Picture 2" descr="http://upload.wikimedia.org/wikipedia/commons/archive/6/6a/20051026181037%21Female_reproductive_system_lateral_nolab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1"/>
            <a:ext cx="4824536" cy="408702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156176" y="45091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373216"/>
            <a:ext cx="8136904" cy="1231106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Vyjmenujte jednotlivé části pohlavní soustavy ženy pomocí obrázku.</a:t>
            </a:r>
          </a:p>
          <a:p>
            <a:pPr algn="ctr"/>
            <a:endParaRPr lang="cs-CZ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Kliknutím na rámeček se zobrazí řešení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r>
              <a:rPr lang="cs-CZ" sz="1900" dirty="0" smtClean="0">
                <a:cs typeface="Arial" pitchFamily="34" charset="0"/>
              </a:rPr>
              <a:t>Obr. 1 Vaječník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19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cs-CZ" sz="1900" dirty="0" err="1" smtClean="0">
                <a:cs typeface="Arial" pitchFamily="34" charset="0"/>
              </a:rPr>
              <a:t>Creative</a:t>
            </a:r>
            <a:r>
              <a:rPr lang="cs-CZ" sz="1900" dirty="0" smtClean="0">
                <a:cs typeface="Arial" pitchFamily="34" charset="0"/>
              </a:rPr>
              <a:t> </a:t>
            </a:r>
            <a:r>
              <a:rPr lang="cs-CZ" sz="1900" dirty="0" err="1" smtClean="0">
                <a:cs typeface="Arial" pitchFamily="34" charset="0"/>
              </a:rPr>
              <a:t>Commons</a:t>
            </a:r>
            <a:r>
              <a:rPr lang="cs-CZ" sz="1900" dirty="0" smtClean="0">
                <a:cs typeface="Arial" pitchFamily="34" charset="0"/>
              </a:rPr>
              <a:t> CC0 1.0 </a:t>
            </a:r>
            <a:r>
              <a:rPr lang="cs-CZ" sz="1900" dirty="0" err="1" smtClean="0">
                <a:cs typeface="Arial" pitchFamily="34" charset="0"/>
              </a:rPr>
              <a:t>Universal</a:t>
            </a:r>
            <a:r>
              <a:rPr lang="cs-CZ" sz="1900" dirty="0" smtClean="0">
                <a:cs typeface="Arial" pitchFamily="34" charset="0"/>
              </a:rPr>
              <a:t> Public </a:t>
            </a:r>
            <a:r>
              <a:rPr lang="cs-CZ" sz="1900" dirty="0" err="1" smtClean="0">
                <a:cs typeface="Arial" pitchFamily="34" charset="0"/>
              </a:rPr>
              <a:t>Domain</a:t>
            </a:r>
            <a:r>
              <a:rPr lang="cs-CZ" sz="1900" dirty="0" smtClean="0">
                <a:cs typeface="Arial" pitchFamily="34" charset="0"/>
              </a:rPr>
              <a:t> </a:t>
            </a:r>
            <a:r>
              <a:rPr lang="cs-CZ" sz="1900" dirty="0" err="1" smtClean="0">
                <a:cs typeface="Arial" pitchFamily="34" charset="0"/>
              </a:rPr>
              <a:t>Dedication</a:t>
            </a:r>
            <a:r>
              <a:rPr lang="cs-CZ" sz="1900" dirty="0" smtClean="0">
                <a:cs typeface="Arial" pitchFamily="34" charset="0"/>
              </a:rPr>
              <a:t>. na WWW: </a:t>
            </a:r>
            <a:r>
              <a:rPr lang="cs-CZ" sz="1900" dirty="0" smtClean="0">
                <a:cs typeface="Arial" pitchFamily="34" charset="0"/>
                <a:hlinkClick r:id="rId2"/>
              </a:rPr>
              <a:t>http://commons.wikimedia.org/wiki/File:Foliculos_ovaricos_miguelferig.PNG?uselang=cs</a:t>
            </a:r>
            <a:endParaRPr lang="cs-CZ" sz="1900" dirty="0" smtClean="0">
              <a:cs typeface="Arial" pitchFamily="34" charset="0"/>
            </a:endParaRPr>
          </a:p>
          <a:p>
            <a:r>
              <a:rPr lang="cs-CZ" sz="1900" dirty="0" smtClean="0">
                <a:cs typeface="Arial" pitchFamily="34" charset="0"/>
              </a:rPr>
              <a:t>Obr. 2 a 3  Ženská pohlavní soustava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19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en-US" sz="1900" dirty="0" smtClean="0">
                <a:cs typeface="Arial" pitchFamily="34" charset="0"/>
              </a:rPr>
              <a:t>Creative Commons Attribution-Share Alike 3.0 </a:t>
            </a:r>
            <a:r>
              <a:rPr lang="en-US" sz="1900" dirty="0" err="1" smtClean="0">
                <a:cs typeface="Arial" pitchFamily="34" charset="0"/>
              </a:rPr>
              <a:t>Unported</a:t>
            </a:r>
            <a:r>
              <a:rPr lang="en-US" sz="1900" dirty="0" smtClean="0">
                <a:cs typeface="Arial" pitchFamily="34" charset="0"/>
              </a:rPr>
              <a:t> license.</a:t>
            </a:r>
            <a:r>
              <a:rPr lang="cs-CZ" sz="1900" dirty="0" smtClean="0">
                <a:cs typeface="Arial" pitchFamily="34" charset="0"/>
              </a:rPr>
              <a:t> na WWW: </a:t>
            </a:r>
            <a:r>
              <a:rPr lang="cs-CZ" sz="1900" dirty="0" smtClean="0">
                <a:cs typeface="Arial" pitchFamily="34" charset="0"/>
                <a:hlinkClick r:id="rId3"/>
              </a:rPr>
              <a:t>http://commons.wikimedia.org/wiki/File:Female_reproductive_system_lateral_nolabel.png</a:t>
            </a:r>
            <a:endParaRPr lang="cs-CZ" sz="19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9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9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900" dirty="0" smtClean="0">
                <a:cs typeface="Arial" pitchFamily="34" charset="0"/>
              </a:rPr>
              <a:t>literatura: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900" dirty="0" smtClean="0">
                <a:cs typeface="Arial" pitchFamily="34" charset="0"/>
              </a:rPr>
              <a:t>JELÍNEK, Jan a ZICHÁČEK, Vladimír. </a:t>
            </a:r>
            <a:r>
              <a:rPr lang="cs-CZ" sz="19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1900" dirty="0" smtClean="0">
                <a:cs typeface="Arial" pitchFamily="34" charset="0"/>
              </a:rPr>
              <a:t>. 3., </a:t>
            </a:r>
            <a:r>
              <a:rPr lang="cs-CZ" sz="1900" dirty="0" err="1" smtClean="0">
                <a:cs typeface="Arial" pitchFamily="34" charset="0"/>
              </a:rPr>
              <a:t>dopl</a:t>
            </a:r>
            <a:r>
              <a:rPr lang="cs-CZ" sz="1900" dirty="0" smtClean="0">
                <a:cs typeface="Arial" pitchFamily="34" charset="0"/>
              </a:rPr>
              <a:t>. a </a:t>
            </a:r>
            <a:r>
              <a:rPr lang="cs-CZ" sz="1900" dirty="0" err="1" smtClean="0">
                <a:cs typeface="Arial" pitchFamily="34" charset="0"/>
              </a:rPr>
              <a:t>opr</a:t>
            </a:r>
            <a:r>
              <a:rPr lang="cs-CZ" sz="1900" dirty="0" smtClean="0">
                <a:cs typeface="Arial" pitchFamily="34" charset="0"/>
              </a:rPr>
              <a:t>. </a:t>
            </a:r>
            <a:r>
              <a:rPr lang="cs-CZ" sz="1900" dirty="0" err="1" smtClean="0">
                <a:cs typeface="Arial" pitchFamily="34" charset="0"/>
              </a:rPr>
              <a:t>vyd</a:t>
            </a:r>
            <a:r>
              <a:rPr lang="cs-CZ" sz="19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1900" dirty="0" err="1" smtClean="0">
                <a:cs typeface="Arial" pitchFamily="34" charset="0"/>
              </a:rPr>
              <a:t>příl</a:t>
            </a:r>
            <a:r>
              <a:rPr lang="cs-CZ" sz="1900" dirty="0" smtClean="0">
                <a:cs typeface="Arial" pitchFamily="34" charset="0"/>
              </a:rPr>
              <a:t>. ISBN 80-718-2070-9.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Ženská Pohlavní </a:t>
            </a:r>
            <a:r>
              <a:rPr lang="cs-CZ" dirty="0" smtClean="0"/>
              <a:t>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084168" y="6165304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19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Funkce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tvorba ženských pohlavních buněk – vajíček</a:t>
            </a:r>
          </a:p>
          <a:p>
            <a:endParaRPr lang="cs-CZ" dirty="0"/>
          </a:p>
          <a:p>
            <a:r>
              <a:rPr lang="cs-CZ" dirty="0" smtClean="0"/>
              <a:t>tvorba ženských pohlavních hormonů</a:t>
            </a:r>
          </a:p>
          <a:p>
            <a:endParaRPr lang="cs-CZ" dirty="0" smtClean="0"/>
          </a:p>
          <a:p>
            <a:r>
              <a:rPr lang="cs-CZ" dirty="0" smtClean="0"/>
              <a:t>uskutečnění pohlavního spojení</a:t>
            </a:r>
          </a:p>
          <a:p>
            <a:endParaRPr lang="cs-CZ" dirty="0" smtClean="0"/>
          </a:p>
          <a:p>
            <a:r>
              <a:rPr lang="cs-CZ" dirty="0" smtClean="0"/>
              <a:t>prostředí pro vývoj plodu a jeho porod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vnitřní:</a:t>
            </a:r>
            <a:r>
              <a:rPr lang="cs-CZ" dirty="0" smtClean="0"/>
              <a:t> vaječníky, vejcovody, děloha, pochva</a:t>
            </a:r>
          </a:p>
          <a:p>
            <a:endParaRPr lang="cs-CZ" b="1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vnější:</a:t>
            </a:r>
            <a:r>
              <a:rPr lang="cs-CZ" dirty="0" smtClean="0"/>
              <a:t> stydké pysky (malé a velké), klitoris, vestibulární </a:t>
            </a:r>
            <a:r>
              <a:rPr lang="cs-CZ" dirty="0" smtClean="0"/>
              <a:t>žlázy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Vaječníky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7402016" cy="45720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párový orgán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velikost jako vlašský ořech, délka 3-5 cm 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v korové vrstvě vajíčka v různém stupni zrání 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zralé vajíčko = </a:t>
            </a:r>
            <a:r>
              <a:rPr lang="cs-CZ" sz="3000" dirty="0" smtClean="0">
                <a:solidFill>
                  <a:schemeClr val="tx2">
                    <a:lumMod val="90000"/>
                  </a:schemeClr>
                </a:solidFill>
              </a:rPr>
              <a:t>Graafův folikul </a:t>
            </a:r>
            <a:r>
              <a:rPr lang="cs-CZ" sz="3000" dirty="0" smtClean="0"/>
              <a:t>(</a:t>
            </a:r>
            <a:r>
              <a:rPr lang="cs-CZ" sz="3000" dirty="0" smtClean="0"/>
              <a:t>12–15 </a:t>
            </a:r>
            <a:r>
              <a:rPr lang="cs-CZ" sz="3000" dirty="0" smtClean="0"/>
              <a:t>mm) 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err="1" smtClean="0"/>
              <a:t>oocyt</a:t>
            </a:r>
            <a:r>
              <a:rPr lang="cs-CZ" sz="3000" dirty="0" smtClean="0"/>
              <a:t> obklopen vrstvou vazivových buněk, mezi ním a touto vrstvou tekutina, buňky obalu produkují estrogeny </a:t>
            </a:r>
          </a:p>
          <a:p>
            <a:pPr marL="68580" marR="0" lvl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Vaječníky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7402016" cy="45720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>
                <a:solidFill>
                  <a:schemeClr val="tx2">
                    <a:lumMod val="90000"/>
                  </a:schemeClr>
                </a:solidFill>
              </a:rPr>
              <a:t>ovulace</a:t>
            </a:r>
            <a:r>
              <a:rPr lang="cs-CZ" sz="3000" dirty="0" smtClean="0"/>
              <a:t> – uvolnění vajíčka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Graafův folikul – přeměna na </a:t>
            </a:r>
            <a:r>
              <a:rPr lang="cs-CZ" sz="3000" dirty="0" smtClean="0">
                <a:solidFill>
                  <a:schemeClr val="tx2">
                    <a:lumMod val="90000"/>
                  </a:schemeClr>
                </a:solidFill>
              </a:rPr>
              <a:t>žluté tělísko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žluté tělísko – produkce progesteronu</a:t>
            </a:r>
            <a:endParaRPr lang="cs-CZ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vajíčko neoplozeno – zánik žlutého tělíska – jizva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3000" dirty="0" smtClean="0"/>
              <a:t>dívky – hladký povrch, ženy - zvrásněné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Vaječníky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373216"/>
            <a:ext cx="7772400" cy="982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Obr. 1 Stavba vaječníku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6158906" cy="3750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Vejcovody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asi 13 cm, šířka 0,5 cm</a:t>
            </a:r>
          </a:p>
          <a:p>
            <a:r>
              <a:rPr lang="cs-CZ" dirty="0" smtClean="0"/>
              <a:t>řasinkový epitel </a:t>
            </a:r>
          </a:p>
          <a:p>
            <a:r>
              <a:rPr lang="cs-CZ" dirty="0" smtClean="0"/>
              <a:t>místo oplození a transportu vajíčka </a:t>
            </a:r>
          </a:p>
          <a:p>
            <a:r>
              <a:rPr lang="cs-CZ" dirty="0" smtClean="0"/>
              <a:t>nálevkovité ústí je přiloženo k vaječníku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nepárový dutý orgán</a:t>
            </a:r>
          </a:p>
          <a:p>
            <a:r>
              <a:rPr lang="cs-CZ" dirty="0" smtClean="0"/>
              <a:t>obsah cca 5 ml, v těhotenství až 5000–7000 ml </a:t>
            </a:r>
          </a:p>
          <a:p>
            <a:r>
              <a:rPr lang="cs-CZ" dirty="0" smtClean="0"/>
              <a:t>8 × 4 × 2,5 cm </a:t>
            </a:r>
          </a:p>
          <a:p>
            <a:r>
              <a:rPr lang="cs-CZ" dirty="0" smtClean="0"/>
              <a:t>hladká svalovina v několika vrstvách </a:t>
            </a:r>
          </a:p>
          <a:p>
            <a:r>
              <a:rPr lang="cs-CZ" dirty="0" smtClean="0"/>
              <a:t>zachycení a uhnízdění oplozeného vajíčka </a:t>
            </a:r>
          </a:p>
          <a:p>
            <a:r>
              <a:rPr lang="cs-CZ" dirty="0" smtClean="0"/>
              <a:t>vývoj embrya, plodu </a:t>
            </a:r>
          </a:p>
          <a:p>
            <a:r>
              <a:rPr lang="cs-CZ" dirty="0" smtClean="0"/>
              <a:t>děložní sliznice = endometrium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322</Words>
  <Application>Microsoft Office PowerPoint</Application>
  <PresentationFormat>Předvádění na obrazovce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sady Office</vt:lpstr>
      <vt:lpstr>Metro</vt:lpstr>
      <vt:lpstr>Prezentace aplikace PowerPoint</vt:lpstr>
      <vt:lpstr>Ženská Pohlavní soustava</vt:lpstr>
      <vt:lpstr>Funkce</vt:lpstr>
      <vt:lpstr>Rozdělení</vt:lpstr>
      <vt:lpstr>Vaječníky</vt:lpstr>
      <vt:lpstr>Vaječníky</vt:lpstr>
      <vt:lpstr>Vaječníky</vt:lpstr>
      <vt:lpstr>Vejcovody</vt:lpstr>
      <vt:lpstr>Děloha</vt:lpstr>
      <vt:lpstr>Děloha</vt:lpstr>
      <vt:lpstr>Pohlavní soustava ženy</vt:lpstr>
      <vt:lpstr>Pochva</vt:lpstr>
      <vt:lpstr>Zevní pohlavní orgány</vt:lpstr>
      <vt:lpstr>Pohlavní soustava ženy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118</cp:revision>
  <dcterms:created xsi:type="dcterms:W3CDTF">2014-01-15T20:06:51Z</dcterms:created>
  <dcterms:modified xsi:type="dcterms:W3CDTF">2014-05-29T19:38:22Z</dcterms:modified>
</cp:coreProperties>
</file>