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sldIdLst>
    <p:sldId id="257" r:id="rId3"/>
    <p:sldId id="256" r:id="rId4"/>
    <p:sldId id="260" r:id="rId5"/>
    <p:sldId id="264" r:id="rId6"/>
    <p:sldId id="265" r:id="rId7"/>
    <p:sldId id="266" r:id="rId8"/>
    <p:sldId id="261" r:id="rId9"/>
    <p:sldId id="267" r:id="rId10"/>
    <p:sldId id="268" r:id="rId11"/>
    <p:sldId id="269" r:id="rId12"/>
    <p:sldId id="270" r:id="rId13"/>
    <p:sldId id="272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33E26-9DA2-4082-BC4B-4D06C8D7752E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66180B-4FDB-4AE7-9DE7-67720AC2C0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le_anatomy_number.svg" TargetMode="External"/><Relationship Id="rId2" Type="http://schemas.openxmlformats.org/officeDocument/2006/relationships/hyperlink" Target="http://commons.wikimedia.org/wiki/File:Hodenschema.svg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Pohlavní soustava - mužská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mužská pohlavní soustava, obsahuje úkoly a jejich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Spermie, chámovod,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penis, šourek, prostata, varlata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duben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Ejakulát (semeno)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spermie +</a:t>
            </a:r>
          </a:p>
          <a:p>
            <a:r>
              <a:rPr lang="cs-CZ" dirty="0" smtClean="0"/>
              <a:t>hlenovitý sekret nadvarlete +</a:t>
            </a:r>
          </a:p>
          <a:p>
            <a:r>
              <a:rPr lang="cs-CZ" dirty="0" smtClean="0"/>
              <a:t>sekret prostaty +</a:t>
            </a:r>
          </a:p>
          <a:p>
            <a:r>
              <a:rPr lang="cs-CZ" dirty="0" smtClean="0"/>
              <a:t>sekret měchýřkovitých žláz +</a:t>
            </a:r>
          </a:p>
          <a:p>
            <a:r>
              <a:rPr lang="cs-CZ" dirty="0" smtClean="0"/>
              <a:t>sekret </a:t>
            </a:r>
            <a:r>
              <a:rPr lang="cs-CZ" dirty="0" err="1" smtClean="0"/>
              <a:t>Cowperovy</a:t>
            </a:r>
            <a:r>
              <a:rPr lang="cs-CZ" dirty="0" smtClean="0"/>
              <a:t> žlázy</a:t>
            </a:r>
          </a:p>
          <a:p>
            <a:endParaRPr lang="cs-CZ" dirty="0" smtClean="0"/>
          </a:p>
          <a:p>
            <a:r>
              <a:rPr lang="cs-CZ" dirty="0" smtClean="0"/>
              <a:t>množství</a:t>
            </a:r>
          </a:p>
          <a:p>
            <a:pPr lvl="1"/>
            <a:r>
              <a:rPr lang="cs-CZ" dirty="0" smtClean="0"/>
              <a:t>celkem </a:t>
            </a:r>
            <a:r>
              <a:rPr lang="cs-CZ" dirty="0" smtClean="0"/>
              <a:t>2–3 </a:t>
            </a:r>
            <a:r>
              <a:rPr lang="cs-CZ" dirty="0" smtClean="0"/>
              <a:t>ml</a:t>
            </a:r>
          </a:p>
          <a:p>
            <a:pPr lvl="1"/>
            <a:r>
              <a:rPr lang="cs-CZ" dirty="0" smtClean="0"/>
              <a:t>1 ml = cca 120 mil spermií</a:t>
            </a:r>
          </a:p>
          <a:p>
            <a:pPr lvl="1"/>
            <a:r>
              <a:rPr lang="cs-CZ" dirty="0" smtClean="0"/>
              <a:t>pokles u dnešních mužů)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Penis (pyj)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3 topořivá tělesa </a:t>
            </a:r>
            <a:r>
              <a:rPr lang="cs-CZ" dirty="0" smtClean="0"/>
              <a:t>– 1 nepárové, 2 párová nad močovou trubicí 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žalud</a:t>
            </a:r>
            <a:r>
              <a:rPr lang="cs-CZ" b="1" dirty="0" smtClean="0"/>
              <a:t> </a:t>
            </a:r>
            <a:r>
              <a:rPr lang="cs-CZ" dirty="0" smtClean="0"/>
              <a:t>– tvořen přední částí nepárového tělesa</a:t>
            </a: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dirty="0" smtClean="0"/>
              <a:t>v topořivých tělesech dutinky → při vzrušení se plní krví </a:t>
            </a:r>
          </a:p>
          <a:p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erekce</a:t>
            </a:r>
            <a:r>
              <a:rPr lang="cs-CZ" dirty="0" smtClean="0"/>
              <a:t> – reflex z bederní míchy, poruchy</a:t>
            </a:r>
          </a:p>
          <a:p>
            <a:r>
              <a:rPr lang="cs-CZ" dirty="0" smtClean="0"/>
              <a:t>kryt kůží, </a:t>
            </a:r>
            <a:r>
              <a:rPr lang="cs-CZ" dirty="0" smtClean="0">
                <a:solidFill>
                  <a:schemeClr val="tx2">
                    <a:lumMod val="90000"/>
                  </a:schemeClr>
                </a:solidFill>
              </a:rPr>
              <a:t>předkožka</a:t>
            </a:r>
            <a:r>
              <a:rPr lang="cs-CZ" dirty="0" smtClean="0"/>
              <a:t> – kryje žalud, obřízka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soustava muže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517232"/>
            <a:ext cx="7978080" cy="1340768"/>
          </a:xfrm>
        </p:spPr>
        <p:txBody>
          <a:bodyPr>
            <a:normAutofit fontScale="70000" lnSpcReduction="20000"/>
          </a:bodyPr>
          <a:lstStyle/>
          <a:p>
            <a:pPr marL="216000" indent="0">
              <a:spcBef>
                <a:spcPts val="0"/>
              </a:spcBef>
              <a:buNone/>
            </a:pPr>
            <a:r>
              <a:rPr lang="cs-CZ" dirty="0" smtClean="0"/>
              <a:t>1. močový měchýř, 2. stydká kost, 3.penis, 4. topořivé těleso, 5. žalud, 6.předkožka, 7. ústí močové trubice, 8.tračník, 9. konečník, 10. semenný váček, 11. ejakulační vývod, 12.prostata, 13. </a:t>
            </a:r>
            <a:r>
              <a:rPr lang="cs-CZ" dirty="0" err="1" smtClean="0"/>
              <a:t>Cowperova</a:t>
            </a:r>
            <a:r>
              <a:rPr lang="cs-CZ" dirty="0" smtClean="0"/>
              <a:t> žláza, 14.anus, 15. chámovod, 16. nadvarle, 17.varle, 18. šourek</a:t>
            </a:r>
            <a:endParaRPr lang="cs-CZ" dirty="0"/>
          </a:p>
        </p:txBody>
      </p:sp>
      <p:pic>
        <p:nvPicPr>
          <p:cNvPr id="35842" name="Picture 2" descr="File:Male anatomy number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340768"/>
            <a:ext cx="4867264" cy="400506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683568" y="5445224"/>
            <a:ext cx="8136904" cy="1231106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Vyjmenujte jednotlivé části pohlavní soustavy muže pomocí obrázku.</a:t>
            </a:r>
          </a:p>
          <a:p>
            <a:pPr algn="ctr"/>
            <a:endParaRPr lang="cs-CZ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na rámeček se zobrazí řešení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24328" y="458112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r>
              <a:rPr lang="cs-CZ" sz="1900" dirty="0" smtClean="0">
                <a:cs typeface="Arial" pitchFamily="34" charset="0"/>
              </a:rPr>
              <a:t>Obr. 1 Varle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18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Attribution-Share Alike 3.0 </a:t>
            </a:r>
            <a:r>
              <a:rPr lang="en-US" sz="1900" dirty="0" err="1" smtClean="0">
                <a:cs typeface="Arial" pitchFamily="34" charset="0"/>
              </a:rPr>
              <a:t>Unported</a:t>
            </a:r>
            <a:r>
              <a:rPr lang="en-US" sz="1900" dirty="0" smtClean="0">
                <a:cs typeface="Arial" pitchFamily="34" charset="0"/>
              </a:rPr>
              <a:t> license.</a:t>
            </a:r>
            <a:r>
              <a:rPr lang="cs-CZ" sz="1900" dirty="0" smtClean="0">
                <a:cs typeface="Arial" pitchFamily="34" charset="0"/>
              </a:rPr>
              <a:t> na WWW: </a:t>
            </a:r>
            <a:r>
              <a:rPr lang="cs-CZ" sz="1900" dirty="0" smtClean="0">
                <a:cs typeface="Arial" pitchFamily="34" charset="0"/>
                <a:hlinkClick r:id="rId2"/>
              </a:rPr>
              <a:t>http://commons.wikimedia.org/wiki/File:Hodenschema.svg</a:t>
            </a:r>
            <a:endParaRPr lang="cs-CZ" sz="1900" dirty="0" smtClean="0">
              <a:cs typeface="Arial" pitchFamily="34" charset="0"/>
            </a:endParaRPr>
          </a:p>
          <a:p>
            <a:r>
              <a:rPr lang="cs-CZ" sz="1900" dirty="0" smtClean="0">
                <a:cs typeface="Arial" pitchFamily="34" charset="0"/>
              </a:rPr>
              <a:t>Obr. 2 a 3  Mužská pohlavní soustava </a:t>
            </a:r>
            <a:r>
              <a:rPr lang="it-IT" sz="1900" dirty="0" smtClean="0">
                <a:cs typeface="Arial" pitchFamily="34" charset="0"/>
              </a:rPr>
              <a:t>[cit. 201</a:t>
            </a:r>
            <a:r>
              <a:rPr lang="cs-CZ" sz="1900" dirty="0" smtClean="0">
                <a:cs typeface="Arial" pitchFamily="34" charset="0"/>
              </a:rPr>
              <a:t>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04</a:t>
            </a:r>
            <a:r>
              <a:rPr lang="it-IT" sz="1900" dirty="0" smtClean="0">
                <a:cs typeface="Arial" pitchFamily="34" charset="0"/>
              </a:rPr>
              <a:t>-</a:t>
            </a:r>
            <a:r>
              <a:rPr lang="cs-CZ" sz="1900" dirty="0" smtClean="0">
                <a:cs typeface="Arial" pitchFamily="34" charset="0"/>
              </a:rPr>
              <a:t>18</a:t>
            </a:r>
            <a:r>
              <a:rPr lang="it-IT" sz="1900" dirty="0" smtClean="0">
                <a:cs typeface="Arial" pitchFamily="34" charset="0"/>
              </a:rPr>
              <a:t>]. Dostupn</a:t>
            </a:r>
            <a:r>
              <a:rPr lang="cs-CZ" sz="1900" dirty="0" smtClean="0">
                <a:cs typeface="Arial" pitchFamily="34" charset="0"/>
              </a:rPr>
              <a:t>ý pod licencí </a:t>
            </a:r>
            <a:r>
              <a:rPr lang="en-US" sz="1900" dirty="0" smtClean="0">
                <a:cs typeface="Arial" pitchFamily="34" charset="0"/>
              </a:rPr>
              <a:t>Creative Commons Attribution-Share Alike 3.0 </a:t>
            </a:r>
            <a:r>
              <a:rPr lang="en-US" sz="1900" dirty="0" err="1" smtClean="0">
                <a:cs typeface="Arial" pitchFamily="34" charset="0"/>
              </a:rPr>
              <a:t>Unported</a:t>
            </a:r>
            <a:r>
              <a:rPr lang="en-US" sz="1900" dirty="0" smtClean="0">
                <a:cs typeface="Arial" pitchFamily="34" charset="0"/>
              </a:rPr>
              <a:t> license.</a:t>
            </a:r>
            <a:r>
              <a:rPr lang="cs-CZ" sz="1900" dirty="0" smtClean="0">
                <a:cs typeface="Arial" pitchFamily="34" charset="0"/>
              </a:rPr>
              <a:t> na WWW: </a:t>
            </a:r>
            <a:r>
              <a:rPr lang="cs-CZ" sz="1900" dirty="0" smtClean="0">
                <a:cs typeface="Arial" pitchFamily="34" charset="0"/>
                <a:hlinkClick r:id="rId3"/>
              </a:rPr>
              <a:t>http://commons.wikimedia.org/wiki/File:Male_anatomy_number.svg</a:t>
            </a:r>
            <a:endParaRPr lang="cs-CZ" sz="19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9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literatura: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900" dirty="0" smtClean="0">
                <a:cs typeface="Arial" pitchFamily="34" charset="0"/>
              </a:rPr>
              <a:t>JELÍNEK, Jan a ZICHÁČEK, Vladimír. </a:t>
            </a:r>
            <a:r>
              <a:rPr lang="cs-CZ" sz="19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900" dirty="0" smtClean="0">
                <a:cs typeface="Arial" pitchFamily="34" charset="0"/>
              </a:rPr>
              <a:t>. 3., </a:t>
            </a:r>
            <a:r>
              <a:rPr lang="cs-CZ" sz="1900" dirty="0" err="1" smtClean="0">
                <a:cs typeface="Arial" pitchFamily="34" charset="0"/>
              </a:rPr>
              <a:t>dopl</a:t>
            </a:r>
            <a:r>
              <a:rPr lang="cs-CZ" sz="1900" dirty="0" smtClean="0">
                <a:cs typeface="Arial" pitchFamily="34" charset="0"/>
              </a:rPr>
              <a:t>. a </a:t>
            </a:r>
            <a:r>
              <a:rPr lang="cs-CZ" sz="1900" dirty="0" err="1" smtClean="0">
                <a:cs typeface="Arial" pitchFamily="34" charset="0"/>
              </a:rPr>
              <a:t>opr</a:t>
            </a:r>
            <a:r>
              <a:rPr lang="cs-CZ" sz="1900" dirty="0" smtClean="0">
                <a:cs typeface="Arial" pitchFamily="34" charset="0"/>
              </a:rPr>
              <a:t>. </a:t>
            </a:r>
            <a:r>
              <a:rPr lang="cs-CZ" sz="1900" dirty="0" err="1" smtClean="0">
                <a:cs typeface="Arial" pitchFamily="34" charset="0"/>
              </a:rPr>
              <a:t>vyd</a:t>
            </a:r>
            <a:r>
              <a:rPr lang="cs-CZ" sz="19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900" dirty="0" err="1" smtClean="0">
                <a:cs typeface="Arial" pitchFamily="34" charset="0"/>
              </a:rPr>
              <a:t>příl</a:t>
            </a:r>
            <a:r>
              <a:rPr lang="cs-CZ" sz="1900" dirty="0" smtClean="0">
                <a:cs typeface="Arial" pitchFamily="34" charset="0"/>
              </a:rPr>
              <a:t>. ISBN 80-718-2070-9.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Pohlavní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mužská  pohlavní soustava</a:t>
            </a:r>
            <a:endParaRPr lang="cs-CZ" sz="28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084168" y="6165304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18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Funkce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tvorba mužských pohlavních buněk – spermií</a:t>
            </a:r>
          </a:p>
          <a:p>
            <a:endParaRPr lang="cs-CZ" dirty="0"/>
          </a:p>
          <a:p>
            <a:r>
              <a:rPr lang="cs-CZ" dirty="0" smtClean="0"/>
              <a:t>tvorba mužských pohlavních hormonů</a:t>
            </a:r>
          </a:p>
          <a:p>
            <a:endParaRPr lang="cs-CZ" dirty="0" smtClean="0"/>
          </a:p>
          <a:p>
            <a:r>
              <a:rPr lang="cs-CZ" dirty="0" smtClean="0"/>
              <a:t>uskutečnění pohlavního spojení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Varle - 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7402016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původně v břišní dutině, sestupuje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šourku</a:t>
            </a:r>
            <a:r>
              <a:rPr lang="cs-CZ" dirty="0" smtClean="0"/>
              <a:t> </a:t>
            </a:r>
          </a:p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šourek </a:t>
            </a:r>
          </a:p>
          <a:p>
            <a:pPr lvl="1"/>
            <a:r>
              <a:rPr lang="cs-CZ" dirty="0" smtClean="0"/>
              <a:t>kožní váček, rozdělený na 2 asymetrické části</a:t>
            </a:r>
          </a:p>
          <a:p>
            <a:pPr lvl="1"/>
            <a:r>
              <a:rPr lang="cs-CZ" dirty="0" smtClean="0"/>
              <a:t>uložení varlat a nadvarlat mimo tělní dutinu </a:t>
            </a:r>
          </a:p>
          <a:p>
            <a:pPr lvl="1"/>
            <a:r>
              <a:rPr lang="cs-CZ" dirty="0" smtClean="0"/>
              <a:t>nutné ke zrání spermií – teplota o 4 °C nižší než v těle </a:t>
            </a:r>
          </a:p>
          <a:p>
            <a:pPr lvl="1"/>
            <a:r>
              <a:rPr lang="cs-CZ" dirty="0" smtClean="0"/>
              <a:t>reakce na teplotu, adrenalin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Varle -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4161656" cy="39496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pohlavní žláza</a:t>
            </a:r>
          </a:p>
          <a:p>
            <a:r>
              <a:rPr lang="cs-CZ" dirty="0" smtClean="0"/>
              <a:t>párový orgán</a:t>
            </a:r>
          </a:p>
          <a:p>
            <a:r>
              <a:rPr lang="cs-CZ" dirty="0" smtClean="0"/>
              <a:t>2–3 × 4–5 cm </a:t>
            </a:r>
          </a:p>
          <a:p>
            <a:r>
              <a:rPr lang="cs-CZ" dirty="0" smtClean="0"/>
              <a:t>semenotvorné kanálky</a:t>
            </a:r>
          </a:p>
          <a:p>
            <a:pPr lvl="1"/>
            <a:r>
              <a:rPr lang="cs-CZ" dirty="0" err="1" smtClean="0"/>
              <a:t>Sertoliho</a:t>
            </a:r>
            <a:r>
              <a:rPr lang="cs-CZ" dirty="0" smtClean="0"/>
              <a:t> buňky – výživa zrajících spermií </a:t>
            </a:r>
          </a:p>
          <a:p>
            <a:pPr lvl="1"/>
            <a:r>
              <a:rPr lang="cs-CZ" dirty="0" err="1" smtClean="0"/>
              <a:t>Leydigovy</a:t>
            </a:r>
            <a:r>
              <a:rPr lang="cs-CZ" dirty="0" smtClean="0"/>
              <a:t> buňky – syntéza hormonů </a:t>
            </a:r>
          </a:p>
          <a:p>
            <a:endParaRPr lang="cs-CZ" dirty="0"/>
          </a:p>
        </p:txBody>
      </p:sp>
      <p:pic>
        <p:nvPicPr>
          <p:cNvPr id="1026" name="Picture 2" descr="File:Hodenschem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92696"/>
            <a:ext cx="3015696" cy="42674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5364088" y="5157192"/>
            <a:ext cx="34563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 1 Stavba varlete</a:t>
            </a:r>
          </a:p>
          <a:p>
            <a:r>
              <a:rPr lang="cs-CZ" dirty="0" smtClean="0"/>
              <a:t>1. vazivový obal 2. vazivová přepážka 5-6. semenotvorný kanále + vývod 8. nadvarle 9. kanálek nadvarlete 10. chámovod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5589240"/>
            <a:ext cx="41764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Pomocí učebnice popište stavbu varlete.</a:t>
            </a:r>
          </a:p>
          <a:p>
            <a:pPr algn="ctr"/>
            <a:r>
              <a:rPr 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Kliknutím se zobrazí řešení.</a:t>
            </a:r>
            <a:endParaRPr lang="cs-CZ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64088" y="5517232"/>
            <a:ext cx="3384376" cy="1080120"/>
          </a:xfrm>
          <a:prstGeom prst="rect">
            <a:avLst/>
          </a:prstGeom>
          <a:solidFill>
            <a:srgbClr val="F8080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soustava muže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517232"/>
            <a:ext cx="7978080" cy="1340768"/>
          </a:xfrm>
        </p:spPr>
        <p:txBody>
          <a:bodyPr>
            <a:normAutofit fontScale="70000" lnSpcReduction="20000"/>
          </a:bodyPr>
          <a:lstStyle/>
          <a:p>
            <a:pPr marL="216000" indent="0">
              <a:spcBef>
                <a:spcPts val="0"/>
              </a:spcBef>
              <a:buNone/>
            </a:pPr>
            <a:r>
              <a:rPr lang="cs-CZ" dirty="0" smtClean="0"/>
              <a:t>1. močový měchýř, 2. stydká kost, 3.penis, 4. topořivé těleso, 5. žalud, 6.předkožka, 7. ústí močové trubice, 8.tračník, 9. konečník, 10. semenný váček, 11. ejakulační vývod, 12.prostata, 13. </a:t>
            </a:r>
            <a:r>
              <a:rPr lang="cs-CZ" dirty="0" err="1" smtClean="0"/>
              <a:t>Cowperova</a:t>
            </a:r>
            <a:r>
              <a:rPr lang="cs-CZ" dirty="0" smtClean="0"/>
              <a:t> žláza, 14.anus, 15. chámovod, 16. nadvarle, 17.varle, 18. šourek</a:t>
            </a:r>
            <a:endParaRPr lang="cs-CZ" dirty="0"/>
          </a:p>
        </p:txBody>
      </p:sp>
      <p:pic>
        <p:nvPicPr>
          <p:cNvPr id="35842" name="Picture 2" descr="File:Male anatomy number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340768"/>
            <a:ext cx="4867264" cy="400506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7380312" y="47971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Nadvarle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/>
          </a:bodyPr>
          <a:lstStyle/>
          <a:p>
            <a:r>
              <a:rPr lang="cs-CZ" dirty="0" smtClean="0"/>
              <a:t>párový orgán</a:t>
            </a:r>
          </a:p>
          <a:p>
            <a:r>
              <a:rPr lang="cs-CZ" dirty="0" smtClean="0"/>
              <a:t>produkce hlenovitého sekretu </a:t>
            </a:r>
          </a:p>
          <a:p>
            <a:r>
              <a:rPr lang="cs-CZ" dirty="0" smtClean="0"/>
              <a:t>zajištění pohyblivosti spermií </a:t>
            </a:r>
          </a:p>
          <a:p>
            <a:r>
              <a:rPr lang="cs-CZ" dirty="0" smtClean="0"/>
              <a:t>spermie ve funkčním stavu až 40 dní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Chámovod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40 cm, průměr 3 mm</a:t>
            </a:r>
          </a:p>
          <a:p>
            <a:r>
              <a:rPr lang="cs-CZ" dirty="0" smtClean="0"/>
              <a:t>tříselným kanálem do břišní dutiny </a:t>
            </a:r>
          </a:p>
          <a:p>
            <a:r>
              <a:rPr lang="cs-CZ" dirty="0" smtClean="0"/>
              <a:t>v oblasti prostaty ústí do močové trubice </a:t>
            </a:r>
          </a:p>
          <a:p>
            <a:r>
              <a:rPr lang="cs-CZ" dirty="0" smtClean="0"/>
              <a:t>kontrakce svaloviny stěn – nasávání spermií z nadvarlete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Prostata, ostatní žlázy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Prostata (předstojná žláza)</a:t>
            </a:r>
          </a:p>
          <a:p>
            <a:pPr lvl="1"/>
            <a:r>
              <a:rPr lang="cs-CZ" dirty="0" smtClean="0"/>
              <a:t>velikost kaštanu</a:t>
            </a:r>
          </a:p>
          <a:p>
            <a:pPr lvl="1"/>
            <a:r>
              <a:rPr lang="cs-CZ" dirty="0" smtClean="0"/>
              <a:t>srůstá se spodinou močového měchýře </a:t>
            </a:r>
          </a:p>
          <a:p>
            <a:pPr lvl="1"/>
            <a:r>
              <a:rPr lang="cs-CZ" dirty="0" smtClean="0"/>
              <a:t>vylučuje  zásaditý sekret zvyšující životnost spermií </a:t>
            </a:r>
          </a:p>
          <a:p>
            <a:pPr lvl="1"/>
            <a:r>
              <a:rPr lang="cs-CZ" dirty="0" smtClean="0"/>
              <a:t>zbytnění, rakovina</a:t>
            </a:r>
          </a:p>
          <a:p>
            <a:endParaRPr lang="cs-CZ" dirty="0" smtClean="0"/>
          </a:p>
          <a:p>
            <a:r>
              <a:rPr lang="cs-CZ" dirty="0" smtClean="0"/>
              <a:t>Měchýřkovité žlázy</a:t>
            </a:r>
          </a:p>
          <a:p>
            <a:pPr lvl="1"/>
            <a:r>
              <a:rPr lang="cs-CZ" dirty="0" smtClean="0"/>
              <a:t>ústí do chámovodů před prostatou</a:t>
            </a:r>
          </a:p>
          <a:p>
            <a:endParaRPr lang="cs-CZ" dirty="0" smtClean="0"/>
          </a:p>
          <a:p>
            <a:r>
              <a:rPr lang="cs-CZ" dirty="0" err="1" smtClean="0"/>
              <a:t>Cowperova</a:t>
            </a:r>
            <a:r>
              <a:rPr lang="cs-CZ" dirty="0" smtClean="0"/>
              <a:t> žláza</a:t>
            </a:r>
          </a:p>
          <a:p>
            <a:pPr lvl="1"/>
            <a:r>
              <a:rPr lang="cs-CZ" dirty="0" smtClean="0"/>
              <a:t>párový orgán velikosti hrachu</a:t>
            </a:r>
          </a:p>
          <a:p>
            <a:pPr lvl="1"/>
            <a:r>
              <a:rPr lang="cs-CZ" dirty="0" smtClean="0"/>
              <a:t>ústí do močové trubice</a:t>
            </a:r>
          </a:p>
          <a:p>
            <a:pPr lvl="1"/>
            <a:r>
              <a:rPr lang="cs-CZ" dirty="0" smtClean="0"/>
              <a:t>lubrikační funkce, mísení s ejakulátem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297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Metro</vt:lpstr>
      <vt:lpstr>Prezentace aplikace PowerPoint</vt:lpstr>
      <vt:lpstr>Pohlavní soustava</vt:lpstr>
      <vt:lpstr>Funkce</vt:lpstr>
      <vt:lpstr>Varle - umístění</vt:lpstr>
      <vt:lpstr>Varle - stavba</vt:lpstr>
      <vt:lpstr>Pohlavní soustava muže</vt:lpstr>
      <vt:lpstr>Nadvarle</vt:lpstr>
      <vt:lpstr>Chámovod</vt:lpstr>
      <vt:lpstr>Prostata, ostatní žlázy</vt:lpstr>
      <vt:lpstr>Ejakulát (semeno)</vt:lpstr>
      <vt:lpstr>Penis (pyj)</vt:lpstr>
      <vt:lpstr>Pohlavní soustava muže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42</cp:revision>
  <dcterms:created xsi:type="dcterms:W3CDTF">2014-01-15T20:06:51Z</dcterms:created>
  <dcterms:modified xsi:type="dcterms:W3CDTF">2014-05-29T19:35:32Z</dcterms:modified>
</cp:coreProperties>
</file>