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5"/>
  </p:notesMasterIdLst>
  <p:sldIdLst>
    <p:sldId id="257" r:id="rId3"/>
    <p:sldId id="256" r:id="rId4"/>
    <p:sldId id="270" r:id="rId5"/>
    <p:sldId id="271" r:id="rId6"/>
    <p:sldId id="278" r:id="rId7"/>
    <p:sldId id="272" r:id="rId8"/>
    <p:sldId id="279" r:id="rId9"/>
    <p:sldId id="280" r:id="rId10"/>
    <p:sldId id="281" r:id="rId11"/>
    <p:sldId id="282" r:id="rId12"/>
    <p:sldId id="283" r:id="rId13"/>
    <p:sldId id="260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A0B0F-1342-4D84-B303-415C3D2D716A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23C045-A1DA-46A0-A0AC-197C83DFD3B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3131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23C045-A1DA-46A0-A0AC-197C83DFD3BB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23C045-A1DA-46A0-A0AC-197C83DFD3BB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19568-82D1-4338-A25B-C0540FE9731B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01B63-B3C6-4588-A669-84188A397C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19568-82D1-4338-A25B-C0540FE9731B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01B63-B3C6-4588-A669-84188A397C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19568-82D1-4338-A25B-C0540FE9731B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01B63-B3C6-4588-A669-84188A397C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520731"/>
            <a:ext cx="9144000" cy="3435579"/>
          </a:xfrm>
          <a:custGeom>
            <a:avLst/>
            <a:gdLst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9794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7466" y="25350"/>
                  <a:pt x="0" y="19794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28000"/>
                  <a:satMod val="2000000"/>
                  <a:alpha val="30000"/>
                </a:schemeClr>
              </a:gs>
              <a:gs pos="35000">
                <a:schemeClr val="bg2">
                  <a:shade val="100000"/>
                  <a:satMod val="600000"/>
                  <a:alpha val="0"/>
                </a:schemeClr>
              </a:gs>
            </a:gsLst>
            <a:lin ang="54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02920" y="2775745"/>
            <a:ext cx="8229600" cy="2167128"/>
          </a:xfrm>
        </p:spPr>
        <p:txBody>
          <a:bodyPr tIns="0" bIns="0" anchor="t"/>
          <a:lstStyle>
            <a:lvl1pPr>
              <a:defRPr sz="5000" cap="all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00064" y="1559720"/>
            <a:ext cx="5105400" cy="1219200"/>
          </a:xfrm>
        </p:spPr>
        <p:txBody>
          <a:bodyPr lIns="0" tIns="0" rIns="0" bIns="0" anchor="b"/>
          <a:lstStyle>
            <a:lvl1pPr marL="0" indent="0" algn="l">
              <a:buNone/>
              <a:defRPr sz="19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19568-82D1-4338-A25B-C0540FE9731B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01B63-B3C6-4588-A669-84188A397C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19568-82D1-4338-A25B-C0540FE9731B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01B63-B3C6-4588-A669-84188A397C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990600"/>
            <a:ext cx="7772400" cy="1362456"/>
          </a:xfrm>
        </p:spPr>
        <p:txBody>
          <a:bodyPr>
            <a:noAutofit/>
          </a:bodyPr>
          <a:lstStyle>
            <a:lvl1pPr algn="l">
              <a:buNone/>
              <a:defRPr sz="4800" b="1" cap="none" baseline="0"/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352677"/>
            <a:ext cx="7772400" cy="1509712"/>
          </a:xfrm>
        </p:spPr>
        <p:txBody>
          <a:bodyPr anchor="t"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19568-82D1-4338-A25B-C0540FE9731B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01B63-B3C6-4588-A669-84188A397C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19568-82D1-4338-A25B-C0540FE9731B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01B63-B3C6-4588-A669-84188A397C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 anchor="b"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12168"/>
            <a:ext cx="4040188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8000" dist="38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2112168"/>
            <a:ext cx="4041775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667000"/>
            <a:ext cx="4040188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7000"/>
            <a:ext cx="4041775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19568-82D1-4338-A25B-C0540FE9731B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01B63-B3C6-4588-A669-84188A397C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  <a:effectLst/>
        </p:spPr>
        <p:txBody>
          <a:bodyPr tIns="9144" bIns="9144" anchor="b"/>
          <a:lstStyle>
            <a:lvl1pPr>
              <a:defRPr sz="4800" cap="none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19568-82D1-4338-A25B-C0540FE9731B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01B63-B3C6-4588-A669-84188A397C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19568-82D1-4338-A25B-C0540FE9731B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01B63-B3C6-4588-A669-84188A397C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40"/>
            <a:ext cx="8229600" cy="914400"/>
          </a:xfrm>
        </p:spPr>
        <p:txBody>
          <a:bodyPr tIns="0" bIns="0" anchor="b"/>
          <a:lstStyle>
            <a:lvl1pPr algn="l">
              <a:buNone/>
              <a:defRPr sz="5000" b="1"/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133856"/>
            <a:ext cx="2590800" cy="5181600"/>
          </a:xfrm>
        </p:spPr>
        <p:txBody>
          <a:bodyPr lIns="45720" tIns="45720" rIns="0"/>
          <a:lstStyle>
            <a:lvl1pPr marL="0" indent="0">
              <a:spcBef>
                <a:spcPts val="300"/>
              </a:spcBef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133472"/>
            <a:ext cx="5257800" cy="5191128"/>
          </a:xfrm>
        </p:spPr>
        <p:txBody>
          <a:bodyPr/>
          <a:lstStyle>
            <a:lvl1pPr algn="l">
              <a:defRPr sz="3000"/>
            </a:lvl1pPr>
            <a:lvl2pPr algn="l">
              <a:defRPr sz="2800"/>
            </a:lvl2pPr>
            <a:lvl3pPr algn="l">
              <a:defRPr sz="2400"/>
            </a:lvl3pPr>
            <a:lvl4pPr algn="l">
              <a:defRPr sz="2000"/>
            </a:lvl4pPr>
            <a:lvl5pPr algn="l">
              <a:defRPr sz="2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19568-82D1-4338-A25B-C0540FE9731B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01B63-B3C6-4588-A669-84188A397C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19568-82D1-4338-A25B-C0540FE9731B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01B63-B3C6-4588-A669-84188A397C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40" y="1981200"/>
            <a:ext cx="3429000" cy="522288"/>
          </a:xfrm>
        </p:spPr>
        <p:txBody>
          <a:bodyPr tIns="0" bIns="0" anchor="b"/>
          <a:lstStyle>
            <a:lvl1pPr algn="r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3368" y="1066800"/>
            <a:ext cx="4572000" cy="4572000"/>
          </a:xfrm>
          <a:solidFill>
            <a:schemeClr val="bg2">
              <a:shade val="75000"/>
            </a:schemeClr>
          </a:solidFill>
          <a:ln w="60325">
            <a:solidFill>
              <a:srgbClr val="FFFFFF"/>
            </a:solidFill>
            <a:miter lim="800000"/>
          </a:ln>
          <a:effectLst>
            <a:outerShdw blurRad="36195" dist="10000" dir="5400000" algn="tl" rotWithShape="0">
              <a:srgbClr val="000000">
                <a:alpha val="75000"/>
              </a:srgbClr>
            </a:outerShdw>
            <a:reflection stA="21000" endA="500" endPos="10000" dist="20000" dir="5400000" sy="-100000" algn="bl" rotWithShape="0"/>
          </a:effectLst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cs-CZ" smtClean="0"/>
              <a:t>Klepnutím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240" y="2543176"/>
            <a:ext cx="3429000" cy="914400"/>
          </a:xfrm>
        </p:spPr>
        <p:txBody>
          <a:bodyPr lIns="0" tIns="0" rIns="0" bIns="0" anchor="t"/>
          <a:lstStyle>
            <a:lvl1pPr indent="0" algn="r">
              <a:spcBef>
                <a:spcPts val="300"/>
              </a:spcBef>
              <a:buFontTx/>
              <a:buNone/>
              <a:defRPr sz="1400" baseline="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19568-82D1-4338-A25B-C0540FE9731B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3400" y="6356350"/>
            <a:ext cx="533400" cy="365125"/>
          </a:xfrm>
        </p:spPr>
        <p:txBody>
          <a:bodyPr/>
          <a:lstStyle/>
          <a:p>
            <a:fld id="{E6601B63-B3C6-4588-A669-84188A397C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19568-82D1-4338-A25B-C0540FE9731B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01B63-B3C6-4588-A669-84188A397C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19568-82D1-4338-A25B-C0540FE9731B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01B63-B3C6-4588-A669-84188A397C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19568-82D1-4338-A25B-C0540FE9731B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01B63-B3C6-4588-A669-84188A397C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19568-82D1-4338-A25B-C0540FE9731B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01B63-B3C6-4588-A669-84188A397C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19568-82D1-4338-A25B-C0540FE9731B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01B63-B3C6-4588-A669-84188A397C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19568-82D1-4338-A25B-C0540FE9731B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01B63-B3C6-4588-A669-84188A397C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19568-82D1-4338-A25B-C0540FE9731B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01B63-B3C6-4588-A669-84188A397C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19568-82D1-4338-A25B-C0540FE9731B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01B63-B3C6-4588-A669-84188A397C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19568-82D1-4338-A25B-C0540FE9731B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01B63-B3C6-4588-A669-84188A397C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19568-82D1-4338-A25B-C0540FE9731B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601B63-B3C6-4588-A669-84188A397C8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142899"/>
            <a:ext cx="9144000" cy="5562705"/>
          </a:xfrm>
          <a:custGeom>
            <a:avLst/>
            <a:gdLst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25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056" y="24231"/>
                  <a:pt x="0" y="2025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55000"/>
                  <a:satMod val="1800000"/>
                  <a:alpha val="55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Flowchart: Document 7"/>
          <p:cNvSpPr/>
          <p:nvPr/>
        </p:nvSpPr>
        <p:spPr>
          <a:xfrm rot="10800000">
            <a:off x="1" y="1341133"/>
            <a:ext cx="9144000" cy="4480425"/>
          </a:xfrm>
          <a:custGeom>
            <a:avLst/>
            <a:gdLst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03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8684" y="24776"/>
                  <a:pt x="0" y="2003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40000"/>
                  <a:satMod val="1900000"/>
                  <a:alpha val="30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24000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2179637"/>
            <a:ext cx="8229600" cy="4114800"/>
          </a:xfrm>
          <a:prstGeom prst="rect">
            <a:avLst/>
          </a:prstGeom>
        </p:spPr>
        <p:txBody>
          <a:bodyPr vert="horz" lIns="9144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981200" cy="365125"/>
          </a:xfrm>
          <a:prstGeom prst="rect">
            <a:avLst/>
          </a:prstGeom>
        </p:spPr>
        <p:txBody>
          <a:bodyPr vert="horz" anchor="b"/>
          <a:lstStyle>
            <a:lvl1pPr algn="ctr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BC19568-82D1-4338-A25B-C0540FE9731B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0" anchor="b"/>
          <a:lstStyle>
            <a:lvl1pPr algn="l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356350"/>
            <a:ext cx="533400" cy="365125"/>
          </a:xfrm>
          <a:prstGeom prst="rect">
            <a:avLst/>
          </a:prstGeom>
        </p:spPr>
        <p:txBody>
          <a:bodyPr vert="horz" lIns="91440" rIns="0" anchor="b"/>
          <a:lstStyle>
            <a:lvl1pPr algn="r">
              <a:defRPr sz="14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6601B63-B3C6-4588-A669-84188A397C8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sz="4800" b="1" kern="1200">
          <a:ln w="500">
            <a:solidFill>
              <a:schemeClr val="tx2">
                <a:shade val="20000"/>
                <a:satMod val="350000"/>
              </a:schemeClr>
            </a:solidFill>
          </a:ln>
          <a:solidFill>
            <a:schemeClr val="tx2">
              <a:tint val="100000"/>
              <a:satMod val="250000"/>
            </a:schemeClr>
          </a:solidFill>
          <a:effectLst>
            <a:outerShdw blurRad="30000" dist="30000" dir="2700000" algn="tl" rotWithShape="0">
              <a:schemeClr val="bg2">
                <a:shade val="45000"/>
                <a:satMod val="150000"/>
                <a:alpha val="9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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30936" indent="-27432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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23544" indent="-274320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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2860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22860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73352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11096" indent="-228600" algn="l" rtl="0" eaLnBrk="1" latinLnBrk="0" hangingPunct="1">
        <a:spcBef>
          <a:spcPct val="20000"/>
        </a:spcBef>
        <a:buClr>
          <a:schemeClr val="tx2"/>
        </a:buClr>
        <a:buFont typeface="Wingdings 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21408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22576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Vestibular_system's_semicircular_canal-_a_cross-section.jp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5" Type="http://schemas.openxmlformats.org/officeDocument/2006/relationships/hyperlink" Target="http://commons.wikimedia.org/wiki/File:Tongue.agr.jpg" TargetMode="External"/><Relationship Id="rId4" Type="http://schemas.openxmlformats.org/officeDocument/2006/relationships/hyperlink" Target="http://commons.wikimedia.org/wiki/File:1403_Olfaction.jpg?uselang=cs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1218842"/>
              </p:ext>
            </p:extLst>
          </p:nvPr>
        </p:nvGraphicFramePr>
        <p:xfrm>
          <a:off x="412750" y="1703388"/>
          <a:ext cx="8280920" cy="49328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99887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cap="all" baseline="0" dirty="0" smtClean="0">
                          <a:latin typeface="Arial" pitchFamily="34" charset="0"/>
                          <a:cs typeface="Arial" pitchFamily="34" charset="0"/>
                        </a:rPr>
                        <a:t>Smyslová soustava </a:t>
                      </a:r>
                      <a:r>
                        <a:rPr lang="cs-CZ" sz="1700" b="1" cap="all" baseline="0" dirty="0" smtClean="0">
                          <a:latin typeface="Arial" pitchFamily="34" charset="0"/>
                          <a:cs typeface="Arial" pitchFamily="34" charset="0"/>
                        </a:rPr>
                        <a:t>– rovnovážné </a:t>
                      </a:r>
                      <a:r>
                        <a:rPr lang="cs-CZ" sz="1700" b="1" cap="all" baseline="0" dirty="0" smtClean="0">
                          <a:latin typeface="Arial" pitchFamily="34" charset="0"/>
                          <a:cs typeface="Arial" pitchFamily="34" charset="0"/>
                        </a:rPr>
                        <a:t>ústrojí, chuť a čich</a:t>
                      </a:r>
                    </a:p>
                  </a:txBody>
                  <a:tcPr anchor="ctr"/>
                </a:tc>
              </a:tr>
              <a:tr h="599887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Biologie, 3. ročník</a:t>
                      </a:r>
                    </a:p>
                  </a:txBody>
                  <a:tcPr anchor="ctr"/>
                </a:tc>
              </a:tr>
              <a:tr h="599887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Biologie člověka</a:t>
                      </a:r>
                    </a:p>
                  </a:txBody>
                  <a:tcPr anchor="ctr"/>
                </a:tc>
              </a:tr>
              <a:tr h="599887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Prezentace na téma částí smyslové soustavy, obsahuje otázky a animaci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478506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Vejčitý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a kulovitý váček, polokruhovité chodby, centra chuti</a:t>
                      </a:r>
                      <a:endParaRPr lang="cs-CZ" sz="17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478506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Mgr. Tomáš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Pospíšil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478506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březen 2014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478506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80392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3106" name="Obrázek 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115888"/>
            <a:ext cx="8748712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Chuť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79637"/>
            <a:ext cx="8229600" cy="3769643"/>
          </a:xfrm>
        </p:spPr>
        <p:txBody>
          <a:bodyPr>
            <a:normAutofit/>
          </a:bodyPr>
          <a:lstStyle/>
          <a:p>
            <a:r>
              <a:rPr lang="cs-CZ" dirty="0" smtClean="0"/>
              <a:t>chuťové pohárky na jazyku a na patře</a:t>
            </a:r>
          </a:p>
          <a:p>
            <a:r>
              <a:rPr lang="cs-CZ" dirty="0" smtClean="0"/>
              <a:t>adekvátní podnět = látky rozpuštěné v tekutině </a:t>
            </a:r>
          </a:p>
          <a:p>
            <a:r>
              <a:rPr lang="cs-CZ" dirty="0" smtClean="0"/>
              <a:t>rozlišení – asi 10 000 chutí </a:t>
            </a:r>
          </a:p>
          <a:p>
            <a:r>
              <a:rPr lang="cs-CZ" dirty="0" smtClean="0"/>
              <a:t>chuťové vjemy ovlivněny: a) současným drážděním čichu, b) teplotou potravy, c) složením potravy, d) hmatovými/dotykovými vjemy, e) konsistencí potravy 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619672" y="5877272"/>
            <a:ext cx="51845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Jaké jsou základní chuti?</a:t>
            </a:r>
            <a:endParaRPr lang="cs-CZ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Chuť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949279"/>
            <a:ext cx="1882552" cy="345157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Obr. 3 Jazyk</a:t>
            </a:r>
            <a:endParaRPr lang="cs-CZ" dirty="0"/>
          </a:p>
        </p:txBody>
      </p:sp>
      <p:pic>
        <p:nvPicPr>
          <p:cNvPr id="3074" name="Picture 2" descr="File:Tongue.ag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476672"/>
            <a:ext cx="4865116" cy="55614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18" name="Skupina 17"/>
          <p:cNvGrpSpPr/>
          <p:nvPr/>
        </p:nvGrpSpPr>
        <p:grpSpPr>
          <a:xfrm>
            <a:off x="4716016" y="4149080"/>
            <a:ext cx="1872208" cy="1440160"/>
            <a:chOff x="4716016" y="4149080"/>
            <a:chExt cx="1872208" cy="1440160"/>
          </a:xfrm>
        </p:grpSpPr>
        <p:sp>
          <p:nvSpPr>
            <p:cNvPr id="8" name="Elipsa 7"/>
            <p:cNvSpPr/>
            <p:nvPr/>
          </p:nvSpPr>
          <p:spPr>
            <a:xfrm>
              <a:off x="4716016" y="4149080"/>
              <a:ext cx="1872208" cy="1440160"/>
            </a:xfrm>
            <a:prstGeom prst="ellips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" name="TextovéPole 8"/>
            <p:cNvSpPr txBox="1"/>
            <p:nvPr/>
          </p:nvSpPr>
          <p:spPr>
            <a:xfrm>
              <a:off x="5004048" y="4293096"/>
              <a:ext cx="1224136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dirty="0" smtClean="0">
                  <a:solidFill>
                    <a:schemeClr val="bg1">
                      <a:lumMod val="95000"/>
                      <a:lumOff val="5000"/>
                    </a:schemeClr>
                  </a:solidFill>
                </a:rPr>
                <a:t>sladko </a:t>
              </a:r>
            </a:p>
            <a:p>
              <a:pPr algn="ctr"/>
              <a:r>
                <a:rPr lang="cs-CZ" dirty="0" smtClean="0">
                  <a:solidFill>
                    <a:schemeClr val="bg1">
                      <a:lumMod val="95000"/>
                      <a:lumOff val="5000"/>
                    </a:schemeClr>
                  </a:solidFill>
                </a:rPr>
                <a:t> a</a:t>
              </a:r>
            </a:p>
            <a:p>
              <a:pPr algn="ctr"/>
              <a:r>
                <a:rPr lang="cs-CZ" dirty="0" err="1" smtClean="0">
                  <a:solidFill>
                    <a:schemeClr val="bg1">
                      <a:lumMod val="95000"/>
                      <a:lumOff val="5000"/>
                    </a:schemeClr>
                  </a:solidFill>
                </a:rPr>
                <a:t>slano</a:t>
              </a:r>
              <a:endParaRPr lang="cs-CZ" dirty="0">
                <a:solidFill>
                  <a:schemeClr val="bg1">
                    <a:lumMod val="95000"/>
                    <a:lumOff val="5000"/>
                  </a:schemeClr>
                </a:solidFill>
              </a:endParaRPr>
            </a:p>
          </p:txBody>
        </p:sp>
      </p:grpSp>
      <p:grpSp>
        <p:nvGrpSpPr>
          <p:cNvPr id="21" name="Skupina 20"/>
          <p:cNvGrpSpPr/>
          <p:nvPr/>
        </p:nvGrpSpPr>
        <p:grpSpPr>
          <a:xfrm>
            <a:off x="4427984" y="1052736"/>
            <a:ext cx="1872208" cy="1008112"/>
            <a:chOff x="4427984" y="1052736"/>
            <a:chExt cx="1872208" cy="1008112"/>
          </a:xfrm>
        </p:grpSpPr>
        <p:sp>
          <p:nvSpPr>
            <p:cNvPr id="10" name="Elipsa 9"/>
            <p:cNvSpPr/>
            <p:nvPr/>
          </p:nvSpPr>
          <p:spPr>
            <a:xfrm>
              <a:off x="4427984" y="1052736"/>
              <a:ext cx="1872208" cy="1008112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1" name="TextovéPole 10"/>
            <p:cNvSpPr txBox="1"/>
            <p:nvPr/>
          </p:nvSpPr>
          <p:spPr>
            <a:xfrm>
              <a:off x="4716016" y="1340768"/>
              <a:ext cx="12241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dirty="0" smtClean="0">
                  <a:solidFill>
                    <a:schemeClr val="bg1">
                      <a:lumMod val="95000"/>
                      <a:lumOff val="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hořkost</a:t>
              </a:r>
              <a:endParaRPr lang="cs-CZ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22" name="Skupina 21"/>
          <p:cNvGrpSpPr/>
          <p:nvPr/>
        </p:nvGrpSpPr>
        <p:grpSpPr>
          <a:xfrm>
            <a:off x="3439152" y="1556792"/>
            <a:ext cx="4085176" cy="3558675"/>
            <a:chOff x="3439152" y="1556792"/>
            <a:chExt cx="4085176" cy="3558675"/>
          </a:xfrm>
        </p:grpSpPr>
        <p:grpSp>
          <p:nvGrpSpPr>
            <p:cNvPr id="20" name="Skupina 19"/>
            <p:cNvGrpSpPr/>
            <p:nvPr/>
          </p:nvGrpSpPr>
          <p:grpSpPr>
            <a:xfrm>
              <a:off x="6516216" y="1556792"/>
              <a:ext cx="1008112" cy="3262905"/>
              <a:chOff x="6516216" y="1556792"/>
              <a:chExt cx="1008112" cy="3262905"/>
            </a:xfrm>
          </p:grpSpPr>
          <p:sp>
            <p:nvSpPr>
              <p:cNvPr id="12" name="Elipsa 11"/>
              <p:cNvSpPr/>
              <p:nvPr/>
            </p:nvSpPr>
            <p:spPr>
              <a:xfrm>
                <a:off x="6516216" y="1556792"/>
                <a:ext cx="1008112" cy="2952328"/>
              </a:xfrm>
              <a:prstGeom prst="ellipse">
                <a:avLst/>
              </a:prstGeom>
              <a:solidFill>
                <a:schemeClr val="tx2">
                  <a:lumMod val="5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5" name="TextovéPole 14"/>
              <p:cNvSpPr txBox="1"/>
              <p:nvPr/>
            </p:nvSpPr>
            <p:spPr>
              <a:xfrm>
                <a:off x="6948264" y="1700808"/>
                <a:ext cx="513410" cy="3118889"/>
              </a:xfrm>
              <a:prstGeom prst="rect">
                <a:avLst/>
              </a:prstGeom>
              <a:noFill/>
            </p:spPr>
            <p:txBody>
              <a:bodyPr vert="wordArtVert" wrap="square" rtlCol="0">
                <a:spAutoFit/>
              </a:bodyPr>
              <a:lstStyle/>
              <a:p>
                <a:r>
                  <a:rPr lang="cs-CZ" dirty="0" smtClean="0">
                    <a:solidFill>
                      <a:schemeClr val="bg1">
                        <a:lumMod val="95000"/>
                        <a:lumOff val="5000"/>
                      </a:schemeClr>
                    </a:solidFill>
                  </a:rPr>
                  <a:t>kyselost</a:t>
                </a:r>
                <a:endParaRPr lang="cs-CZ" dirty="0">
                  <a:solidFill>
                    <a:schemeClr val="bg1">
                      <a:lumMod val="95000"/>
                      <a:lumOff val="5000"/>
                    </a:schemeClr>
                  </a:solidFill>
                </a:endParaRPr>
              </a:p>
            </p:txBody>
          </p:sp>
          <p:sp>
            <p:nvSpPr>
              <p:cNvPr id="16" name="TextovéPole 15"/>
              <p:cNvSpPr txBox="1"/>
              <p:nvPr/>
            </p:nvSpPr>
            <p:spPr>
              <a:xfrm>
                <a:off x="6594062" y="1722708"/>
                <a:ext cx="513410" cy="2880320"/>
              </a:xfrm>
              <a:prstGeom prst="rect">
                <a:avLst/>
              </a:prstGeom>
              <a:noFill/>
            </p:spPr>
            <p:txBody>
              <a:bodyPr vert="wordArtVert" wrap="square" rtlCol="0">
                <a:spAutoFit/>
              </a:bodyPr>
              <a:lstStyle/>
              <a:p>
                <a:r>
                  <a:rPr lang="cs-CZ" dirty="0" smtClean="0">
                    <a:solidFill>
                      <a:srgbClr val="FF0000"/>
                    </a:solidFill>
                  </a:rPr>
                  <a:t>sladko</a:t>
                </a:r>
                <a:endParaRPr lang="cs-CZ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19" name="Skupina 18"/>
            <p:cNvGrpSpPr/>
            <p:nvPr/>
          </p:nvGrpSpPr>
          <p:grpSpPr>
            <a:xfrm>
              <a:off x="3439152" y="1763494"/>
              <a:ext cx="1156423" cy="3351973"/>
              <a:chOff x="3439152" y="1763494"/>
              <a:chExt cx="1156423" cy="3351973"/>
            </a:xfrm>
          </p:grpSpPr>
          <p:sp>
            <p:nvSpPr>
              <p:cNvPr id="13" name="Elipsa 12"/>
              <p:cNvSpPr/>
              <p:nvPr/>
            </p:nvSpPr>
            <p:spPr>
              <a:xfrm rot="21033558">
                <a:off x="3439152" y="1763494"/>
                <a:ext cx="1008112" cy="2952328"/>
              </a:xfrm>
              <a:prstGeom prst="ellipse">
                <a:avLst/>
              </a:prstGeom>
              <a:solidFill>
                <a:schemeClr val="tx2">
                  <a:lumMod val="5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4" name="TextovéPole 13"/>
              <p:cNvSpPr txBox="1"/>
              <p:nvPr/>
            </p:nvSpPr>
            <p:spPr>
              <a:xfrm rot="20879865">
                <a:off x="3563888" y="1916832"/>
                <a:ext cx="513410" cy="2880320"/>
              </a:xfrm>
              <a:prstGeom prst="rect">
                <a:avLst/>
              </a:prstGeom>
              <a:noFill/>
            </p:spPr>
            <p:txBody>
              <a:bodyPr vert="wordArtVert" wrap="square" rtlCol="0">
                <a:spAutoFit/>
              </a:bodyPr>
              <a:lstStyle/>
              <a:p>
                <a:r>
                  <a:rPr lang="cs-CZ" dirty="0" smtClean="0">
                    <a:solidFill>
                      <a:schemeClr val="bg1">
                        <a:lumMod val="95000"/>
                        <a:lumOff val="5000"/>
                      </a:schemeClr>
                    </a:solidFill>
                  </a:rPr>
                  <a:t>kyselost</a:t>
                </a:r>
                <a:endParaRPr lang="cs-CZ" dirty="0">
                  <a:solidFill>
                    <a:schemeClr val="bg1">
                      <a:lumMod val="95000"/>
                      <a:lumOff val="5000"/>
                    </a:schemeClr>
                  </a:solidFill>
                </a:endParaRPr>
              </a:p>
            </p:txBody>
          </p:sp>
          <p:sp>
            <p:nvSpPr>
              <p:cNvPr id="17" name="TextovéPole 16"/>
              <p:cNvSpPr txBox="1"/>
              <p:nvPr/>
            </p:nvSpPr>
            <p:spPr>
              <a:xfrm rot="20879865">
                <a:off x="4082165" y="2235147"/>
                <a:ext cx="513410" cy="2880320"/>
              </a:xfrm>
              <a:prstGeom prst="rect">
                <a:avLst/>
              </a:prstGeom>
              <a:noFill/>
            </p:spPr>
            <p:txBody>
              <a:bodyPr vert="wordArtVert" wrap="square" rtlCol="0">
                <a:spAutoFit/>
              </a:bodyPr>
              <a:lstStyle/>
              <a:p>
                <a:r>
                  <a:rPr lang="cs-CZ" dirty="0" smtClean="0">
                    <a:solidFill>
                      <a:srgbClr val="FF0000"/>
                    </a:solidFill>
                  </a:rPr>
                  <a:t>sladko</a:t>
                </a:r>
                <a:endParaRPr lang="cs-CZ" dirty="0">
                  <a:solidFill>
                    <a:srgbClr val="FF0000"/>
                  </a:solidFill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51384"/>
          </a:xfrm>
        </p:spPr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37645"/>
          </a:xfrm>
        </p:spPr>
        <p:txBody>
          <a:bodyPr>
            <a:normAutofit fontScale="85000" lnSpcReduction="20000"/>
          </a:bodyPr>
          <a:lstStyle/>
          <a:p>
            <a:r>
              <a:rPr lang="cs-CZ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Obr. 1  Řez polokruhovitým kanálkem. Upraveno podle </a:t>
            </a:r>
            <a:r>
              <a:rPr lang="it-IT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[cit. 201</a:t>
            </a:r>
            <a:r>
              <a:rPr lang="cs-CZ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it-IT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cs-CZ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04</a:t>
            </a:r>
            <a:r>
              <a:rPr lang="it-IT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cs-CZ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10</a:t>
            </a:r>
            <a:r>
              <a:rPr lang="it-IT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]. Dostupn</a:t>
            </a:r>
            <a:r>
              <a:rPr lang="cs-CZ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ý pod licencí Public </a:t>
            </a:r>
            <a:r>
              <a:rPr lang="cs-CZ" sz="2400" dirty="0" err="1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domain</a:t>
            </a:r>
            <a:r>
              <a:rPr lang="en-US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na WWW: </a:t>
            </a:r>
            <a:r>
              <a:rPr lang="cs-CZ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  <a:hlinkClick r:id="rId3"/>
              </a:rPr>
              <a:t>http://commons.wikimedia.org/wiki/File:Vestibular_system%27s_semicircular_canal-_a_cross-section.jpg</a:t>
            </a:r>
            <a:endParaRPr lang="cs-CZ" sz="2400" dirty="0" smtClean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Obr. 2 Čich. Upraveno podle </a:t>
            </a:r>
            <a:r>
              <a:rPr lang="it-IT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[cit. 201</a:t>
            </a:r>
            <a:r>
              <a:rPr lang="cs-CZ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it-IT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cs-CZ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04</a:t>
            </a:r>
            <a:r>
              <a:rPr lang="it-IT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cs-CZ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10</a:t>
            </a:r>
            <a:r>
              <a:rPr lang="it-IT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]. Dostupn</a:t>
            </a:r>
            <a:r>
              <a:rPr lang="cs-CZ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ý pod licencí </a:t>
            </a:r>
            <a:r>
              <a:rPr lang="cs-CZ" sz="2400" dirty="0" err="1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Creative</a:t>
            </a:r>
            <a:r>
              <a:rPr lang="cs-CZ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Commons</a:t>
            </a:r>
            <a:r>
              <a:rPr lang="cs-CZ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 Uveďte autora 3.0 </a:t>
            </a:r>
            <a:r>
              <a:rPr lang="cs-CZ" sz="2400" dirty="0" err="1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Unported</a:t>
            </a:r>
            <a:r>
              <a:rPr lang="cs-CZ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na WWW: </a:t>
            </a:r>
            <a:r>
              <a:rPr lang="cs-CZ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  <a:hlinkClick r:id="rId4"/>
              </a:rPr>
              <a:t>http://commons.wikimedia.org/wiki/File:1403_Olfaction.jpg?uselang=cs</a:t>
            </a:r>
            <a:endParaRPr lang="cs-CZ" sz="2400" dirty="0" smtClean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Obr. 3 Jazyk </a:t>
            </a:r>
            <a:r>
              <a:rPr lang="it-IT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[cit. 201</a:t>
            </a:r>
            <a:r>
              <a:rPr lang="cs-CZ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it-IT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cs-CZ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04</a:t>
            </a:r>
            <a:r>
              <a:rPr lang="it-IT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cs-CZ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01</a:t>
            </a:r>
            <a:r>
              <a:rPr lang="it-IT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]. Dostupn</a:t>
            </a:r>
            <a:r>
              <a:rPr lang="cs-CZ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ý pod licencí </a:t>
            </a:r>
            <a:r>
              <a:rPr lang="en-US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Creative Commons Attribution-Share Alike 3.0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Unported</a:t>
            </a:r>
            <a:r>
              <a:rPr lang="en-US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 license.</a:t>
            </a:r>
            <a:r>
              <a:rPr lang="cs-CZ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na WWW: </a:t>
            </a:r>
            <a:r>
              <a:rPr lang="cs-CZ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  <a:hlinkClick r:id="rId5"/>
              </a:rPr>
              <a:t>http://commons.wikimedia.org/wiki/File:Tongue.agr.jpg</a:t>
            </a:r>
            <a:endParaRPr lang="cs-CZ" sz="2400" dirty="0" smtClean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  <a:p>
            <a:endParaRPr lang="cs-CZ" sz="2400" dirty="0" smtClean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Informace</a:t>
            </a:r>
          </a:p>
          <a:p>
            <a:r>
              <a:rPr lang="cs-CZ" sz="2400" dirty="0" smtClean="0">
                <a:solidFill>
                  <a:sysClr val="windowText" lastClr="000000"/>
                </a:solidFill>
              </a:rPr>
              <a:t>JELÍNEK, Jan a ZICHÁČEK Vladimír. </a:t>
            </a:r>
            <a:r>
              <a:rPr lang="cs-CZ" sz="2400" i="1" dirty="0" smtClean="0">
                <a:solidFill>
                  <a:sysClr val="windowText" lastClr="000000"/>
                </a:solidFill>
              </a:rPr>
              <a:t>Biologie pro gymnázia: (teoretická a praktická část)</a:t>
            </a:r>
            <a:r>
              <a:rPr lang="cs-CZ" sz="2400" dirty="0" smtClean="0">
                <a:solidFill>
                  <a:sysClr val="windowText" lastClr="000000"/>
                </a:solidFill>
              </a:rPr>
              <a:t>. 3., </a:t>
            </a:r>
            <a:r>
              <a:rPr lang="cs-CZ" sz="2400" dirty="0" err="1" smtClean="0">
                <a:solidFill>
                  <a:sysClr val="windowText" lastClr="000000"/>
                </a:solidFill>
              </a:rPr>
              <a:t>dopl</a:t>
            </a:r>
            <a:r>
              <a:rPr lang="cs-CZ" sz="2400" dirty="0" smtClean="0">
                <a:solidFill>
                  <a:sysClr val="windowText" lastClr="000000"/>
                </a:solidFill>
              </a:rPr>
              <a:t>. a </a:t>
            </a:r>
            <a:r>
              <a:rPr lang="cs-CZ" sz="2400" dirty="0" err="1" smtClean="0">
                <a:solidFill>
                  <a:sysClr val="windowText" lastClr="000000"/>
                </a:solidFill>
              </a:rPr>
              <a:t>opr</a:t>
            </a:r>
            <a:r>
              <a:rPr lang="cs-CZ" sz="2400" dirty="0" smtClean="0">
                <a:solidFill>
                  <a:sysClr val="windowText" lastClr="000000"/>
                </a:solidFill>
              </a:rPr>
              <a:t>. </a:t>
            </a:r>
            <a:r>
              <a:rPr lang="cs-CZ" sz="2400" dirty="0" err="1" smtClean="0">
                <a:solidFill>
                  <a:sysClr val="windowText" lastClr="000000"/>
                </a:solidFill>
              </a:rPr>
              <a:t>vyd</a:t>
            </a:r>
            <a:r>
              <a:rPr lang="cs-CZ" sz="2400" dirty="0" smtClean="0">
                <a:solidFill>
                  <a:sysClr val="windowText" lastClr="000000"/>
                </a:solidFill>
              </a:rPr>
              <a:t>. Olomouc: Nakladatelství Olomouc, 1998, 551 s., [38] s. barev. obr. </a:t>
            </a:r>
            <a:r>
              <a:rPr lang="cs-CZ" sz="2400" dirty="0" err="1" smtClean="0">
                <a:solidFill>
                  <a:sysClr val="windowText" lastClr="000000"/>
                </a:solidFill>
              </a:rPr>
              <a:t>příl</a:t>
            </a:r>
            <a:r>
              <a:rPr lang="cs-CZ" sz="2400" dirty="0" smtClean="0">
                <a:solidFill>
                  <a:sysClr val="windowText" lastClr="000000"/>
                </a:solidFill>
              </a:rPr>
              <a:t>. ISBN 80-718-2070-9.</a:t>
            </a:r>
          </a:p>
          <a:p>
            <a:endParaRPr lang="cs-CZ" sz="2400" dirty="0" smtClean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  <a:p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cap="all" baseline="0" dirty="0" smtClean="0">
                <a:latin typeface="Arial" pitchFamily="34" charset="0"/>
                <a:cs typeface="Arial" pitchFamily="34" charset="0"/>
              </a:rPr>
              <a:t>Smyslová soustava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rovnovážné ústrojí, chuť a čich</a:t>
            </a:r>
            <a:endParaRPr lang="cs-CZ" dirty="0"/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5651500" y="5373688"/>
            <a:ext cx="29527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dirty="0">
                <a:latin typeface="Corbel" pitchFamily="34" charset="0"/>
              </a:rPr>
              <a:t>Po1 DUM č. </a:t>
            </a:r>
            <a:r>
              <a:rPr lang="cs-CZ" dirty="0" smtClean="0">
                <a:latin typeface="Corbel" pitchFamily="34" charset="0"/>
              </a:rPr>
              <a:t>17</a:t>
            </a:r>
            <a:endParaRPr lang="cs-CZ" dirty="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Rovnovážné ústrojí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35696" y="2420888"/>
            <a:ext cx="5616624" cy="1296144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cs-CZ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statokinetické</a:t>
            </a:r>
            <a:r>
              <a:rPr lang="cs-CZ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čidlo</a:t>
            </a:r>
          </a:p>
          <a:p>
            <a:pPr algn="ctr">
              <a:buNone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součást vnitřního ucha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2" name="Skupina 11"/>
          <p:cNvGrpSpPr/>
          <p:nvPr/>
        </p:nvGrpSpPr>
        <p:grpSpPr>
          <a:xfrm>
            <a:off x="323528" y="3933056"/>
            <a:ext cx="4176464" cy="1728192"/>
            <a:chOff x="323528" y="3933056"/>
            <a:chExt cx="4176464" cy="1728192"/>
          </a:xfrm>
        </p:grpSpPr>
        <p:cxnSp>
          <p:nvCxnSpPr>
            <p:cNvPr id="5" name="Přímá spojovací čára 4"/>
            <p:cNvCxnSpPr/>
            <p:nvPr/>
          </p:nvCxnSpPr>
          <p:spPr>
            <a:xfrm flipH="1">
              <a:off x="3131840" y="3933056"/>
              <a:ext cx="1368152" cy="576064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Zástupný symbol pro obsah 2"/>
            <p:cNvSpPr txBox="1">
              <a:spLocks/>
            </p:cNvSpPr>
            <p:nvPr/>
          </p:nvSpPr>
          <p:spPr>
            <a:xfrm>
              <a:off x="323528" y="4797152"/>
              <a:ext cx="3672408" cy="864096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lIns="91440">
              <a:normAutofit fontScale="77500" lnSpcReduction="20000"/>
            </a:bodyPr>
            <a:lstStyle/>
            <a:p>
              <a:pPr marL="320040" marR="0" lvl="0" indent="-32004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chemeClr val="accent1"/>
                </a:buClr>
                <a:buSzPct val="70000"/>
                <a:buFont typeface="Wingdings 2"/>
                <a:buNone/>
                <a:tabLst/>
                <a:defRPr/>
              </a:pPr>
              <a:r>
                <a:rPr kumimoji="0" lang="cs-CZ" sz="40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lt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+mn-lt"/>
                  <a:ea typeface="+mn-ea"/>
                  <a:cs typeface="+mn-cs"/>
                </a:rPr>
                <a:t>kinetické čidlo</a:t>
              </a:r>
            </a:p>
            <a:p>
              <a:pPr marL="320040" marR="0" lvl="0" indent="-32004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chemeClr val="accent1"/>
                </a:buClr>
                <a:buSzPct val="70000"/>
                <a:buFont typeface="Wingdings 2"/>
                <a:buNone/>
                <a:tabLst/>
                <a:defRPr/>
              </a:pPr>
              <a:r>
                <a:rPr lang="cs-CZ" sz="3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pohybové</a:t>
              </a:r>
              <a:endParaRPr kumimoji="0" lang="cs-CZ" sz="30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13" name="Skupina 12"/>
          <p:cNvGrpSpPr/>
          <p:nvPr/>
        </p:nvGrpSpPr>
        <p:grpSpPr>
          <a:xfrm>
            <a:off x="4499992" y="3933056"/>
            <a:ext cx="4032448" cy="1656184"/>
            <a:chOff x="4499992" y="3933056"/>
            <a:chExt cx="4032448" cy="1656184"/>
          </a:xfrm>
        </p:grpSpPr>
        <p:cxnSp>
          <p:nvCxnSpPr>
            <p:cNvPr id="6" name="Přímá spojovací čára 5"/>
            <p:cNvCxnSpPr/>
            <p:nvPr/>
          </p:nvCxnSpPr>
          <p:spPr>
            <a:xfrm>
              <a:off x="4499992" y="3933056"/>
              <a:ext cx="1440160" cy="576064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Zástupný symbol pro obsah 2"/>
            <p:cNvSpPr txBox="1">
              <a:spLocks/>
            </p:cNvSpPr>
            <p:nvPr/>
          </p:nvSpPr>
          <p:spPr>
            <a:xfrm>
              <a:off x="4860032" y="4725144"/>
              <a:ext cx="3672408" cy="864096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lIns="91440">
              <a:normAutofit fontScale="77500" lnSpcReduction="20000"/>
            </a:bodyPr>
            <a:lstStyle/>
            <a:p>
              <a:pPr marL="320040" marR="0" lvl="0" indent="-32004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chemeClr val="accent1"/>
                </a:buClr>
                <a:buSzPct val="70000"/>
                <a:buFont typeface="Wingdings 2"/>
                <a:buNone/>
                <a:tabLst/>
                <a:defRPr/>
              </a:pPr>
              <a:r>
                <a:rPr lang="cs-CZ" sz="4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statické</a:t>
              </a:r>
              <a:r>
                <a:rPr kumimoji="0" lang="cs-CZ" sz="40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lt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+mn-lt"/>
                  <a:ea typeface="+mn-ea"/>
                  <a:cs typeface="+mn-cs"/>
                </a:rPr>
                <a:t> čidlo</a:t>
              </a:r>
            </a:p>
            <a:p>
              <a:pPr marL="320040" marR="0" lvl="0" indent="-32004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chemeClr val="accent1"/>
                </a:buClr>
                <a:buSzPct val="70000"/>
                <a:buFont typeface="Wingdings 2"/>
                <a:buNone/>
                <a:tabLst/>
                <a:defRPr/>
              </a:pPr>
              <a:r>
                <a:rPr lang="cs-CZ" sz="3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polohové</a:t>
              </a:r>
              <a:endParaRPr kumimoji="0" lang="cs-CZ" sz="30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kinetické čidlo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 </a:t>
            </a:r>
            <a:r>
              <a:rPr lang="cs-CZ" dirty="0" smtClean="0"/>
              <a:t>tři na sebe kolmé </a:t>
            </a:r>
            <a:r>
              <a:rPr lang="cs-CZ" b="1" dirty="0" smtClean="0"/>
              <a:t>polokruhovité kanálky </a:t>
            </a:r>
            <a:endParaRPr lang="cs-CZ" dirty="0" smtClean="0"/>
          </a:p>
          <a:p>
            <a:r>
              <a:rPr lang="cs-CZ" dirty="0" smtClean="0"/>
              <a:t>každý zakončen </a:t>
            </a:r>
            <a:r>
              <a:rPr lang="cs-CZ" dirty="0" err="1" smtClean="0"/>
              <a:t>ampulou</a:t>
            </a:r>
            <a:r>
              <a:rPr lang="cs-CZ" dirty="0" smtClean="0"/>
              <a:t> </a:t>
            </a:r>
          </a:p>
          <a:p>
            <a:r>
              <a:rPr lang="cs-CZ" dirty="0" smtClean="0"/>
              <a:t>vyplněny endolymfou, obklopeny perilymfou </a:t>
            </a:r>
          </a:p>
          <a:p>
            <a:r>
              <a:rPr lang="cs-CZ" dirty="0" smtClean="0"/>
              <a:t>v každé ampule vyvýšenina se smyslovými buňkami </a:t>
            </a:r>
          </a:p>
          <a:p>
            <a:r>
              <a:rPr lang="cs-CZ" dirty="0" smtClean="0"/>
              <a:t>jejich brvy zanořeny do rosolovité kupuly </a:t>
            </a:r>
          </a:p>
          <a:p>
            <a:r>
              <a:rPr lang="cs-CZ" dirty="0" smtClean="0"/>
              <a:t>kupula se vychyluje na strany jako létací dveře </a:t>
            </a:r>
          </a:p>
          <a:p>
            <a:r>
              <a:rPr lang="cs-CZ" dirty="0" smtClean="0"/>
              <a:t>reakce na úhlové zrychlení, rotační pohyby hlav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kinetické čidlo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5445225"/>
            <a:ext cx="2592288" cy="648072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cs-CZ" sz="1600" b="1" dirty="0" smtClean="0"/>
              <a:t>Obr. 1 Řez polokruhovitým kanálkem</a:t>
            </a:r>
            <a:endParaRPr lang="cs-CZ" sz="1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r="57379" b="63956"/>
          <a:stretch>
            <a:fillRect/>
          </a:stretch>
        </p:blipFill>
        <p:spPr bwMode="auto">
          <a:xfrm>
            <a:off x="2843808" y="2060848"/>
            <a:ext cx="5472608" cy="4311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statické čidlo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vejčitý </a:t>
            </a:r>
            <a:r>
              <a:rPr lang="cs-CZ" dirty="0" smtClean="0"/>
              <a:t>a </a:t>
            </a:r>
            <a:r>
              <a:rPr lang="cs-CZ" b="1" dirty="0" smtClean="0"/>
              <a:t>kulovitý váček </a:t>
            </a:r>
            <a:r>
              <a:rPr lang="cs-CZ" dirty="0" smtClean="0"/>
              <a:t> </a:t>
            </a:r>
          </a:p>
          <a:p>
            <a:r>
              <a:rPr lang="cs-CZ" dirty="0" smtClean="0"/>
              <a:t>uvnitř rosolovitá hmota s krystalky uhličitanu vápenatého (</a:t>
            </a:r>
            <a:r>
              <a:rPr lang="cs-CZ" dirty="0" err="1" smtClean="0"/>
              <a:t>otolity</a:t>
            </a:r>
            <a:r>
              <a:rPr lang="cs-CZ" dirty="0" smtClean="0"/>
              <a:t>) </a:t>
            </a:r>
          </a:p>
          <a:p>
            <a:r>
              <a:rPr lang="cs-CZ" dirty="0" smtClean="0"/>
              <a:t>reakce na lineární zrychlení (pád, stoupání), změnu polohy hlavy vzhledem k trupu, udržení vzpřímeného postoje a rovnováhy těla </a:t>
            </a:r>
          </a:p>
          <a:p>
            <a:r>
              <a:rPr lang="cs-CZ" dirty="0" smtClean="0"/>
              <a:t>rovnoměrný pohyb nevnímáme (pokud nekontrolujeme zrakem) </a:t>
            </a:r>
          </a:p>
          <a:p>
            <a:pPr lvl="1"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statické čidlo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vejčitý </a:t>
            </a:r>
            <a:r>
              <a:rPr lang="cs-CZ" dirty="0" smtClean="0"/>
              <a:t>a </a:t>
            </a:r>
            <a:r>
              <a:rPr lang="cs-CZ" b="1" dirty="0" smtClean="0"/>
              <a:t>kulovitý váček </a:t>
            </a:r>
            <a:r>
              <a:rPr lang="cs-CZ" dirty="0" smtClean="0"/>
              <a:t> </a:t>
            </a:r>
          </a:p>
          <a:p>
            <a:r>
              <a:rPr lang="cs-CZ" dirty="0" smtClean="0"/>
              <a:t>uvnitř rosolovitá hmota s krystalky uhličitanu vápenatého (</a:t>
            </a:r>
            <a:r>
              <a:rPr lang="cs-CZ" dirty="0" err="1" smtClean="0"/>
              <a:t>otolity</a:t>
            </a:r>
            <a:r>
              <a:rPr lang="cs-CZ" dirty="0" smtClean="0"/>
              <a:t>) </a:t>
            </a:r>
          </a:p>
          <a:p>
            <a:r>
              <a:rPr lang="cs-CZ" dirty="0" smtClean="0"/>
              <a:t>reakce na lineární zrychlení (pád, stoupání), změnu polohy hlavy vzhledem k trupu, udržení vzpřímeného postoje a rovnováhy těla </a:t>
            </a:r>
          </a:p>
          <a:p>
            <a:r>
              <a:rPr lang="cs-CZ" dirty="0" smtClean="0"/>
              <a:t>rovnoměrný pohyb nevnímáme (pokud nekontrolujeme zrakem) </a:t>
            </a:r>
          </a:p>
          <a:p>
            <a:pPr lvl="1"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Čich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čichový epitel – horní část sliznice nosní dutiny</a:t>
            </a:r>
          </a:p>
          <a:p>
            <a:r>
              <a:rPr lang="cs-CZ" dirty="0" smtClean="0"/>
              <a:t>1 milión smyslových buněk na ploše 4 cm</a:t>
            </a:r>
            <a:r>
              <a:rPr lang="cs-CZ" baseline="30000" dirty="0" smtClean="0"/>
              <a:t>2</a:t>
            </a:r>
            <a:r>
              <a:rPr lang="cs-CZ" dirty="0" smtClean="0"/>
              <a:t>  (pes až 150 cm</a:t>
            </a:r>
            <a:r>
              <a:rPr lang="cs-CZ" baseline="30000" dirty="0" smtClean="0"/>
              <a:t>2</a:t>
            </a:r>
            <a:endParaRPr lang="cs-CZ" dirty="0" smtClean="0"/>
          </a:p>
          <a:p>
            <a:r>
              <a:rPr lang="cs-CZ" dirty="0" smtClean="0"/>
              <a:t>rychlá a úplná </a:t>
            </a:r>
            <a:r>
              <a:rPr lang="cs-CZ" b="1" dirty="0" smtClean="0"/>
              <a:t>adaptace </a:t>
            </a:r>
          </a:p>
          <a:p>
            <a:r>
              <a:rPr lang="cs-CZ" dirty="0" smtClean="0"/>
              <a:t>ženy citlivější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Čich</a:t>
            </a:r>
            <a:endParaRPr lang="cs-CZ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188640"/>
            <a:ext cx="6301730" cy="6430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ovéPole 6"/>
          <p:cNvSpPr txBox="1"/>
          <p:nvPr/>
        </p:nvSpPr>
        <p:spPr>
          <a:xfrm>
            <a:off x="323528" y="6021288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dirty="0" smtClean="0"/>
              <a:t>Obr. 2 Čich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12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Deluxe">
      <a:maj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Deluxe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280000"/>
              </a:schemeClr>
            </a:gs>
            <a:gs pos="14000">
              <a:schemeClr val="phClr">
                <a:tint val="37000"/>
                <a:satMod val="250000"/>
              </a:schemeClr>
            </a:gs>
            <a:gs pos="45000">
              <a:schemeClr val="phClr">
                <a:tint val="53000"/>
                <a:satMod val="220000"/>
              </a:schemeClr>
            </a:gs>
            <a:gs pos="65000">
              <a:schemeClr val="phClr">
                <a:tint val="53000"/>
                <a:satMod val="220000"/>
              </a:schemeClr>
            </a:gs>
            <a:gs pos="86000">
              <a:schemeClr val="phClr">
                <a:tint val="42000"/>
                <a:satMod val="240000"/>
              </a:schemeClr>
            </a:gs>
            <a:gs pos="100000">
              <a:schemeClr val="phClr">
                <a:tint val="20000"/>
                <a:satMod val="23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0000">
              <a:schemeClr val="phClr">
                <a:satMod val="150000"/>
              </a:schemeClr>
            </a:gs>
            <a:gs pos="100000">
              <a:schemeClr val="phClr">
                <a:tint val="75000"/>
                <a:satMod val="20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atMod val="14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  <a:effectStyle>
          <a:effectLst>
            <a:reflection blurRad="12700" stA="26000" endPos="28000" dist="38100" dir="5400000" sy="-100000"/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90500" h="1016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3000"/>
                <a:satMod val="1550000"/>
              </a:schemeClr>
            </a:gs>
            <a:gs pos="1000">
              <a:schemeClr val="phClr">
                <a:tint val="48000"/>
                <a:satMod val="155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r="210000" b="300000"/>
          </a:path>
        </a:gradFill>
        <a:gradFill rotWithShape="1">
          <a:gsLst>
            <a:gs pos="5000">
              <a:schemeClr val="phClr">
                <a:tint val="38000"/>
                <a:satMod val="1800000"/>
              </a:schemeClr>
            </a:gs>
            <a:gs pos="5000">
              <a:schemeClr val="phClr">
                <a:tint val="40000"/>
                <a:satMod val="180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l="20000" t="30000" r="135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590</TotalTime>
  <Words>236</Words>
  <Application>Microsoft Office PowerPoint</Application>
  <PresentationFormat>Předvádění na obrazovce (4:3)</PresentationFormat>
  <Paragraphs>80</Paragraphs>
  <Slides>12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12</vt:i4>
      </vt:variant>
    </vt:vector>
  </HeadingPairs>
  <TitlesOfParts>
    <vt:vector size="14" baseType="lpstr">
      <vt:lpstr>Motiv sady Office</vt:lpstr>
      <vt:lpstr>Motiv12</vt:lpstr>
      <vt:lpstr>Prezentace aplikace PowerPoint</vt:lpstr>
      <vt:lpstr>Smyslová soustava</vt:lpstr>
      <vt:lpstr>Rovnovážné ústrojí</vt:lpstr>
      <vt:lpstr>kinetické čidlo</vt:lpstr>
      <vt:lpstr>kinetické čidlo</vt:lpstr>
      <vt:lpstr>statické čidlo</vt:lpstr>
      <vt:lpstr>statické čidlo</vt:lpstr>
      <vt:lpstr>Čich</vt:lpstr>
      <vt:lpstr>Čich</vt:lpstr>
      <vt:lpstr>Chuť</vt:lpstr>
      <vt:lpstr>Chuť</vt:lpstr>
      <vt:lpstr>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Tomas</dc:creator>
  <cp:lastModifiedBy>hanakova</cp:lastModifiedBy>
  <cp:revision>55</cp:revision>
  <dcterms:created xsi:type="dcterms:W3CDTF">2014-03-27T10:23:34Z</dcterms:created>
  <dcterms:modified xsi:type="dcterms:W3CDTF">2014-05-29T19:34:21Z</dcterms:modified>
</cp:coreProperties>
</file>