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7" r:id="rId3"/>
    <p:sldId id="256" r:id="rId4"/>
    <p:sldId id="270" r:id="rId5"/>
    <p:sldId id="271" r:id="rId6"/>
    <p:sldId id="278" r:id="rId7"/>
    <p:sldId id="272" r:id="rId8"/>
    <p:sldId id="279" r:id="rId9"/>
    <p:sldId id="280" r:id="rId10"/>
    <p:sldId id="281" r:id="rId11"/>
    <p:sldId id="282" r:id="rId12"/>
    <p:sldId id="283" r:id="rId13"/>
    <p:sldId id="26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A0B0F-1342-4D84-B303-415C3D2D716A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3C045-A1DA-46A0-A0AC-197C83DFD3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13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3C045-A1DA-46A0-A0AC-197C83DFD3B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3C045-A1DA-46A0-A0AC-197C83DFD3BB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Vestibular_system's_semicircular_canal-_a_cross-section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commons.wikimedia.org/wiki/File:Tongue.agr.jpg" TargetMode="External"/><Relationship Id="rId4" Type="http://schemas.openxmlformats.org/officeDocument/2006/relationships/hyperlink" Target="http://commons.wikimedia.org/wiki/File:1403_Olfaction.jpg?uselang=c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218842"/>
              </p:ext>
            </p:extLst>
          </p:nvPr>
        </p:nvGraphicFramePr>
        <p:xfrm>
          <a:off x="412750" y="1703388"/>
          <a:ext cx="8280920" cy="4932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99887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cap="all" baseline="0" dirty="0" smtClean="0">
                          <a:latin typeface="Arial" pitchFamily="34" charset="0"/>
                          <a:cs typeface="Arial" pitchFamily="34" charset="0"/>
                        </a:rPr>
                        <a:t>Smyslová soustava </a:t>
                      </a:r>
                      <a:r>
                        <a:rPr lang="cs-CZ" sz="1700" b="1" cap="all" baseline="0" dirty="0" smtClean="0">
                          <a:latin typeface="Arial" pitchFamily="34" charset="0"/>
                          <a:cs typeface="Arial" pitchFamily="34" charset="0"/>
                        </a:rPr>
                        <a:t>– rovnovážné </a:t>
                      </a:r>
                      <a:r>
                        <a:rPr lang="cs-CZ" sz="1700" b="1" cap="all" baseline="0" dirty="0" smtClean="0">
                          <a:latin typeface="Arial" pitchFamily="34" charset="0"/>
                          <a:cs typeface="Arial" pitchFamily="34" charset="0"/>
                        </a:rPr>
                        <a:t>ústrojí, chuť a čich</a:t>
                      </a:r>
                    </a:p>
                  </a:txBody>
                  <a:tcPr anchor="ctr"/>
                </a:tc>
              </a:tr>
              <a:tr h="599887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Biologie, 3. ročník</a:t>
                      </a:r>
                    </a:p>
                  </a:txBody>
                  <a:tcPr anchor="ctr"/>
                </a:tc>
              </a:tr>
              <a:tr h="599887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 člověka</a:t>
                      </a:r>
                    </a:p>
                  </a:txBody>
                  <a:tcPr anchor="ctr"/>
                </a:tc>
              </a:tr>
              <a:tr h="599887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Prezentace na téma částí smyslové soustavy, obsahuje otázky a animaci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78506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Vejčitý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a kulovitý váček, polokruhovité chodby, centra chuti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78506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Tomáš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Pospíšil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78506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březen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78506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80392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106" name="Obrázek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15888"/>
            <a:ext cx="874871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Chuť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3769643"/>
          </a:xfrm>
        </p:spPr>
        <p:txBody>
          <a:bodyPr>
            <a:normAutofit/>
          </a:bodyPr>
          <a:lstStyle/>
          <a:p>
            <a:r>
              <a:rPr lang="cs-CZ" dirty="0" smtClean="0"/>
              <a:t>chuťové pohárky na jazyku a na patře</a:t>
            </a:r>
          </a:p>
          <a:p>
            <a:r>
              <a:rPr lang="cs-CZ" dirty="0" smtClean="0"/>
              <a:t>adekvátní podnět = látky rozpuštěné v tekutině </a:t>
            </a:r>
          </a:p>
          <a:p>
            <a:r>
              <a:rPr lang="cs-CZ" dirty="0" smtClean="0"/>
              <a:t>rozlišení – asi 10 000 chutí </a:t>
            </a:r>
          </a:p>
          <a:p>
            <a:r>
              <a:rPr lang="cs-CZ" dirty="0" smtClean="0"/>
              <a:t>chuťové vjemy ovlivněny: a) současným drážděním čichu, b) teplotou potravy, c) složením potravy, d) hmatovými/dotykovými vjemy, e) konsistencí potravy 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19672" y="5877272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Jaké jsou základní chuti?</a:t>
            </a:r>
            <a:endParaRPr lang="cs-CZ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Chuť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949279"/>
            <a:ext cx="1882552" cy="345157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Obr. 3 Jazyk</a:t>
            </a:r>
            <a:endParaRPr lang="cs-CZ" dirty="0"/>
          </a:p>
        </p:txBody>
      </p:sp>
      <p:pic>
        <p:nvPicPr>
          <p:cNvPr id="3074" name="Picture 2" descr="File:Tongue.ag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76672"/>
            <a:ext cx="4865116" cy="55614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8" name="Skupina 17"/>
          <p:cNvGrpSpPr/>
          <p:nvPr/>
        </p:nvGrpSpPr>
        <p:grpSpPr>
          <a:xfrm>
            <a:off x="4716016" y="4149080"/>
            <a:ext cx="1872208" cy="1440160"/>
            <a:chOff x="4716016" y="4149080"/>
            <a:chExt cx="1872208" cy="1440160"/>
          </a:xfrm>
        </p:grpSpPr>
        <p:sp>
          <p:nvSpPr>
            <p:cNvPr id="8" name="Elipsa 7"/>
            <p:cNvSpPr/>
            <p:nvPr/>
          </p:nvSpPr>
          <p:spPr>
            <a:xfrm>
              <a:off x="4716016" y="4149080"/>
              <a:ext cx="1872208" cy="144016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5004048" y="4293096"/>
              <a:ext cx="12241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sladko </a:t>
              </a:r>
            </a:p>
            <a:p>
              <a:pPr algn="ctr"/>
              <a:r>
                <a:rPr lang="cs-CZ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 a</a:t>
              </a:r>
            </a:p>
            <a:p>
              <a:pPr algn="ctr"/>
              <a:r>
                <a:rPr lang="cs-CZ" dirty="0" err="1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slano</a:t>
              </a:r>
              <a:endParaRPr lang="cs-CZ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21" name="Skupina 20"/>
          <p:cNvGrpSpPr/>
          <p:nvPr/>
        </p:nvGrpSpPr>
        <p:grpSpPr>
          <a:xfrm>
            <a:off x="4427984" y="1052736"/>
            <a:ext cx="1872208" cy="1008112"/>
            <a:chOff x="4427984" y="1052736"/>
            <a:chExt cx="1872208" cy="1008112"/>
          </a:xfrm>
        </p:grpSpPr>
        <p:sp>
          <p:nvSpPr>
            <p:cNvPr id="10" name="Elipsa 9"/>
            <p:cNvSpPr/>
            <p:nvPr/>
          </p:nvSpPr>
          <p:spPr>
            <a:xfrm>
              <a:off x="4427984" y="1052736"/>
              <a:ext cx="1872208" cy="1008112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4716016" y="1340768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smtClean="0">
                  <a:solidFill>
                    <a:schemeClr val="bg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hořkost</a:t>
              </a:r>
              <a:endParaRPr lang="cs-CZ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2" name="Skupina 21"/>
          <p:cNvGrpSpPr/>
          <p:nvPr/>
        </p:nvGrpSpPr>
        <p:grpSpPr>
          <a:xfrm>
            <a:off x="3439152" y="1556792"/>
            <a:ext cx="4085176" cy="3558675"/>
            <a:chOff x="3439152" y="1556792"/>
            <a:chExt cx="4085176" cy="3558675"/>
          </a:xfrm>
        </p:grpSpPr>
        <p:grpSp>
          <p:nvGrpSpPr>
            <p:cNvPr id="20" name="Skupina 19"/>
            <p:cNvGrpSpPr/>
            <p:nvPr/>
          </p:nvGrpSpPr>
          <p:grpSpPr>
            <a:xfrm>
              <a:off x="6516216" y="1556792"/>
              <a:ext cx="1008112" cy="3262905"/>
              <a:chOff x="6516216" y="1556792"/>
              <a:chExt cx="1008112" cy="3262905"/>
            </a:xfrm>
          </p:grpSpPr>
          <p:sp>
            <p:nvSpPr>
              <p:cNvPr id="12" name="Elipsa 11"/>
              <p:cNvSpPr/>
              <p:nvPr/>
            </p:nvSpPr>
            <p:spPr>
              <a:xfrm>
                <a:off x="6516216" y="1556792"/>
                <a:ext cx="1008112" cy="2952328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5" name="TextovéPole 14"/>
              <p:cNvSpPr txBox="1"/>
              <p:nvPr/>
            </p:nvSpPr>
            <p:spPr>
              <a:xfrm>
                <a:off x="6948264" y="1700808"/>
                <a:ext cx="513410" cy="3118889"/>
              </a:xfrm>
              <a:prstGeom prst="rect">
                <a:avLst/>
              </a:prstGeom>
              <a:noFill/>
            </p:spPr>
            <p:txBody>
              <a:bodyPr vert="wordArtVert" wrap="square" rtlCol="0">
                <a:spAutoFit/>
              </a:bodyPr>
              <a:lstStyle/>
              <a:p>
                <a:r>
                  <a:rPr lang="cs-CZ" dirty="0" smtClean="0">
                    <a:solidFill>
                      <a:schemeClr val="bg1">
                        <a:lumMod val="95000"/>
                        <a:lumOff val="5000"/>
                      </a:schemeClr>
                    </a:solidFill>
                  </a:rPr>
                  <a:t>kyselost</a:t>
                </a:r>
                <a:endParaRPr lang="cs-CZ" dirty="0">
                  <a:solidFill>
                    <a:schemeClr val="bg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6" name="TextovéPole 15"/>
              <p:cNvSpPr txBox="1"/>
              <p:nvPr/>
            </p:nvSpPr>
            <p:spPr>
              <a:xfrm>
                <a:off x="6594062" y="1722708"/>
                <a:ext cx="513410" cy="2880320"/>
              </a:xfrm>
              <a:prstGeom prst="rect">
                <a:avLst/>
              </a:prstGeom>
              <a:noFill/>
            </p:spPr>
            <p:txBody>
              <a:bodyPr vert="wordArtVert" wrap="square" rtlCol="0">
                <a:spAutoFit/>
              </a:bodyPr>
              <a:lstStyle/>
              <a:p>
                <a:r>
                  <a:rPr lang="cs-CZ" dirty="0" smtClean="0">
                    <a:solidFill>
                      <a:srgbClr val="FF0000"/>
                    </a:solidFill>
                  </a:rPr>
                  <a:t>sladko</a:t>
                </a:r>
                <a:endParaRPr lang="cs-CZ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9" name="Skupina 18"/>
            <p:cNvGrpSpPr/>
            <p:nvPr/>
          </p:nvGrpSpPr>
          <p:grpSpPr>
            <a:xfrm>
              <a:off x="3439152" y="1763494"/>
              <a:ext cx="1156423" cy="3351973"/>
              <a:chOff x="3439152" y="1763494"/>
              <a:chExt cx="1156423" cy="3351973"/>
            </a:xfrm>
          </p:grpSpPr>
          <p:sp>
            <p:nvSpPr>
              <p:cNvPr id="13" name="Elipsa 12"/>
              <p:cNvSpPr/>
              <p:nvPr/>
            </p:nvSpPr>
            <p:spPr>
              <a:xfrm rot="21033558">
                <a:off x="3439152" y="1763494"/>
                <a:ext cx="1008112" cy="2952328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4" name="TextovéPole 13"/>
              <p:cNvSpPr txBox="1"/>
              <p:nvPr/>
            </p:nvSpPr>
            <p:spPr>
              <a:xfrm rot="20879865">
                <a:off x="3563888" y="1916832"/>
                <a:ext cx="513410" cy="2880320"/>
              </a:xfrm>
              <a:prstGeom prst="rect">
                <a:avLst/>
              </a:prstGeom>
              <a:noFill/>
            </p:spPr>
            <p:txBody>
              <a:bodyPr vert="wordArtVert" wrap="square" rtlCol="0">
                <a:spAutoFit/>
              </a:bodyPr>
              <a:lstStyle/>
              <a:p>
                <a:r>
                  <a:rPr lang="cs-CZ" dirty="0" smtClean="0">
                    <a:solidFill>
                      <a:schemeClr val="bg1">
                        <a:lumMod val="95000"/>
                        <a:lumOff val="5000"/>
                      </a:schemeClr>
                    </a:solidFill>
                  </a:rPr>
                  <a:t>kyselost</a:t>
                </a:r>
                <a:endParaRPr lang="cs-CZ" dirty="0">
                  <a:solidFill>
                    <a:schemeClr val="bg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7" name="TextovéPole 16"/>
              <p:cNvSpPr txBox="1"/>
              <p:nvPr/>
            </p:nvSpPr>
            <p:spPr>
              <a:xfrm rot="20879865">
                <a:off x="4082165" y="2235147"/>
                <a:ext cx="513410" cy="2880320"/>
              </a:xfrm>
              <a:prstGeom prst="rect">
                <a:avLst/>
              </a:prstGeom>
              <a:noFill/>
            </p:spPr>
            <p:txBody>
              <a:bodyPr vert="wordArtVert" wrap="square" rtlCol="0">
                <a:spAutoFit/>
              </a:bodyPr>
              <a:lstStyle/>
              <a:p>
                <a:r>
                  <a:rPr lang="cs-CZ" dirty="0" smtClean="0">
                    <a:solidFill>
                      <a:srgbClr val="FF0000"/>
                    </a:solidFill>
                  </a:rPr>
                  <a:t>sladko</a:t>
                </a:r>
                <a:endParaRPr lang="cs-CZ" dirty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37645"/>
          </a:xfrm>
        </p:spPr>
        <p:txBody>
          <a:bodyPr>
            <a:normAutofit fontScale="85000" lnSpcReduction="20000"/>
          </a:bodyPr>
          <a:lstStyle/>
          <a:p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Obr. 1  Řez polokruhovitým kanálkem. Upraveno podle 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[cit. 201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04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]. Dostupn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ý pod licencí Public </a:t>
            </a:r>
            <a:r>
              <a:rPr lang="cs-CZ" sz="2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domain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na WWW: 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  <a:hlinkClick r:id="rId3"/>
              </a:rPr>
              <a:t>http://commons.wikimedia.org/wiki/File:Vestibular_system%27s_semicircular_canal-_a_cross-section.jpg</a:t>
            </a:r>
            <a:endParaRPr lang="cs-CZ" sz="240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Obr. 2 Čich. Upraveno podle 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[cit. 201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04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]. Dostupn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ý pod licencí </a:t>
            </a:r>
            <a:r>
              <a:rPr lang="cs-CZ" sz="2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Creative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Commons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 Uveďte autora 3.0 </a:t>
            </a:r>
            <a:r>
              <a:rPr lang="cs-CZ" sz="2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Unported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na WWW: 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  <a:hlinkClick r:id="rId4"/>
              </a:rPr>
              <a:t>http://commons.wikimedia.org/wiki/File:1403_Olfaction.jpg?uselang=cs</a:t>
            </a:r>
            <a:endParaRPr lang="cs-CZ" sz="240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Obr. 3 Jazyk 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[cit. 201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04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01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]. Dostupn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ý pod licencí 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Creative Commons Attribution-Share Alike 3.0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Unported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 license.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na WWW: 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  <a:hlinkClick r:id="rId5"/>
              </a:rPr>
              <a:t>http://commons.wikimedia.org/wiki/File:Tongue.agr.jpg</a:t>
            </a:r>
            <a:endParaRPr lang="cs-CZ" sz="240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Informace</a:t>
            </a:r>
          </a:p>
          <a:p>
            <a:r>
              <a:rPr lang="cs-CZ" sz="2400" dirty="0" smtClean="0">
                <a:solidFill>
                  <a:sysClr val="windowText" lastClr="000000"/>
                </a:solidFill>
              </a:rPr>
              <a:t>JELÍNEK, Jan a ZICHÁČEK Vladimír. </a:t>
            </a:r>
            <a:r>
              <a:rPr lang="cs-CZ" sz="2400" i="1" dirty="0" smtClean="0">
                <a:solidFill>
                  <a:sysClr val="windowText" lastClr="000000"/>
                </a:solidFill>
              </a:rPr>
              <a:t>Biologie pro gymnázia: (teoretická a praktická část)</a:t>
            </a:r>
            <a:r>
              <a:rPr lang="cs-CZ" sz="2400" dirty="0" smtClean="0">
                <a:solidFill>
                  <a:sysClr val="windowText" lastClr="000000"/>
                </a:solidFill>
              </a:rPr>
              <a:t>. 3., </a:t>
            </a:r>
            <a:r>
              <a:rPr lang="cs-CZ" sz="2400" dirty="0" err="1" smtClean="0">
                <a:solidFill>
                  <a:sysClr val="windowText" lastClr="000000"/>
                </a:solidFill>
              </a:rPr>
              <a:t>dopl</a:t>
            </a:r>
            <a:r>
              <a:rPr lang="cs-CZ" sz="2400" dirty="0" smtClean="0">
                <a:solidFill>
                  <a:sysClr val="windowText" lastClr="000000"/>
                </a:solidFill>
              </a:rPr>
              <a:t>. a </a:t>
            </a:r>
            <a:r>
              <a:rPr lang="cs-CZ" sz="2400" dirty="0" err="1" smtClean="0">
                <a:solidFill>
                  <a:sysClr val="windowText" lastClr="000000"/>
                </a:solidFill>
              </a:rPr>
              <a:t>opr</a:t>
            </a:r>
            <a:r>
              <a:rPr lang="cs-CZ" sz="2400" dirty="0" smtClean="0">
                <a:solidFill>
                  <a:sysClr val="windowText" lastClr="000000"/>
                </a:solidFill>
              </a:rPr>
              <a:t>. </a:t>
            </a:r>
            <a:r>
              <a:rPr lang="cs-CZ" sz="2400" dirty="0" err="1" smtClean="0">
                <a:solidFill>
                  <a:sysClr val="windowText" lastClr="000000"/>
                </a:solidFill>
              </a:rPr>
              <a:t>vyd</a:t>
            </a:r>
            <a:r>
              <a:rPr lang="cs-CZ" sz="2400" dirty="0" smtClean="0">
                <a:solidFill>
                  <a:sysClr val="windowText" lastClr="000000"/>
                </a:solidFill>
              </a:rPr>
              <a:t>. Olomouc: Nakladatelství Olomouc, 1998, 551 s., [38] s. barev. obr. </a:t>
            </a:r>
            <a:r>
              <a:rPr lang="cs-CZ" sz="2400" dirty="0" err="1" smtClean="0">
                <a:solidFill>
                  <a:sysClr val="windowText" lastClr="000000"/>
                </a:solidFill>
              </a:rPr>
              <a:t>příl</a:t>
            </a:r>
            <a:r>
              <a:rPr lang="cs-CZ" sz="2400" dirty="0" smtClean="0">
                <a:solidFill>
                  <a:sysClr val="windowText" lastClr="000000"/>
                </a:solidFill>
              </a:rPr>
              <a:t>. ISBN 80-718-2070-9.</a:t>
            </a:r>
          </a:p>
          <a:p>
            <a:endParaRPr lang="cs-CZ" sz="240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all" baseline="0" dirty="0" smtClean="0">
                <a:latin typeface="Arial" pitchFamily="34" charset="0"/>
                <a:cs typeface="Arial" pitchFamily="34" charset="0"/>
              </a:rPr>
              <a:t>Smyslová soustava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rovnovážné ústrojí, chuť a čich</a:t>
            </a: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5651500" y="5373688"/>
            <a:ext cx="2952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dirty="0">
                <a:latin typeface="Corbel" pitchFamily="34" charset="0"/>
              </a:rPr>
              <a:t>Po1 DUM č. </a:t>
            </a:r>
            <a:r>
              <a:rPr lang="cs-CZ" dirty="0" smtClean="0">
                <a:latin typeface="Corbel" pitchFamily="34" charset="0"/>
              </a:rPr>
              <a:t>17</a:t>
            </a:r>
            <a:endParaRPr lang="cs-CZ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Rovnovážné ústrojí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35696" y="2420888"/>
            <a:ext cx="5616624" cy="129614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statokinetické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čidlo</a:t>
            </a:r>
          </a:p>
          <a:p>
            <a:pPr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součást vnitřního ucha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323528" y="3933056"/>
            <a:ext cx="4176464" cy="1728192"/>
            <a:chOff x="323528" y="3933056"/>
            <a:chExt cx="4176464" cy="1728192"/>
          </a:xfrm>
        </p:grpSpPr>
        <p:cxnSp>
          <p:nvCxnSpPr>
            <p:cNvPr id="5" name="Přímá spojovací čára 4"/>
            <p:cNvCxnSpPr/>
            <p:nvPr/>
          </p:nvCxnSpPr>
          <p:spPr>
            <a:xfrm flipH="1">
              <a:off x="3131840" y="3933056"/>
              <a:ext cx="1368152" cy="57606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Zástupný symbol pro obsah 2"/>
            <p:cNvSpPr txBox="1">
              <a:spLocks/>
            </p:cNvSpPr>
            <p:nvPr/>
          </p:nvSpPr>
          <p:spPr>
            <a:xfrm>
              <a:off x="323528" y="4797152"/>
              <a:ext cx="3672408" cy="8640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91440">
              <a:normAutofit fontScale="77500" lnSpcReduction="20000"/>
            </a:bodyPr>
            <a:lstStyle/>
            <a:p>
              <a:pPr marL="320040" marR="0" lvl="0" indent="-32004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 2"/>
                <a:buNone/>
                <a:tabLst/>
                <a:defRPr/>
              </a:pPr>
              <a:r>
                <a:rPr kumimoji="0" lang="cs-CZ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l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kinetické čidlo</a:t>
              </a:r>
            </a:p>
            <a:p>
              <a:pPr marL="320040" marR="0" lvl="0" indent="-32004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 2"/>
                <a:buNone/>
                <a:tabLst/>
                <a:defRPr/>
              </a:pPr>
              <a:r>
                <a:rPr lang="cs-CZ" sz="3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pohybové</a:t>
              </a:r>
              <a:endParaRPr kumimoji="0" lang="cs-CZ" sz="30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4499992" y="3933056"/>
            <a:ext cx="4032448" cy="1656184"/>
            <a:chOff x="4499992" y="3933056"/>
            <a:chExt cx="4032448" cy="1656184"/>
          </a:xfrm>
        </p:grpSpPr>
        <p:cxnSp>
          <p:nvCxnSpPr>
            <p:cNvPr id="6" name="Přímá spojovací čára 5"/>
            <p:cNvCxnSpPr/>
            <p:nvPr/>
          </p:nvCxnSpPr>
          <p:spPr>
            <a:xfrm>
              <a:off x="4499992" y="3933056"/>
              <a:ext cx="1440160" cy="57606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Zástupný symbol pro obsah 2"/>
            <p:cNvSpPr txBox="1">
              <a:spLocks/>
            </p:cNvSpPr>
            <p:nvPr/>
          </p:nvSpPr>
          <p:spPr>
            <a:xfrm>
              <a:off x="4860032" y="4725144"/>
              <a:ext cx="3672408" cy="8640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91440">
              <a:normAutofit fontScale="77500" lnSpcReduction="20000"/>
            </a:bodyPr>
            <a:lstStyle/>
            <a:p>
              <a:pPr marL="320040" marR="0" lvl="0" indent="-32004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 2"/>
                <a:buNone/>
                <a:tabLst/>
                <a:defRPr/>
              </a:pPr>
              <a:r>
                <a:rPr lang="cs-CZ" sz="4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statické</a:t>
              </a:r>
              <a:r>
                <a:rPr kumimoji="0" lang="cs-CZ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l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 čidlo</a:t>
              </a:r>
            </a:p>
            <a:p>
              <a:pPr marL="320040" marR="0" lvl="0" indent="-32004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 2"/>
                <a:buNone/>
                <a:tabLst/>
                <a:defRPr/>
              </a:pPr>
              <a:r>
                <a:rPr lang="cs-CZ" sz="3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polohové</a:t>
              </a:r>
              <a:endParaRPr kumimoji="0" lang="cs-CZ" sz="30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kinetické čidlo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 </a:t>
            </a:r>
            <a:r>
              <a:rPr lang="cs-CZ" dirty="0" smtClean="0"/>
              <a:t>tři na sebe kolmé </a:t>
            </a:r>
            <a:r>
              <a:rPr lang="cs-CZ" b="1" dirty="0" smtClean="0"/>
              <a:t>polokruhovité kanálky </a:t>
            </a:r>
            <a:endParaRPr lang="cs-CZ" dirty="0" smtClean="0"/>
          </a:p>
          <a:p>
            <a:r>
              <a:rPr lang="cs-CZ" dirty="0" smtClean="0"/>
              <a:t>každý zakončen </a:t>
            </a:r>
            <a:r>
              <a:rPr lang="cs-CZ" dirty="0" err="1" smtClean="0"/>
              <a:t>ampulou</a:t>
            </a:r>
            <a:r>
              <a:rPr lang="cs-CZ" dirty="0" smtClean="0"/>
              <a:t> </a:t>
            </a:r>
          </a:p>
          <a:p>
            <a:r>
              <a:rPr lang="cs-CZ" dirty="0" smtClean="0"/>
              <a:t>vyplněny endolymfou, obklopeny perilymfou </a:t>
            </a:r>
          </a:p>
          <a:p>
            <a:r>
              <a:rPr lang="cs-CZ" dirty="0" smtClean="0"/>
              <a:t>v každé ampule vyvýšenina se smyslovými buňkami </a:t>
            </a:r>
          </a:p>
          <a:p>
            <a:r>
              <a:rPr lang="cs-CZ" dirty="0" smtClean="0"/>
              <a:t>jejich brvy zanořeny do rosolovité kupuly </a:t>
            </a:r>
          </a:p>
          <a:p>
            <a:r>
              <a:rPr lang="cs-CZ" dirty="0" smtClean="0"/>
              <a:t>kupula se vychyluje na strany jako létací dveře </a:t>
            </a:r>
          </a:p>
          <a:p>
            <a:r>
              <a:rPr lang="cs-CZ" dirty="0" smtClean="0"/>
              <a:t>reakce na úhlové zrychlení, rotační pohyby hlav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kinetické čidlo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5445225"/>
            <a:ext cx="2592288" cy="648072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cs-CZ" sz="1600" b="1" dirty="0" smtClean="0"/>
              <a:t>Obr. 1 Řez polokruhovitým kanálkem</a:t>
            </a:r>
            <a:endParaRPr lang="cs-CZ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57379" b="63956"/>
          <a:stretch>
            <a:fillRect/>
          </a:stretch>
        </p:blipFill>
        <p:spPr bwMode="auto">
          <a:xfrm>
            <a:off x="2843808" y="2060848"/>
            <a:ext cx="5472608" cy="431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statické čidlo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vejčitý </a:t>
            </a:r>
            <a:r>
              <a:rPr lang="cs-CZ" dirty="0" smtClean="0"/>
              <a:t>a </a:t>
            </a:r>
            <a:r>
              <a:rPr lang="cs-CZ" b="1" dirty="0" smtClean="0"/>
              <a:t>kulovitý váček </a:t>
            </a:r>
            <a:r>
              <a:rPr lang="cs-CZ" dirty="0" smtClean="0"/>
              <a:t> </a:t>
            </a:r>
          </a:p>
          <a:p>
            <a:r>
              <a:rPr lang="cs-CZ" dirty="0" smtClean="0"/>
              <a:t>uvnitř rosolovitá hmota s krystalky uhličitanu vápenatého (</a:t>
            </a:r>
            <a:r>
              <a:rPr lang="cs-CZ" dirty="0" err="1" smtClean="0"/>
              <a:t>otolity</a:t>
            </a:r>
            <a:r>
              <a:rPr lang="cs-CZ" dirty="0" smtClean="0"/>
              <a:t>) </a:t>
            </a:r>
          </a:p>
          <a:p>
            <a:r>
              <a:rPr lang="cs-CZ" dirty="0" smtClean="0"/>
              <a:t>reakce na lineární zrychlení (pád, stoupání), změnu polohy hlavy vzhledem k trupu, udržení vzpřímeného postoje a rovnováhy těla </a:t>
            </a:r>
          </a:p>
          <a:p>
            <a:r>
              <a:rPr lang="cs-CZ" dirty="0" smtClean="0"/>
              <a:t>rovnoměrný pohyb nevnímáme (pokud nekontrolujeme zrakem) 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statické čidlo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vejčitý </a:t>
            </a:r>
            <a:r>
              <a:rPr lang="cs-CZ" dirty="0" smtClean="0"/>
              <a:t>a </a:t>
            </a:r>
            <a:r>
              <a:rPr lang="cs-CZ" b="1" dirty="0" smtClean="0"/>
              <a:t>kulovitý váček </a:t>
            </a:r>
            <a:r>
              <a:rPr lang="cs-CZ" dirty="0" smtClean="0"/>
              <a:t> </a:t>
            </a:r>
          </a:p>
          <a:p>
            <a:r>
              <a:rPr lang="cs-CZ" dirty="0" smtClean="0"/>
              <a:t>uvnitř rosolovitá hmota s krystalky uhličitanu vápenatého (</a:t>
            </a:r>
            <a:r>
              <a:rPr lang="cs-CZ" dirty="0" err="1" smtClean="0"/>
              <a:t>otolity</a:t>
            </a:r>
            <a:r>
              <a:rPr lang="cs-CZ" dirty="0" smtClean="0"/>
              <a:t>) </a:t>
            </a:r>
          </a:p>
          <a:p>
            <a:r>
              <a:rPr lang="cs-CZ" dirty="0" smtClean="0"/>
              <a:t>reakce na lineární zrychlení (pád, stoupání), změnu polohy hlavy vzhledem k trupu, udržení vzpřímeného postoje a rovnováhy těla </a:t>
            </a:r>
          </a:p>
          <a:p>
            <a:r>
              <a:rPr lang="cs-CZ" dirty="0" smtClean="0"/>
              <a:t>rovnoměrný pohyb nevnímáme (pokud nekontrolujeme zrakem) 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čichový epitel – horní část sliznice nosní dutiny</a:t>
            </a:r>
          </a:p>
          <a:p>
            <a:r>
              <a:rPr lang="cs-CZ" dirty="0" smtClean="0"/>
              <a:t>1 milión smyslových buněk na ploše 4 cm</a:t>
            </a:r>
            <a:r>
              <a:rPr lang="cs-CZ" baseline="30000" dirty="0" smtClean="0"/>
              <a:t>2</a:t>
            </a:r>
            <a:r>
              <a:rPr lang="cs-CZ" dirty="0" smtClean="0"/>
              <a:t>  (pes až 150 cm</a:t>
            </a:r>
            <a:r>
              <a:rPr lang="cs-CZ" baseline="30000" dirty="0" smtClean="0"/>
              <a:t>2</a:t>
            </a:r>
            <a:endParaRPr lang="cs-CZ" dirty="0" smtClean="0"/>
          </a:p>
          <a:p>
            <a:r>
              <a:rPr lang="cs-CZ" dirty="0" smtClean="0"/>
              <a:t>rychlá a úplná </a:t>
            </a:r>
            <a:r>
              <a:rPr lang="cs-CZ" b="1" dirty="0" smtClean="0"/>
              <a:t>adaptace </a:t>
            </a:r>
          </a:p>
          <a:p>
            <a:r>
              <a:rPr lang="cs-CZ" dirty="0" smtClean="0"/>
              <a:t>ženy citlivější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Čich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88640"/>
            <a:ext cx="6301730" cy="643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323528" y="602128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2 Čich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12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236</Words>
  <Application>Microsoft Office PowerPoint</Application>
  <PresentationFormat>Předvádění na obrazovce (4:3)</PresentationFormat>
  <Paragraphs>80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Motiv sady Office</vt:lpstr>
      <vt:lpstr>Motiv12</vt:lpstr>
      <vt:lpstr>Prezentace aplikace PowerPoint</vt:lpstr>
      <vt:lpstr>Smyslová soustava</vt:lpstr>
      <vt:lpstr>Rovnovážné ústrojí</vt:lpstr>
      <vt:lpstr>kinetické čidlo</vt:lpstr>
      <vt:lpstr>kinetické čidlo</vt:lpstr>
      <vt:lpstr>statické čidlo</vt:lpstr>
      <vt:lpstr>statické čidlo</vt:lpstr>
      <vt:lpstr>Čich</vt:lpstr>
      <vt:lpstr>Čich</vt:lpstr>
      <vt:lpstr>Chuť</vt:lpstr>
      <vt:lpstr>Chuť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Tomas</dc:creator>
  <cp:lastModifiedBy>hanakova</cp:lastModifiedBy>
  <cp:revision>55</cp:revision>
  <dcterms:created xsi:type="dcterms:W3CDTF">2014-03-27T10:23:34Z</dcterms:created>
  <dcterms:modified xsi:type="dcterms:W3CDTF">2014-05-29T19:34:21Z</dcterms:modified>
</cp:coreProperties>
</file>