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57" r:id="rId3"/>
    <p:sldId id="256" r:id="rId4"/>
    <p:sldId id="270" r:id="rId5"/>
    <p:sldId id="271" r:id="rId6"/>
    <p:sldId id="272" r:id="rId7"/>
    <p:sldId id="273" r:id="rId8"/>
    <p:sldId id="275" r:id="rId9"/>
    <p:sldId id="276" r:id="rId10"/>
    <p:sldId id="274" r:id="rId11"/>
    <p:sldId id="277" r:id="rId12"/>
    <p:sldId id="260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A0B0F-1342-4D84-B303-415C3D2D716A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3C045-A1DA-46A0-A0AC-197C83DFD3B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101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3C045-A1DA-46A0-A0AC-197C83DFD3BB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BC19568-82D1-4338-A25B-C0540FE9731B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6601B63-B3C6-4588-A669-84188A397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Trommelfell.p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commons.wikimedia.org/wiki/File:Stereocilia_of_frog_inner_ear.01.jpg" TargetMode="External"/><Relationship Id="rId5" Type="http://schemas.openxmlformats.org/officeDocument/2006/relationships/hyperlink" Target="http://commons.wikimedia.org/wiki/File:Cortis_organ_stor.png" TargetMode="External"/><Relationship Id="rId4" Type="http://schemas.openxmlformats.org/officeDocument/2006/relationships/hyperlink" Target="http://cs.wikipedia.org/wiki/Sluchov&#233;_k&#367;stky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12750" y="1703388"/>
          <a:ext cx="8280920" cy="50160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2394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cap="all" baseline="0" dirty="0" smtClean="0">
                          <a:latin typeface="Arial" pitchFamily="34" charset="0"/>
                          <a:cs typeface="Arial" pitchFamily="34" charset="0"/>
                        </a:rPr>
                        <a:t>Smyslová soustava – sluchové ústrojí</a:t>
                      </a:r>
                    </a:p>
                  </a:txBody>
                  <a:tcPr anchor="ctr"/>
                </a:tc>
              </a:tr>
              <a:tr h="597087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Biologie, 3. ročník</a:t>
                      </a:r>
                    </a:p>
                  </a:txBody>
                  <a:tcPr anchor="ctr"/>
                </a:tc>
              </a:tr>
              <a:tr h="597087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 člověka</a:t>
                      </a:r>
                    </a:p>
                  </a:txBody>
                  <a:tcPr anchor="ctr"/>
                </a:tc>
              </a:tr>
              <a:tr h="597087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Prezentace na téma sluchové ústrojí, obsahuje úkoly a jejich řešení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13419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ucho,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Cortiho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 orgán, osinkové buňky, hlemýžď,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ochrana sluchu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13419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Tomáš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Pospíšil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13419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březen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13419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97087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3106" name="Obrázek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8748712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sluchu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hluchota</a:t>
            </a:r>
          </a:p>
          <a:p>
            <a:pPr lvl="1"/>
            <a:r>
              <a:rPr lang="cs-CZ" dirty="0" smtClean="0"/>
              <a:t>ucpání zvukovodu ušním mazem </a:t>
            </a:r>
          </a:p>
          <a:p>
            <a:pPr lvl="1"/>
            <a:r>
              <a:rPr lang="cs-CZ" dirty="0" smtClean="0"/>
              <a:t>poškození bubínku </a:t>
            </a:r>
          </a:p>
          <a:p>
            <a:pPr lvl="1"/>
            <a:r>
              <a:rPr lang="cs-CZ" dirty="0" smtClean="0"/>
              <a:t>poruchy vnitřního ucha nebo nervu</a:t>
            </a:r>
          </a:p>
          <a:p>
            <a:pPr lvl="2"/>
            <a:r>
              <a:rPr lang="cs-CZ" dirty="0" smtClean="0"/>
              <a:t>od narození</a:t>
            </a:r>
          </a:p>
          <a:p>
            <a:pPr lvl="2"/>
            <a:r>
              <a:rPr lang="cs-CZ" dirty="0" smtClean="0"/>
              <a:t> dlouhodobé vystavení silnému hluku</a:t>
            </a:r>
          </a:p>
          <a:p>
            <a:pPr lvl="2"/>
            <a:r>
              <a:rPr lang="cs-CZ" dirty="0" smtClean="0"/>
              <a:t>degenerace ušních struktur věkem 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51384"/>
          </a:xfrm>
        </p:spPr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37645"/>
          </a:xfrm>
        </p:spPr>
        <p:txBody>
          <a:bodyPr>
            <a:normAutofit fontScale="85000" lnSpcReduction="20000"/>
          </a:bodyPr>
          <a:lstStyle/>
          <a:p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Obr. 1 Střední ucho </a:t>
            </a:r>
            <a:r>
              <a:rPr lang="it-IT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[cit. 201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it-IT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04</a:t>
            </a:r>
            <a:r>
              <a:rPr lang="it-IT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01</a:t>
            </a:r>
            <a:r>
              <a:rPr lang="it-IT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]. Dostupn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ý pod licencí 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Creative Commons Attribution-Share Alike 3.0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Unported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 license 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na WWW: 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  <a:hlinkClick r:id="rId3"/>
              </a:rPr>
              <a:t>http://commons.wikimedia.org/wiki/File:Trommelfell.png</a:t>
            </a:r>
            <a:endParaRPr lang="cs-CZ" sz="2400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Obr. 2 Hlemýžď </a:t>
            </a:r>
            <a:r>
              <a:rPr lang="it-IT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[cit. 201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it-IT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04</a:t>
            </a:r>
            <a:r>
              <a:rPr lang="it-IT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01</a:t>
            </a:r>
            <a:r>
              <a:rPr lang="it-IT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]. Dostupn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ý pod licencí Public </a:t>
            </a:r>
            <a:r>
              <a:rPr lang="cs-CZ" sz="24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domain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na WWW: 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  <a:hlinkClick r:id="rId4"/>
              </a:rPr>
              <a:t>http://cs.wikipedia.org/wiki/Sluchové_kůstky</a:t>
            </a:r>
            <a:endParaRPr lang="cs-CZ" sz="2400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Obr. 3 </a:t>
            </a:r>
            <a:r>
              <a:rPr lang="cs-CZ" sz="24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Cortiho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orgán </a:t>
            </a:r>
            <a:r>
              <a:rPr lang="it-IT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[cit. 201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it-IT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04</a:t>
            </a:r>
            <a:r>
              <a:rPr lang="it-IT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01</a:t>
            </a:r>
            <a:r>
              <a:rPr lang="it-IT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]. Dostupn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ý pod licencí 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Creative Commons Attribution-Share Alike 3.0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Unported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 license.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na WWW: 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  <a:hlinkClick r:id="rId5"/>
              </a:rPr>
              <a:t>http://commons.wikimedia.org/wiki/File:Cortis_organ_stor.png</a:t>
            </a:r>
            <a:endParaRPr lang="cs-CZ" sz="2400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Obr. 4 Vlákna osinkových buněk </a:t>
            </a:r>
            <a:r>
              <a:rPr lang="it-IT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[cit. 201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it-IT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04</a:t>
            </a:r>
            <a:r>
              <a:rPr lang="it-IT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01</a:t>
            </a:r>
            <a:r>
              <a:rPr lang="it-IT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]. Dostupn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ý pod </a:t>
            </a:r>
            <a:r>
              <a:rPr lang="cs-CZ" sz="24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licencíPublic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domain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na WWW: </a:t>
            </a:r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  <a:hlinkClick r:id="rId6"/>
              </a:rPr>
              <a:t>http://commons.wikimedia.org/wiki/File:Stereocilia_of_frog_inner_ear.01.jpg</a:t>
            </a:r>
            <a:endParaRPr lang="cs-CZ" sz="2400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Informace</a:t>
            </a:r>
          </a:p>
          <a:p>
            <a:r>
              <a:rPr lang="cs-CZ" sz="2400" dirty="0" smtClean="0">
                <a:solidFill>
                  <a:sysClr val="windowText" lastClr="000000"/>
                </a:solidFill>
              </a:rPr>
              <a:t>JELÍNEK, Jan a ZICHÁČEK Vladimír. </a:t>
            </a:r>
            <a:r>
              <a:rPr lang="cs-CZ" sz="2400" i="1" dirty="0" smtClean="0">
                <a:solidFill>
                  <a:sysClr val="windowText" lastClr="000000"/>
                </a:solidFill>
              </a:rPr>
              <a:t>Biologie pro gymnázia: (teoretická a praktická část)</a:t>
            </a:r>
            <a:r>
              <a:rPr lang="cs-CZ" sz="2400" dirty="0" smtClean="0">
                <a:solidFill>
                  <a:sysClr val="windowText" lastClr="000000"/>
                </a:solidFill>
              </a:rPr>
              <a:t>. 3., </a:t>
            </a:r>
            <a:r>
              <a:rPr lang="cs-CZ" sz="2400" dirty="0" err="1" smtClean="0">
                <a:solidFill>
                  <a:sysClr val="windowText" lastClr="000000"/>
                </a:solidFill>
              </a:rPr>
              <a:t>dopl</a:t>
            </a:r>
            <a:r>
              <a:rPr lang="cs-CZ" sz="2400" dirty="0" smtClean="0">
                <a:solidFill>
                  <a:sysClr val="windowText" lastClr="000000"/>
                </a:solidFill>
              </a:rPr>
              <a:t>. a </a:t>
            </a:r>
            <a:r>
              <a:rPr lang="cs-CZ" sz="2400" dirty="0" err="1" smtClean="0">
                <a:solidFill>
                  <a:sysClr val="windowText" lastClr="000000"/>
                </a:solidFill>
              </a:rPr>
              <a:t>opr</a:t>
            </a:r>
            <a:r>
              <a:rPr lang="cs-CZ" sz="2400" dirty="0" smtClean="0">
                <a:solidFill>
                  <a:sysClr val="windowText" lastClr="000000"/>
                </a:solidFill>
              </a:rPr>
              <a:t>. </a:t>
            </a:r>
            <a:r>
              <a:rPr lang="cs-CZ" sz="2400" dirty="0" err="1" smtClean="0">
                <a:solidFill>
                  <a:sysClr val="windowText" lastClr="000000"/>
                </a:solidFill>
              </a:rPr>
              <a:t>vyd</a:t>
            </a:r>
            <a:r>
              <a:rPr lang="cs-CZ" sz="2400" dirty="0" smtClean="0">
                <a:solidFill>
                  <a:sysClr val="windowText" lastClr="000000"/>
                </a:solidFill>
              </a:rPr>
              <a:t>. Olomouc: Nakladatelství Olomouc, 1998, 551 s., [38] s. barev. obr. </a:t>
            </a:r>
            <a:r>
              <a:rPr lang="cs-CZ" sz="2400" dirty="0" err="1" smtClean="0">
                <a:solidFill>
                  <a:sysClr val="windowText" lastClr="000000"/>
                </a:solidFill>
              </a:rPr>
              <a:t>příl</a:t>
            </a:r>
            <a:r>
              <a:rPr lang="cs-CZ" sz="2400" dirty="0" smtClean="0">
                <a:solidFill>
                  <a:sysClr val="windowText" lastClr="000000"/>
                </a:solidFill>
              </a:rPr>
              <a:t>. ISBN 80-718-2070-9.</a:t>
            </a:r>
          </a:p>
          <a:p>
            <a:endParaRPr lang="cs-CZ" sz="2400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cap="all" baseline="0" dirty="0" smtClean="0">
                <a:latin typeface="Arial" pitchFamily="34" charset="0"/>
                <a:cs typeface="Arial" pitchFamily="34" charset="0"/>
              </a:rPr>
              <a:t>Smyslová soustava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sluchové ústrojí</a:t>
            </a: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5651500" y="5373688"/>
            <a:ext cx="29527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dirty="0">
                <a:latin typeface="Corbel" pitchFamily="34" charset="0"/>
              </a:rPr>
              <a:t>Po1 DUM č. </a:t>
            </a:r>
            <a:r>
              <a:rPr lang="cs-CZ" dirty="0" smtClean="0">
                <a:latin typeface="Corbel" pitchFamily="34" charset="0"/>
              </a:rPr>
              <a:t>16</a:t>
            </a:r>
            <a:endParaRPr lang="cs-CZ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uložen v kosti skalní – součást kosti spánkové, kostěný labyrint, blanitý labyrint – hlemýžď</a:t>
            </a:r>
          </a:p>
          <a:p>
            <a:r>
              <a:rPr lang="cs-CZ" dirty="0" smtClean="0"/>
              <a:t>podnět = </a:t>
            </a:r>
            <a:r>
              <a:rPr lang="cs-CZ" b="1" dirty="0" smtClean="0"/>
              <a:t>tlakové vlny </a:t>
            </a:r>
            <a:endParaRPr lang="cs-CZ" dirty="0" smtClean="0"/>
          </a:p>
          <a:p>
            <a:r>
              <a:rPr lang="cs-CZ" dirty="0" smtClean="0"/>
              <a:t>vnímaná frekvence </a:t>
            </a:r>
            <a:r>
              <a:rPr lang="cs-CZ" dirty="0" smtClean="0"/>
              <a:t>16-20 </a:t>
            </a:r>
            <a:r>
              <a:rPr lang="cs-CZ" dirty="0" smtClean="0"/>
              <a:t>000 Hz </a:t>
            </a:r>
          </a:p>
          <a:p>
            <a:r>
              <a:rPr lang="cs-CZ" dirty="0" smtClean="0"/>
              <a:t>stáří pokles citlivosti až na 5 000 Hz </a:t>
            </a:r>
          </a:p>
          <a:p>
            <a:r>
              <a:rPr lang="cs-CZ" dirty="0" smtClean="0"/>
              <a:t>orgán – ucho</a:t>
            </a:r>
          </a:p>
          <a:p>
            <a:pPr lvl="1"/>
            <a:r>
              <a:rPr lang="cs-CZ" dirty="0" smtClean="0"/>
              <a:t>dělení: zevní, střední a vnitřní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Zevní ucho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boltec</a:t>
            </a:r>
          </a:p>
          <a:p>
            <a:pPr lvl="1"/>
            <a:r>
              <a:rPr lang="cs-CZ" dirty="0" smtClean="0"/>
              <a:t>elastická chrupavka</a:t>
            </a:r>
          </a:p>
          <a:p>
            <a:r>
              <a:rPr lang="cs-CZ" dirty="0" smtClean="0"/>
              <a:t>zevní zvukovod</a:t>
            </a:r>
          </a:p>
          <a:p>
            <a:pPr lvl="1"/>
            <a:r>
              <a:rPr lang="cs-CZ" dirty="0" smtClean="0"/>
              <a:t>mazové žlázy </a:t>
            </a:r>
          </a:p>
          <a:p>
            <a:pPr lvl="1"/>
            <a:r>
              <a:rPr lang="cs-CZ" dirty="0" smtClean="0"/>
              <a:t>bubínek: membrána 0,1 mm silná 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Střední ucho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sluchové kůstky</a:t>
            </a:r>
          </a:p>
          <a:p>
            <a:pPr lvl="1"/>
            <a:r>
              <a:rPr lang="cs-CZ" dirty="0" smtClean="0"/>
              <a:t>kladívko</a:t>
            </a:r>
          </a:p>
          <a:p>
            <a:pPr lvl="1"/>
            <a:r>
              <a:rPr lang="cs-CZ" dirty="0" smtClean="0"/>
              <a:t>kovadlinka</a:t>
            </a:r>
          </a:p>
          <a:p>
            <a:pPr lvl="1"/>
            <a:r>
              <a:rPr lang="cs-CZ" dirty="0" smtClean="0"/>
              <a:t>třmínek</a:t>
            </a:r>
          </a:p>
          <a:p>
            <a:r>
              <a:rPr lang="cs-CZ" dirty="0" smtClean="0"/>
              <a:t>Eustachova trubice</a:t>
            </a:r>
          </a:p>
          <a:p>
            <a:pPr lvl="1">
              <a:buNone/>
            </a:pPr>
            <a:endParaRPr lang="cs-CZ" dirty="0"/>
          </a:p>
        </p:txBody>
      </p:sp>
      <p:pic>
        <p:nvPicPr>
          <p:cNvPr id="1026" name="Picture 2" descr="File:Trommelfe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60648"/>
            <a:ext cx="4126658" cy="4680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ovéPole 4"/>
          <p:cNvSpPr txBox="1"/>
          <p:nvPr/>
        </p:nvSpPr>
        <p:spPr>
          <a:xfrm>
            <a:off x="4788024" y="616530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Obr. 1 Střední ucho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716016" y="4941168"/>
            <a:ext cx="4211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a) bubínek, b) kladívko, c) kovadlinka, d) třmínek, e) střední ucho</a:t>
            </a:r>
            <a:endParaRPr lang="cs-CZ" dirty="0"/>
          </a:p>
        </p:txBody>
      </p:sp>
      <p:sp>
        <p:nvSpPr>
          <p:cNvPr id="7" name="Čárový popisek 1 6"/>
          <p:cNvSpPr/>
          <p:nvPr/>
        </p:nvSpPr>
        <p:spPr>
          <a:xfrm>
            <a:off x="7524328" y="1988840"/>
            <a:ext cx="1080120" cy="576064"/>
          </a:xfrm>
          <a:prstGeom prst="borderCallout1">
            <a:avLst>
              <a:gd name="adj1" fmla="val 3034"/>
              <a:gd name="adj2" fmla="val 41958"/>
              <a:gd name="adj3" fmla="val -68235"/>
              <a:gd name="adj4" fmla="val 63088"/>
            </a:avLst>
          </a:prstGeom>
          <a:ln w="190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oválné okénko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ucho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79637"/>
            <a:ext cx="4042792" cy="411480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hlemýžď, polokruhovité chodby, kulový a vejčitý váček </a:t>
            </a:r>
          </a:p>
          <a:p>
            <a:r>
              <a:rPr lang="cs-CZ" dirty="0" smtClean="0"/>
              <a:t>hlemýžď: 35 mm dlouhý</a:t>
            </a:r>
          </a:p>
        </p:txBody>
      </p:sp>
      <p:pic>
        <p:nvPicPr>
          <p:cNvPr id="43010" name="Picture 2" descr="File:Bony labyrinth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628800"/>
            <a:ext cx="4248472" cy="3534731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6444208" y="6237312"/>
            <a:ext cx="2304256" cy="40011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ŘEŠENÍ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39552" y="6021288"/>
            <a:ext cx="3888432" cy="601291"/>
          </a:xfrm>
          <a:prstGeom prst="rect">
            <a:avLst/>
          </a:prstGeom>
        </p:spPr>
        <p:txBody>
          <a:bodyPr vert="horz" lIns="91440">
            <a:no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Popište části 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vnitřního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ucha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4" name="Skupina 13"/>
          <p:cNvGrpSpPr/>
          <p:nvPr/>
        </p:nvGrpSpPr>
        <p:grpSpPr>
          <a:xfrm>
            <a:off x="4211960" y="1484784"/>
            <a:ext cx="4932040" cy="3958699"/>
            <a:chOff x="4211960" y="1484784"/>
            <a:chExt cx="4932040" cy="3958699"/>
          </a:xfrm>
        </p:grpSpPr>
        <p:sp>
          <p:nvSpPr>
            <p:cNvPr id="7" name="TextovéPole 6"/>
            <p:cNvSpPr txBox="1"/>
            <p:nvPr/>
          </p:nvSpPr>
          <p:spPr>
            <a:xfrm>
              <a:off x="7991872" y="3429000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hlemýžď</a:t>
              </a:r>
              <a:endPara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TextovéPole 7"/>
            <p:cNvSpPr txBox="1"/>
            <p:nvPr/>
          </p:nvSpPr>
          <p:spPr>
            <a:xfrm>
              <a:off x="7524328" y="2924944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vejčitý váček</a:t>
              </a:r>
              <a:endPara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7236296" y="1700808"/>
              <a:ext cx="11521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přední kanálek</a:t>
              </a:r>
              <a:endPara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4211960" y="1484784"/>
              <a:ext cx="11521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zadní kanálek</a:t>
              </a:r>
              <a:endPara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4499992" y="3717032"/>
              <a:ext cx="11521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boční kanálek</a:t>
              </a:r>
              <a:endPara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5076056" y="4365104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vestibulum</a:t>
              </a:r>
              <a:endPara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6228184" y="4797152"/>
              <a:ext cx="11521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kulovitý váček</a:t>
              </a:r>
              <a:endPara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5" name="TextovéPole 14"/>
          <p:cNvSpPr txBox="1"/>
          <p:nvPr/>
        </p:nvSpPr>
        <p:spPr>
          <a:xfrm>
            <a:off x="6444208" y="544522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Obr. 2 Vnitřní ucho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ucho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dvě membrány ho dělí po délce na 3 prostory </a:t>
            </a:r>
          </a:p>
          <a:p>
            <a:pPr lvl="1"/>
            <a:r>
              <a:rPr lang="cs-CZ" dirty="0" smtClean="0"/>
              <a:t>patro předsíňové (</a:t>
            </a:r>
            <a:r>
              <a:rPr lang="cs-CZ" dirty="0" err="1" smtClean="0"/>
              <a:t>scala</a:t>
            </a:r>
            <a:r>
              <a:rPr lang="cs-CZ" dirty="0" smtClean="0"/>
              <a:t> </a:t>
            </a:r>
            <a:r>
              <a:rPr lang="cs-CZ" dirty="0" err="1" smtClean="0"/>
              <a:t>vestibuli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patro střední (</a:t>
            </a:r>
            <a:r>
              <a:rPr lang="cs-CZ" dirty="0" err="1" smtClean="0"/>
              <a:t>scala</a:t>
            </a:r>
            <a:r>
              <a:rPr lang="cs-CZ" dirty="0" smtClean="0"/>
              <a:t> media)</a:t>
            </a:r>
          </a:p>
          <a:p>
            <a:pPr lvl="1"/>
            <a:r>
              <a:rPr lang="cs-CZ" dirty="0" smtClean="0"/>
              <a:t>patro bubínkové (</a:t>
            </a:r>
            <a:r>
              <a:rPr lang="cs-CZ" dirty="0" err="1" smtClean="0"/>
              <a:t>scala</a:t>
            </a:r>
            <a:r>
              <a:rPr lang="cs-CZ" dirty="0" smtClean="0"/>
              <a:t> </a:t>
            </a:r>
            <a:r>
              <a:rPr lang="cs-CZ" dirty="0" err="1" smtClean="0"/>
              <a:t>tympani</a:t>
            </a:r>
            <a:r>
              <a:rPr lang="cs-CZ" dirty="0" smtClean="0"/>
              <a:t>) </a:t>
            </a:r>
          </a:p>
          <a:p>
            <a:r>
              <a:rPr lang="cs-CZ" dirty="0" smtClean="0"/>
              <a:t>patro předsíňové a bubínkové obsahuje perilymfu</a:t>
            </a:r>
          </a:p>
          <a:p>
            <a:r>
              <a:rPr lang="cs-CZ" dirty="0" smtClean="0"/>
              <a:t>patro střední endolymfu a </a:t>
            </a:r>
            <a:r>
              <a:rPr lang="cs-CZ" dirty="0" err="1" smtClean="0"/>
              <a:t>Cortiho</a:t>
            </a:r>
            <a:r>
              <a:rPr lang="cs-CZ" dirty="0" smtClean="0"/>
              <a:t> orgán 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23392"/>
          </a:xfrm>
        </p:spPr>
        <p:txBody>
          <a:bodyPr/>
          <a:lstStyle/>
          <a:p>
            <a:r>
              <a:rPr lang="cs-CZ" dirty="0" smtClean="0"/>
              <a:t>Vnitřní ucho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13376" y="1700808"/>
            <a:ext cx="2530624" cy="3384376"/>
          </a:xfrm>
        </p:spPr>
        <p:txBody>
          <a:bodyPr>
            <a:normAutofit fontScale="77500" lnSpcReduction="20000"/>
          </a:bodyPr>
          <a:lstStyle/>
          <a:p>
            <a:pPr lvl="1">
              <a:buNone/>
            </a:pPr>
            <a:r>
              <a:rPr lang="cs-CZ" dirty="0" smtClean="0"/>
              <a:t>1. patro předsíňové </a:t>
            </a:r>
          </a:p>
          <a:p>
            <a:pPr lvl="1">
              <a:buNone/>
            </a:pPr>
            <a:r>
              <a:rPr lang="cs-CZ" dirty="0" smtClean="0"/>
              <a:t>2. patro střední </a:t>
            </a:r>
          </a:p>
          <a:p>
            <a:pPr lvl="1">
              <a:buNone/>
            </a:pPr>
            <a:r>
              <a:rPr lang="cs-CZ" dirty="0" smtClean="0"/>
              <a:t>3. patro bubínkové  </a:t>
            </a:r>
          </a:p>
          <a:p>
            <a:pPr lvl="1">
              <a:buNone/>
            </a:pPr>
            <a:r>
              <a:rPr lang="cs-CZ" dirty="0" smtClean="0"/>
              <a:t>4. Sluchový nerv</a:t>
            </a:r>
          </a:p>
          <a:p>
            <a:pPr lvl="1">
              <a:buNone/>
            </a:pPr>
            <a:r>
              <a:rPr lang="cs-CZ" dirty="0" smtClean="0"/>
              <a:t>6. </a:t>
            </a:r>
            <a:r>
              <a:rPr lang="cs-CZ" dirty="0" err="1" smtClean="0"/>
              <a:t>Tektoriální</a:t>
            </a:r>
            <a:r>
              <a:rPr lang="cs-CZ" dirty="0" smtClean="0"/>
              <a:t> membrána</a:t>
            </a:r>
          </a:p>
          <a:p>
            <a:pPr lvl="1">
              <a:buNone/>
            </a:pPr>
            <a:r>
              <a:rPr lang="cs-CZ" dirty="0" smtClean="0"/>
              <a:t>7. Osinkové buňky</a:t>
            </a:r>
          </a:p>
          <a:p>
            <a:pPr lvl="1">
              <a:buNone/>
            </a:pPr>
            <a:r>
              <a:rPr lang="cs-CZ" dirty="0" smtClean="0"/>
              <a:t>8. Bazální membrána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  <p:pic>
        <p:nvPicPr>
          <p:cNvPr id="45058" name="Picture 2" descr="File:Cortis organ stor.png"/>
          <p:cNvPicPr>
            <a:picLocks noChangeAspect="1" noChangeArrowheads="1"/>
          </p:cNvPicPr>
          <p:nvPr/>
        </p:nvPicPr>
        <p:blipFill>
          <a:blip r:embed="rId2" cstate="print"/>
          <a:srcRect t="11962" r="17786"/>
          <a:stretch>
            <a:fillRect/>
          </a:stretch>
        </p:blipFill>
        <p:spPr bwMode="auto">
          <a:xfrm>
            <a:off x="323528" y="1700808"/>
            <a:ext cx="6264696" cy="264986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TextovéPole 4"/>
          <p:cNvSpPr txBox="1"/>
          <p:nvPr/>
        </p:nvSpPr>
        <p:spPr>
          <a:xfrm>
            <a:off x="6732240" y="5157192"/>
            <a:ext cx="2196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Obr. 3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Cortiho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orgán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5060" name="Picture 4" descr="File:Stereocilia of frog inner ear.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437112"/>
            <a:ext cx="3024336" cy="214741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TextovéPole 6"/>
          <p:cNvSpPr txBox="1"/>
          <p:nvPr/>
        </p:nvSpPr>
        <p:spPr>
          <a:xfrm>
            <a:off x="3491880" y="6237312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Obr. 4 Vlákna osinkových buněk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Čárový popisek 1 7"/>
          <p:cNvSpPr/>
          <p:nvPr/>
        </p:nvSpPr>
        <p:spPr>
          <a:xfrm>
            <a:off x="4427984" y="1124744"/>
            <a:ext cx="1944216" cy="576064"/>
          </a:xfrm>
          <a:prstGeom prst="borderCallout1">
            <a:avLst>
              <a:gd name="adj1" fmla="val 100474"/>
              <a:gd name="adj2" fmla="val -1628"/>
              <a:gd name="adj3" fmla="val 175365"/>
              <a:gd name="adj4" fmla="val -128392"/>
            </a:avLst>
          </a:prstGeom>
          <a:ln w="190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Reissnerova</a:t>
            </a:r>
            <a:r>
              <a:rPr lang="cs-CZ" dirty="0" smtClean="0"/>
              <a:t> membrána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ucho – přenos zvuku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přenos zvuku</a:t>
            </a:r>
          </a:p>
          <a:p>
            <a:r>
              <a:rPr lang="cs-CZ" dirty="0" smtClean="0"/>
              <a:t>zevní zvukovod → rozkmitání bubínku → sluchové kůstky </a:t>
            </a:r>
          </a:p>
          <a:p>
            <a:r>
              <a:rPr lang="cs-CZ" dirty="0" smtClean="0"/>
              <a:t>oválné okénko → perilymfa předsíňového patra </a:t>
            </a:r>
          </a:p>
          <a:p>
            <a:r>
              <a:rPr lang="cs-CZ" dirty="0" err="1" smtClean="0"/>
              <a:t>Reissnerova</a:t>
            </a:r>
            <a:r>
              <a:rPr lang="cs-CZ" dirty="0" smtClean="0"/>
              <a:t> membrána → endolymfa </a:t>
            </a:r>
          </a:p>
          <a:p>
            <a:r>
              <a:rPr lang="cs-CZ" dirty="0" err="1" smtClean="0"/>
              <a:t>tektoriální</a:t>
            </a:r>
            <a:r>
              <a:rPr lang="cs-CZ" dirty="0" smtClean="0"/>
              <a:t> membrána → smyslové buňky </a:t>
            </a:r>
            <a:r>
              <a:rPr lang="cs-CZ" dirty="0" err="1" smtClean="0"/>
              <a:t>Cortiho</a:t>
            </a:r>
            <a:r>
              <a:rPr lang="cs-CZ" dirty="0" smtClean="0"/>
              <a:t> orgánu </a:t>
            </a:r>
          </a:p>
          <a:p>
            <a:r>
              <a:rPr lang="cs-CZ" dirty="0" smtClean="0"/>
              <a:t>bazální membrána → perilymfa bubínkového patra </a:t>
            </a:r>
          </a:p>
          <a:p>
            <a:r>
              <a:rPr lang="cs-CZ" dirty="0" smtClean="0"/>
              <a:t>okrouhlé okénko → Eustachova trubice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12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243</Words>
  <Application>Microsoft Office PowerPoint</Application>
  <PresentationFormat>Předvádění na obrazovce (4:3)</PresentationFormat>
  <Paragraphs>100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Motiv sady Office</vt:lpstr>
      <vt:lpstr>Motiv12</vt:lpstr>
      <vt:lpstr>Prezentace aplikace PowerPoint</vt:lpstr>
      <vt:lpstr>Smyslová soustava</vt:lpstr>
      <vt:lpstr>Úvod</vt:lpstr>
      <vt:lpstr>Zevní ucho</vt:lpstr>
      <vt:lpstr>Střední ucho</vt:lpstr>
      <vt:lpstr>Vnitřní ucho</vt:lpstr>
      <vt:lpstr>Vnitřní ucho</vt:lpstr>
      <vt:lpstr>Vnitřní ucho</vt:lpstr>
      <vt:lpstr>Vnitřní ucho – přenos zvuku</vt:lpstr>
      <vt:lpstr>Poruchy sluchu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Tomas</dc:creator>
  <cp:lastModifiedBy>hanakova</cp:lastModifiedBy>
  <cp:revision>43</cp:revision>
  <dcterms:created xsi:type="dcterms:W3CDTF">2014-03-27T10:23:34Z</dcterms:created>
  <dcterms:modified xsi:type="dcterms:W3CDTF">2014-05-29T19:33:05Z</dcterms:modified>
</cp:coreProperties>
</file>