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D10B4D-E413-4902-AEA4-16A5702B44E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90B8927-B1F7-4F20-AC79-574FC960EF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nbathing,_Rio_de_Janeiro.jpg?uselang=cs" TargetMode="External"/><Relationship Id="rId2" Type="http://schemas.openxmlformats.org/officeDocument/2006/relationships/hyperlink" Target="http://commons.wikimedia.org/wiki/File:Schemazeichnung_haut.svg?uselang=c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Melanoma.jpg" TargetMode="External"/><Relationship Id="rId5" Type="http://schemas.openxmlformats.org/officeDocument/2006/relationships/hyperlink" Target="http://commons.wikimedia.org/wiki/File:StephanLIonFacedMan.jpg" TargetMode="External"/><Relationship Id="rId4" Type="http://schemas.openxmlformats.org/officeDocument/2006/relationships/hyperlink" Target="http://commons.wikimedia.org/wiki/File:Breast_anatomy_normal_scheme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4984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Soustava kožní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3.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 člověka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na téma kožní soustava, obsahuje otázky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Funkce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kůže,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pokožka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škára, podkožní vazivo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únor 2014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22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4089648" cy="4572000"/>
          </a:xfrm>
        </p:spPr>
        <p:txBody>
          <a:bodyPr/>
          <a:lstStyle/>
          <a:p>
            <a:r>
              <a:rPr lang="cs-CZ" dirty="0" smtClean="0"/>
              <a:t>žlázy mléčné, prsní </a:t>
            </a:r>
          </a:p>
          <a:p>
            <a:pPr lvl="1"/>
            <a:r>
              <a:rPr lang="cs-CZ" dirty="0" smtClean="0"/>
              <a:t>vznik z potních žláz </a:t>
            </a:r>
          </a:p>
          <a:p>
            <a:pPr lvl="1"/>
            <a:r>
              <a:rPr lang="cs-CZ" dirty="0" smtClean="0"/>
              <a:t>u obou pohlaví, v pubertě u dívek mohutní  vlivem hormonů</a:t>
            </a:r>
          </a:p>
          <a:p>
            <a:pPr lvl="1"/>
            <a:r>
              <a:rPr lang="cs-CZ" dirty="0" smtClean="0"/>
              <a:t>na konci těhotenství působením prolaktinu a oxytocinu – sekrece mléka (laktace)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220072" y="260648"/>
            <a:ext cx="3744416" cy="5697924"/>
            <a:chOff x="5220072" y="260648"/>
            <a:chExt cx="3744416" cy="5697924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260648"/>
              <a:ext cx="3699132" cy="52565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7668344" y="558924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Obr. 3</a:t>
              </a:r>
              <a:endParaRPr lang="cs-CZ" dirty="0"/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196752"/>
            <a:ext cx="6048672" cy="514806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vlasy, chlupy </a:t>
            </a:r>
          </a:p>
          <a:p>
            <a:pPr lvl="1"/>
            <a:r>
              <a:rPr lang="cs-CZ" dirty="0" smtClean="0"/>
              <a:t>ne dlaně, chodidla a rty (i bez mazových žláz) </a:t>
            </a:r>
          </a:p>
          <a:p>
            <a:pPr lvl="1"/>
            <a:r>
              <a:rPr lang="cs-CZ" dirty="0" smtClean="0"/>
              <a:t>vznikají z vlasových váčků ve škáře </a:t>
            </a:r>
          </a:p>
          <a:p>
            <a:pPr lvl="1"/>
            <a:r>
              <a:rPr lang="cs-CZ" dirty="0" smtClean="0"/>
              <a:t>vyživovány z vlasových bradavek </a:t>
            </a:r>
          </a:p>
          <a:p>
            <a:pPr lvl="1"/>
            <a:r>
              <a:rPr lang="cs-CZ" dirty="0" smtClean="0"/>
              <a:t>barva - pigment </a:t>
            </a:r>
          </a:p>
          <a:p>
            <a:pPr lvl="1"/>
            <a:r>
              <a:rPr lang="cs-CZ" dirty="0" smtClean="0"/>
              <a:t>ochlupení: primární (lanugo), sekundární (po narození), terciární (puberta) </a:t>
            </a:r>
          </a:p>
          <a:p>
            <a:pPr lvl="1"/>
            <a:r>
              <a:rPr lang="cs-CZ" dirty="0" err="1" smtClean="0"/>
              <a:t>hypertrichóza</a:t>
            </a:r>
            <a:r>
              <a:rPr lang="cs-CZ" dirty="0" smtClean="0"/>
              <a:t> , plešatost </a:t>
            </a:r>
          </a:p>
          <a:p>
            <a:r>
              <a:rPr lang="cs-CZ" dirty="0" smtClean="0"/>
              <a:t>nehty </a:t>
            </a:r>
          </a:p>
          <a:p>
            <a:pPr lvl="1"/>
            <a:r>
              <a:rPr lang="cs-CZ" dirty="0" smtClean="0"/>
              <a:t>deriváty pokožky </a:t>
            </a:r>
          </a:p>
          <a:p>
            <a:pPr lvl="1"/>
            <a:r>
              <a:rPr lang="cs-CZ" dirty="0" smtClean="0"/>
              <a:t>zrohovatělé destičky</a:t>
            </a:r>
          </a:p>
          <a:p>
            <a:pPr lvl="1"/>
            <a:r>
              <a:rPr lang="cs-CZ" dirty="0" smtClean="0"/>
              <a:t> vyrůstají z nehtové lůžka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39552" y="1340768"/>
            <a:ext cx="2363332" cy="3969732"/>
            <a:chOff x="539552" y="1340768"/>
            <a:chExt cx="2363332" cy="3969732"/>
          </a:xfrm>
        </p:grpSpPr>
        <p:pic>
          <p:nvPicPr>
            <p:cNvPr id="34818" name="Picture 2" descr="File:StephanLIonFacedMa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340768"/>
              <a:ext cx="2363332" cy="36358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539552" y="494116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4</a:t>
              </a:r>
              <a:endParaRPr lang="cs-CZ" dirty="0"/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nervová zakončení </a:t>
            </a:r>
          </a:p>
          <a:p>
            <a:pPr lvl="1"/>
            <a:r>
              <a:rPr lang="cs-CZ" dirty="0" smtClean="0"/>
              <a:t>volná – čidla bolesti </a:t>
            </a:r>
          </a:p>
          <a:p>
            <a:r>
              <a:rPr lang="cs-CZ" dirty="0" smtClean="0"/>
              <a:t>speciální tělíska </a:t>
            </a:r>
          </a:p>
          <a:p>
            <a:pPr lvl="1"/>
            <a:r>
              <a:rPr lang="cs-CZ" dirty="0" smtClean="0"/>
              <a:t>receptory vnímající</a:t>
            </a:r>
          </a:p>
          <a:p>
            <a:pPr lvl="2"/>
            <a:r>
              <a:rPr lang="cs-CZ" dirty="0" smtClean="0"/>
              <a:t>teplo (</a:t>
            </a:r>
            <a:r>
              <a:rPr lang="cs-CZ" dirty="0" err="1" smtClean="0"/>
              <a:t>Ruffiniho</a:t>
            </a:r>
            <a:r>
              <a:rPr lang="cs-CZ" dirty="0" smtClean="0"/>
              <a:t> tělíska)</a:t>
            </a:r>
          </a:p>
          <a:p>
            <a:pPr lvl="2"/>
            <a:r>
              <a:rPr lang="cs-CZ" dirty="0" smtClean="0"/>
              <a:t>chlad (</a:t>
            </a:r>
            <a:r>
              <a:rPr lang="cs-CZ" dirty="0" err="1" smtClean="0"/>
              <a:t>Krauseova</a:t>
            </a:r>
            <a:r>
              <a:rPr lang="cs-CZ" dirty="0" smtClean="0"/>
              <a:t> tělíska)</a:t>
            </a:r>
          </a:p>
          <a:p>
            <a:pPr lvl="2"/>
            <a:r>
              <a:rPr lang="cs-CZ" dirty="0" smtClean="0"/>
              <a:t>tlak a tah (Vater-</a:t>
            </a:r>
            <a:r>
              <a:rPr lang="cs-CZ" dirty="0" err="1" smtClean="0"/>
              <a:t>Paciniho</a:t>
            </a:r>
            <a:r>
              <a:rPr lang="cs-CZ" dirty="0" smtClean="0"/>
              <a:t> tělíska; nestejná citlivost, v podkožním vazivu)</a:t>
            </a:r>
          </a:p>
          <a:p>
            <a:pPr lvl="2"/>
            <a:r>
              <a:rPr lang="cs-CZ" dirty="0" smtClean="0"/>
              <a:t>pohyb, hmat (Meissnerova tělíska)</a:t>
            </a:r>
          </a:p>
          <a:p>
            <a:pPr lvl="2"/>
            <a:r>
              <a:rPr lang="cs-CZ" dirty="0" smtClean="0"/>
              <a:t>vlhkost , barometrický tlak, dotyk svalového stahu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Podkožní vazivo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síť kolagenních a elastických vláken s vazivovými buňkami</a:t>
            </a:r>
          </a:p>
          <a:p>
            <a:r>
              <a:rPr lang="cs-CZ" dirty="0" smtClean="0"/>
              <a:t>řídké vazivo -  posun kůže </a:t>
            </a:r>
          </a:p>
          <a:p>
            <a:r>
              <a:rPr lang="cs-CZ" dirty="0" smtClean="0"/>
              <a:t>tukové buňky (podkožní tuk)</a:t>
            </a:r>
          </a:p>
          <a:p>
            <a:pPr lvl="1"/>
            <a:r>
              <a:rPr lang="cs-CZ" dirty="0" smtClean="0"/>
              <a:t> zdroj energie</a:t>
            </a:r>
          </a:p>
          <a:p>
            <a:pPr lvl="1"/>
            <a:r>
              <a:rPr lang="cs-CZ" dirty="0" err="1" smtClean="0"/>
              <a:t>termoizolace</a:t>
            </a:r>
            <a:endParaRPr lang="cs-CZ" dirty="0" smtClean="0"/>
          </a:p>
          <a:p>
            <a:pPr lvl="1"/>
            <a:r>
              <a:rPr lang="cs-CZ" dirty="0" smtClean="0"/>
              <a:t>jiný typ u žen a u mužů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furunkl (vřídek) – zánět, zarudnutí</a:t>
            </a:r>
          </a:p>
          <a:p>
            <a:r>
              <a:rPr lang="cs-CZ" dirty="0" smtClean="0"/>
              <a:t>akné  – zanesení vývodu mazové žlázy </a:t>
            </a:r>
          </a:p>
          <a:p>
            <a:r>
              <a:rPr lang="cs-CZ" dirty="0" smtClean="0"/>
              <a:t>bradavice – původcem virus, dochází k nadměrnému růstu buněk </a:t>
            </a:r>
          </a:p>
          <a:p>
            <a:r>
              <a:rPr lang="cs-CZ" dirty="0" smtClean="0"/>
              <a:t>lupénka</a:t>
            </a:r>
          </a:p>
          <a:p>
            <a:r>
              <a:rPr lang="cs-CZ" dirty="0" smtClean="0"/>
              <a:t>rakovina prsu</a:t>
            </a:r>
          </a:p>
          <a:p>
            <a:r>
              <a:rPr lang="cs-CZ" dirty="0" smtClean="0"/>
              <a:t>maligní melanom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059832" y="3933056"/>
            <a:ext cx="5603776" cy="2648240"/>
            <a:chOff x="3059832" y="3933056"/>
            <a:chExt cx="5603776" cy="2648240"/>
          </a:xfrm>
        </p:grpSpPr>
        <p:pic>
          <p:nvPicPr>
            <p:cNvPr id="37890" name="Picture 2" descr="File:Melanom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933056"/>
              <a:ext cx="3803576" cy="2648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3059832" y="60212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5 Melanom</a:t>
              </a:r>
              <a:endParaRPr lang="cs-CZ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899592" y="5589240"/>
            <a:ext cx="439248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Jaká je prevence rakoviny kůže?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200" dirty="0" smtClean="0"/>
              <a:t>Obr. 1 Stavba kůže, Upraveno podle  </a:t>
            </a:r>
            <a:r>
              <a:rPr lang="it-IT" sz="3200" dirty="0" smtClean="0"/>
              <a:t>[cit. 201</a:t>
            </a:r>
            <a:r>
              <a:rPr lang="cs-CZ" sz="3200" dirty="0" smtClean="0"/>
              <a:t>4</a:t>
            </a:r>
            <a:r>
              <a:rPr lang="it-IT" sz="3200" dirty="0" smtClean="0"/>
              <a:t>-</a:t>
            </a:r>
            <a:r>
              <a:rPr lang="cs-CZ" sz="3200" dirty="0" smtClean="0"/>
              <a:t>01</a:t>
            </a:r>
            <a:r>
              <a:rPr lang="it-IT" sz="3200" dirty="0" smtClean="0"/>
              <a:t>-</a:t>
            </a:r>
            <a:r>
              <a:rPr lang="cs-CZ" sz="3200" dirty="0" smtClean="0"/>
              <a:t>10</a:t>
            </a:r>
            <a:r>
              <a:rPr lang="it-IT" sz="3200" dirty="0" smtClean="0"/>
              <a:t>]. Dostupn</a:t>
            </a:r>
            <a:r>
              <a:rPr lang="cs-CZ" sz="3200" dirty="0" smtClean="0"/>
              <a:t>ý pod licencí  </a:t>
            </a:r>
            <a:r>
              <a:rPr lang="cs-CZ" sz="3200" dirty="0" err="1" smtClean="0"/>
              <a:t>Creative</a:t>
            </a:r>
            <a:r>
              <a:rPr lang="cs-CZ" sz="3200" dirty="0" smtClean="0"/>
              <a:t> </a:t>
            </a:r>
            <a:r>
              <a:rPr lang="cs-CZ" sz="3200" dirty="0" err="1" smtClean="0"/>
              <a:t>Commons</a:t>
            </a:r>
            <a:r>
              <a:rPr lang="cs-CZ" sz="3200" dirty="0" smtClean="0"/>
              <a:t> Uveďte autora-Zachovejte licenci 3.0 </a:t>
            </a:r>
            <a:r>
              <a:rPr lang="cs-CZ" sz="3200" dirty="0" err="1" smtClean="0"/>
              <a:t>Unported</a:t>
            </a:r>
            <a:r>
              <a:rPr lang="cs-CZ" sz="3200" dirty="0" smtClean="0"/>
              <a:t>, 2.5 </a:t>
            </a:r>
            <a:r>
              <a:rPr lang="cs-CZ" sz="3200" dirty="0" err="1" smtClean="0"/>
              <a:t>Generic</a:t>
            </a:r>
            <a:r>
              <a:rPr lang="cs-CZ" sz="3200" dirty="0" smtClean="0"/>
              <a:t>, 2.0 </a:t>
            </a:r>
            <a:r>
              <a:rPr lang="cs-CZ" sz="3200" dirty="0" err="1" smtClean="0"/>
              <a:t>Generic</a:t>
            </a:r>
            <a:r>
              <a:rPr lang="cs-CZ" sz="3200" dirty="0" smtClean="0"/>
              <a:t> a 1.0 </a:t>
            </a:r>
            <a:r>
              <a:rPr lang="cs-CZ" sz="3200" dirty="0" err="1" smtClean="0"/>
              <a:t>Generic</a:t>
            </a:r>
            <a:r>
              <a:rPr lang="cs-CZ" sz="3200" dirty="0" smtClean="0"/>
              <a:t>. na WWW: </a:t>
            </a:r>
            <a:r>
              <a:rPr lang="cs-CZ" sz="3200" dirty="0" smtClean="0">
                <a:hlinkClick r:id="rId2"/>
              </a:rPr>
              <a:t>http://commons.wikimedia.org/wiki/File:Schemazeichnung_haut.svg?uselang=cs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Obr. 2 Opalování </a:t>
            </a:r>
            <a:r>
              <a:rPr lang="it-IT" sz="3200" dirty="0" smtClean="0"/>
              <a:t>[cit. 201</a:t>
            </a:r>
            <a:r>
              <a:rPr lang="cs-CZ" sz="3200" dirty="0" smtClean="0"/>
              <a:t>4</a:t>
            </a:r>
            <a:r>
              <a:rPr lang="it-IT" sz="3200" dirty="0" smtClean="0"/>
              <a:t>-</a:t>
            </a:r>
            <a:r>
              <a:rPr lang="cs-CZ" sz="3200" dirty="0" smtClean="0"/>
              <a:t>01</a:t>
            </a:r>
            <a:r>
              <a:rPr lang="it-IT" sz="3200" dirty="0" smtClean="0"/>
              <a:t>-</a:t>
            </a:r>
            <a:r>
              <a:rPr lang="cs-CZ" sz="3200" dirty="0" smtClean="0"/>
              <a:t>10</a:t>
            </a:r>
            <a:r>
              <a:rPr lang="it-IT" sz="3200" dirty="0" smtClean="0"/>
              <a:t>]. Dostupn</a:t>
            </a:r>
            <a:r>
              <a:rPr lang="cs-CZ" sz="3200" dirty="0" smtClean="0"/>
              <a:t>ý pod licencí </a:t>
            </a:r>
            <a:r>
              <a:rPr lang="cs-CZ" sz="3200" dirty="0" err="1" smtClean="0"/>
              <a:t>Creative</a:t>
            </a:r>
            <a:r>
              <a:rPr lang="cs-CZ" sz="3200" dirty="0" smtClean="0"/>
              <a:t> </a:t>
            </a:r>
            <a:r>
              <a:rPr lang="cs-CZ" sz="3200" dirty="0" err="1" smtClean="0"/>
              <a:t>Commons</a:t>
            </a:r>
            <a:r>
              <a:rPr lang="cs-CZ" sz="3200" dirty="0" smtClean="0"/>
              <a:t> Uveďte autora 2.0 </a:t>
            </a:r>
            <a:r>
              <a:rPr lang="cs-CZ" sz="3200" dirty="0" err="1" smtClean="0"/>
              <a:t>Generic</a:t>
            </a:r>
            <a:r>
              <a:rPr lang="cs-CZ" sz="3200" dirty="0" smtClean="0"/>
              <a:t> na WWW: </a:t>
            </a:r>
            <a:r>
              <a:rPr lang="cs-CZ" sz="3200" dirty="0" smtClean="0">
                <a:hlinkClick r:id="rId3"/>
              </a:rPr>
              <a:t>http://commons.wikimedia.org/wiki/File:Sunbathing,_Rio_de_Janeiro.jpg?uselang=cs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Obr. 3 Mléčná žláza </a:t>
            </a:r>
            <a:r>
              <a:rPr lang="it-IT" sz="3200" dirty="0" smtClean="0"/>
              <a:t>[cit. 201</a:t>
            </a:r>
            <a:r>
              <a:rPr lang="cs-CZ" sz="3200" dirty="0" smtClean="0"/>
              <a:t>4</a:t>
            </a:r>
            <a:r>
              <a:rPr lang="it-IT" sz="3200" dirty="0" smtClean="0"/>
              <a:t>-</a:t>
            </a:r>
            <a:r>
              <a:rPr lang="cs-CZ" sz="3200" dirty="0" smtClean="0"/>
              <a:t>01</a:t>
            </a:r>
            <a:r>
              <a:rPr lang="it-IT" sz="3200" dirty="0" smtClean="0"/>
              <a:t>-</a:t>
            </a:r>
            <a:r>
              <a:rPr lang="cs-CZ" sz="3200" dirty="0" smtClean="0"/>
              <a:t>10</a:t>
            </a:r>
            <a:r>
              <a:rPr lang="it-IT" sz="3200" dirty="0" smtClean="0"/>
              <a:t>]. Dostupn</a:t>
            </a:r>
            <a:r>
              <a:rPr lang="cs-CZ" sz="3200" dirty="0" smtClean="0"/>
              <a:t>ý pod licencí </a:t>
            </a:r>
            <a:r>
              <a:rPr lang="en-US" sz="3200" dirty="0" smtClean="0"/>
              <a:t>Creative Commons Attribution 3.0 </a:t>
            </a:r>
            <a:r>
              <a:rPr lang="en-US" sz="3200" dirty="0" err="1" smtClean="0"/>
              <a:t>Unported</a:t>
            </a:r>
            <a:r>
              <a:rPr lang="en-US" sz="3200" dirty="0" smtClean="0"/>
              <a:t> license.</a:t>
            </a:r>
            <a:r>
              <a:rPr lang="cs-CZ" sz="3200" dirty="0" smtClean="0"/>
              <a:t> na WWW: </a:t>
            </a:r>
            <a:r>
              <a:rPr lang="cs-CZ" sz="3200" dirty="0" smtClean="0">
                <a:hlinkClick r:id="rId4"/>
              </a:rPr>
              <a:t>http://commons.wikimedia.org/wiki/File:Breast_anatomy_normal_scheme.png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Obr. 4 </a:t>
            </a:r>
            <a:r>
              <a:rPr lang="cs-CZ" sz="3200" dirty="0" err="1" smtClean="0"/>
              <a:t>Hypertrichóza</a:t>
            </a:r>
            <a:r>
              <a:rPr lang="cs-CZ" sz="3200" dirty="0" smtClean="0"/>
              <a:t> </a:t>
            </a:r>
            <a:r>
              <a:rPr lang="it-IT" sz="3200" dirty="0" smtClean="0"/>
              <a:t>[cit. 201</a:t>
            </a:r>
            <a:r>
              <a:rPr lang="cs-CZ" sz="3200" dirty="0" smtClean="0"/>
              <a:t>4</a:t>
            </a:r>
            <a:r>
              <a:rPr lang="it-IT" sz="3200" dirty="0" smtClean="0"/>
              <a:t>-</a:t>
            </a:r>
            <a:r>
              <a:rPr lang="cs-CZ" sz="3200" dirty="0" smtClean="0"/>
              <a:t>01</a:t>
            </a:r>
            <a:r>
              <a:rPr lang="it-IT" sz="3200" dirty="0" smtClean="0"/>
              <a:t>-</a:t>
            </a:r>
            <a:r>
              <a:rPr lang="cs-CZ" sz="3200" dirty="0" smtClean="0"/>
              <a:t>10</a:t>
            </a:r>
            <a:r>
              <a:rPr lang="it-IT" sz="3200" dirty="0" smtClean="0"/>
              <a:t>]. Dostupn</a:t>
            </a:r>
            <a:r>
              <a:rPr lang="cs-CZ" sz="3200" dirty="0" smtClean="0"/>
              <a:t>ý pod licencí Public </a:t>
            </a:r>
            <a:r>
              <a:rPr lang="cs-CZ" sz="3200" dirty="0" err="1" smtClean="0"/>
              <a:t>domain</a:t>
            </a:r>
            <a:r>
              <a:rPr lang="cs-CZ" sz="3200" dirty="0" smtClean="0"/>
              <a:t> na WWW: </a:t>
            </a:r>
            <a:r>
              <a:rPr lang="cs-CZ" sz="3200" dirty="0" smtClean="0">
                <a:hlinkClick r:id="rId5"/>
              </a:rPr>
              <a:t>http://commons.wikimedia.org/wiki/File:StephanLIonFacedMan.jpg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Obr. 5 Melanom </a:t>
            </a:r>
            <a:r>
              <a:rPr lang="it-IT" sz="3200" dirty="0" smtClean="0"/>
              <a:t>[cit. 201</a:t>
            </a:r>
            <a:r>
              <a:rPr lang="cs-CZ" sz="3200" dirty="0" smtClean="0"/>
              <a:t>4</a:t>
            </a:r>
            <a:r>
              <a:rPr lang="it-IT" sz="3200" dirty="0" smtClean="0"/>
              <a:t>-</a:t>
            </a:r>
            <a:r>
              <a:rPr lang="cs-CZ" sz="3200" dirty="0" smtClean="0"/>
              <a:t>01</a:t>
            </a:r>
            <a:r>
              <a:rPr lang="it-IT" sz="3200" dirty="0" smtClean="0"/>
              <a:t>-</a:t>
            </a:r>
            <a:r>
              <a:rPr lang="cs-CZ" sz="3200" dirty="0" smtClean="0"/>
              <a:t>10</a:t>
            </a:r>
            <a:r>
              <a:rPr lang="it-IT" sz="3200" dirty="0" smtClean="0"/>
              <a:t>]. Dostupn</a:t>
            </a:r>
            <a:r>
              <a:rPr lang="cs-CZ" sz="3200" dirty="0" smtClean="0"/>
              <a:t>ý pod licencí Public </a:t>
            </a:r>
            <a:r>
              <a:rPr lang="cs-CZ" sz="3200" dirty="0" err="1" smtClean="0"/>
              <a:t>domain</a:t>
            </a:r>
            <a:r>
              <a:rPr lang="cs-CZ" sz="3200" dirty="0" smtClean="0"/>
              <a:t> na WWW: </a:t>
            </a:r>
            <a:r>
              <a:rPr lang="cs-CZ" sz="3200" dirty="0" smtClean="0">
                <a:hlinkClick r:id="rId6"/>
              </a:rPr>
              <a:t>http://commons.wikimedia.org/wiki/File:Melanoma.jpg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Literatura:</a:t>
            </a:r>
          </a:p>
          <a:p>
            <a:pPr>
              <a:buNone/>
            </a:pPr>
            <a:r>
              <a:rPr lang="cs-CZ" sz="3200" dirty="0" smtClean="0">
                <a:cs typeface="Arial" pitchFamily="34" charset="0"/>
              </a:rPr>
              <a:t>JELÍNEK, Jan a ZICHÁČEK, Vladimír. </a:t>
            </a:r>
            <a:r>
              <a:rPr lang="cs-CZ" sz="3200" i="1" dirty="0" smtClean="0">
                <a:cs typeface="Arial" pitchFamily="34" charset="0"/>
              </a:rPr>
              <a:t>Biologie pro gymnázia: (teoretická a praktická část)</a:t>
            </a:r>
            <a:r>
              <a:rPr lang="cs-CZ" sz="3200" dirty="0" smtClean="0">
                <a:cs typeface="Arial" pitchFamily="34" charset="0"/>
              </a:rPr>
              <a:t>. 3., </a:t>
            </a:r>
            <a:r>
              <a:rPr lang="cs-CZ" sz="3200" dirty="0" err="1" smtClean="0">
                <a:cs typeface="Arial" pitchFamily="34" charset="0"/>
              </a:rPr>
              <a:t>dopl</a:t>
            </a:r>
            <a:r>
              <a:rPr lang="cs-CZ" sz="3200" dirty="0" smtClean="0">
                <a:cs typeface="Arial" pitchFamily="34" charset="0"/>
              </a:rPr>
              <a:t>. a </a:t>
            </a:r>
            <a:r>
              <a:rPr lang="cs-CZ" sz="3200" dirty="0" err="1" smtClean="0">
                <a:cs typeface="Arial" pitchFamily="34" charset="0"/>
              </a:rPr>
              <a:t>opr</a:t>
            </a:r>
            <a:r>
              <a:rPr lang="cs-CZ" sz="3200" dirty="0" smtClean="0">
                <a:cs typeface="Arial" pitchFamily="34" charset="0"/>
              </a:rPr>
              <a:t>. </a:t>
            </a:r>
            <a:r>
              <a:rPr lang="cs-CZ" sz="3200" dirty="0" err="1" smtClean="0">
                <a:cs typeface="Arial" pitchFamily="34" charset="0"/>
              </a:rPr>
              <a:t>vyd</a:t>
            </a:r>
            <a:r>
              <a:rPr lang="cs-CZ" sz="3200" dirty="0" smtClean="0">
                <a:cs typeface="Arial" pitchFamily="34" charset="0"/>
              </a:rPr>
              <a:t>. Olomouc: Nakladatelství Olomouc, 1998, 551 s., [38] s. barev. obr. </a:t>
            </a:r>
            <a:r>
              <a:rPr lang="cs-CZ" sz="3200" dirty="0" err="1" smtClean="0">
                <a:cs typeface="Arial" pitchFamily="34" charset="0"/>
              </a:rPr>
              <a:t>příl</a:t>
            </a:r>
            <a:r>
              <a:rPr lang="cs-CZ" sz="3200" dirty="0" smtClean="0">
                <a:cs typeface="Arial" pitchFamily="34" charset="0"/>
              </a:rPr>
              <a:t>. ISBN 80-718-2070-9</a:t>
            </a:r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Kožní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084168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Arial" pitchFamily="34" charset="0"/>
                <a:cs typeface="Arial" pitchFamily="34" charset="0"/>
              </a:rPr>
              <a:t>Po1 DUM č. 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Kůže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669776"/>
          </a:xfrm>
        </p:spPr>
        <p:txBody>
          <a:bodyPr>
            <a:normAutofit/>
          </a:bodyPr>
          <a:lstStyle/>
          <a:p>
            <a:r>
              <a:rPr lang="cs-CZ" dirty="0" smtClean="0"/>
              <a:t>plošný orgán </a:t>
            </a:r>
          </a:p>
          <a:p>
            <a:r>
              <a:rPr lang="cs-CZ" dirty="0" smtClean="0"/>
              <a:t> plocha  1,6–1,8 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 tloušťka 1 - 4 mm</a:t>
            </a:r>
          </a:p>
          <a:p>
            <a:r>
              <a:rPr lang="cs-CZ" dirty="0" smtClean="0"/>
              <a:t> 12 % hmotnosti těla (individuální) </a:t>
            </a:r>
          </a:p>
          <a:p>
            <a:r>
              <a:rPr lang="cs-CZ" dirty="0" smtClean="0"/>
              <a:t>3 vrstvy :</a:t>
            </a:r>
          </a:p>
          <a:p>
            <a:pPr lvl="1"/>
            <a:r>
              <a:rPr lang="cs-CZ" dirty="0" smtClean="0"/>
              <a:t>pokožka</a:t>
            </a:r>
          </a:p>
          <a:p>
            <a:pPr lvl="1"/>
            <a:r>
              <a:rPr lang="cs-CZ" dirty="0" smtClean="0"/>
              <a:t>škára </a:t>
            </a:r>
          </a:p>
          <a:p>
            <a:pPr lvl="1"/>
            <a:r>
              <a:rPr lang="cs-CZ" dirty="0" smtClean="0"/>
              <a:t>podkožní vazivo</a:t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kůže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ochranná</a:t>
            </a:r>
          </a:p>
          <a:p>
            <a:r>
              <a:rPr lang="cs-CZ" dirty="0" smtClean="0"/>
              <a:t>sekreční (vylučovací)</a:t>
            </a:r>
          </a:p>
          <a:p>
            <a:r>
              <a:rPr lang="cs-CZ" dirty="0" smtClean="0"/>
              <a:t>absorpční (vstřebávací)</a:t>
            </a:r>
          </a:p>
          <a:p>
            <a:r>
              <a:rPr lang="cs-CZ" dirty="0" smtClean="0"/>
              <a:t>termoregulační</a:t>
            </a:r>
          </a:p>
          <a:p>
            <a:r>
              <a:rPr lang="cs-CZ" dirty="0" smtClean="0"/>
              <a:t>smyslová</a:t>
            </a:r>
          </a:p>
          <a:p>
            <a:r>
              <a:rPr lang="cs-CZ" dirty="0" smtClean="0"/>
              <a:t>dýchací</a:t>
            </a:r>
          </a:p>
          <a:p>
            <a:r>
              <a:rPr lang="cs-CZ" dirty="0" smtClean="0"/>
              <a:t>zásobní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kůže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914400" y="6355560"/>
            <a:ext cx="7772400" cy="241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dirty="0" smtClean="0"/>
              <a:t>Obr. 1 Stavba kůže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800"/>
          <a:stretch>
            <a:fillRect/>
          </a:stretch>
        </p:blipFill>
        <p:spPr bwMode="auto">
          <a:xfrm>
            <a:off x="1115616" y="1340768"/>
            <a:ext cx="7697165" cy="49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Pokožka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několik vrstev plochých buněk</a:t>
            </a:r>
          </a:p>
          <a:p>
            <a:r>
              <a:rPr lang="cs-CZ" dirty="0" smtClean="0"/>
              <a:t>zrohovatělá vrstva </a:t>
            </a:r>
          </a:p>
          <a:p>
            <a:pPr lvl="1"/>
            <a:r>
              <a:rPr lang="cs-CZ" dirty="0" smtClean="0"/>
              <a:t>rohovatění na povrchu </a:t>
            </a:r>
          </a:p>
          <a:p>
            <a:pPr lvl="1"/>
            <a:r>
              <a:rPr lang="cs-CZ" dirty="0" smtClean="0"/>
              <a:t>bílkovina </a:t>
            </a:r>
            <a:r>
              <a:rPr lang="cs-CZ" b="1" dirty="0" smtClean="0"/>
              <a:t>keratin</a:t>
            </a:r>
          </a:p>
          <a:p>
            <a:pPr lvl="1"/>
            <a:r>
              <a:rPr lang="cs-CZ" b="1" dirty="0" smtClean="0"/>
              <a:t> </a:t>
            </a:r>
            <a:r>
              <a:rPr lang="cs-CZ" dirty="0" smtClean="0"/>
              <a:t>odumřelé buňky se neustále odlupují</a:t>
            </a:r>
          </a:p>
          <a:p>
            <a:r>
              <a:rPr lang="cs-CZ" dirty="0" smtClean="0"/>
              <a:t>zárodečná vrstva</a:t>
            </a:r>
          </a:p>
          <a:p>
            <a:pPr lvl="1"/>
            <a:r>
              <a:rPr lang="cs-CZ" dirty="0" smtClean="0"/>
              <a:t>neustálé dělení buněk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Pokožka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88840"/>
            <a:ext cx="7772400" cy="4572000"/>
          </a:xfrm>
        </p:spPr>
        <p:txBody>
          <a:bodyPr/>
          <a:lstStyle/>
          <a:p>
            <a:r>
              <a:rPr lang="cs-CZ" dirty="0" smtClean="0"/>
              <a:t>buňky pigmentové</a:t>
            </a:r>
          </a:p>
          <a:p>
            <a:pPr lvl="1"/>
            <a:r>
              <a:rPr lang="cs-CZ" dirty="0" smtClean="0"/>
              <a:t>obsahují </a:t>
            </a:r>
            <a:r>
              <a:rPr lang="cs-CZ" b="1" dirty="0" smtClean="0"/>
              <a:t>melanin</a:t>
            </a:r>
            <a:endParaRPr lang="cs-CZ" dirty="0" smtClean="0"/>
          </a:p>
          <a:p>
            <a:pPr lvl="1"/>
            <a:r>
              <a:rPr lang="cs-CZ" dirty="0" smtClean="0"/>
              <a:t>zachycení UV záření</a:t>
            </a:r>
          </a:p>
          <a:p>
            <a:pPr lvl="1"/>
            <a:r>
              <a:rPr lang="cs-CZ" dirty="0" smtClean="0"/>
              <a:t>množství kolísá během roku</a:t>
            </a:r>
          </a:p>
          <a:p>
            <a:pPr lvl="1"/>
            <a:r>
              <a:rPr lang="cs-CZ" dirty="0" smtClean="0"/>
              <a:t>opalování?!?</a:t>
            </a:r>
          </a:p>
          <a:p>
            <a:r>
              <a:rPr lang="cs-CZ" dirty="0" smtClean="0"/>
              <a:t>mezi pokožkou a škárou → zvlnění = papily (nejvýraznější na prstech – papilární linie), daktyloskopie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932040" y="260648"/>
            <a:ext cx="4034879" cy="3238619"/>
            <a:chOff x="4932040" y="260648"/>
            <a:chExt cx="4034879" cy="3238619"/>
          </a:xfrm>
        </p:grpSpPr>
        <p:pic>
          <p:nvPicPr>
            <p:cNvPr id="2050" name="Picture 2" descr="File:Sunbathing, Rio de Janeir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260648"/>
              <a:ext cx="4034879" cy="26882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5004048" y="2852936"/>
              <a:ext cx="3888432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 smtClean="0"/>
                <a:t>Obr. 2 Cílené opalování a návštěvy solária představují riziko</a:t>
              </a:r>
              <a:endParaRPr lang="cs-CZ" dirty="0"/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Základní stavba</a:t>
            </a:r>
          </a:p>
          <a:p>
            <a:pPr lvl="1"/>
            <a:r>
              <a:rPr lang="cs-CZ" dirty="0" smtClean="0"/>
              <a:t>vazivové buňky</a:t>
            </a:r>
          </a:p>
          <a:p>
            <a:pPr lvl="1"/>
            <a:r>
              <a:rPr lang="cs-CZ" dirty="0" smtClean="0"/>
              <a:t> vlákna kolagenu a elastinu (stáří úbytek)</a:t>
            </a:r>
          </a:p>
          <a:p>
            <a:pPr lvl="1"/>
            <a:r>
              <a:rPr lang="cs-CZ" dirty="0" smtClean="0"/>
              <a:t> tukové buňky</a:t>
            </a:r>
          </a:p>
          <a:p>
            <a:pPr lvl="1"/>
            <a:r>
              <a:rPr lang="cs-CZ" dirty="0" smtClean="0"/>
              <a:t>bohaté krevní, mízní a nervové zásobení 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žlázy mazové </a:t>
            </a:r>
          </a:p>
          <a:p>
            <a:pPr lvl="1"/>
            <a:r>
              <a:rPr lang="cs-CZ" dirty="0" smtClean="0"/>
              <a:t>ústí do pochev vlasů </a:t>
            </a:r>
          </a:p>
          <a:p>
            <a:pPr lvl="1"/>
            <a:r>
              <a:rPr lang="cs-CZ" dirty="0" smtClean="0"/>
              <a:t>chrání pokožku před vyschnutím </a:t>
            </a:r>
          </a:p>
          <a:p>
            <a:r>
              <a:rPr lang="cs-CZ" dirty="0" smtClean="0"/>
              <a:t>žlázy potní </a:t>
            </a:r>
          </a:p>
          <a:p>
            <a:pPr lvl="1"/>
            <a:r>
              <a:rPr lang="cs-CZ" dirty="0" smtClean="0"/>
              <a:t>ekrinní: pot nepáchne, ochlazení, emoce, 2–3 miliony, nerovnoměrně rozmístěné </a:t>
            </a:r>
          </a:p>
          <a:p>
            <a:pPr lvl="1"/>
            <a:r>
              <a:rPr lang="cs-CZ" dirty="0" smtClean="0"/>
              <a:t>apokrinní – sexuální: v podpaždí, ušních kanálcích, kolem prsních bradavek a pohlavních orgánů; kalná tekutina z vlasové pochvy; pozůstatky pachových žláz; činnost začíná v dospívání 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161</TotalTime>
  <Words>248</Words>
  <Application>Microsoft Office PowerPoint</Application>
  <PresentationFormat>Předvádění na obrazovce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Metro</vt:lpstr>
      <vt:lpstr>Snímek 1</vt:lpstr>
      <vt:lpstr>Kožní soustava</vt:lpstr>
      <vt:lpstr>Kůže</vt:lpstr>
      <vt:lpstr>Funkce kůže</vt:lpstr>
      <vt:lpstr>Stavba kůže</vt:lpstr>
      <vt:lpstr>Pokožka</vt:lpstr>
      <vt:lpstr>Pokožka</vt:lpstr>
      <vt:lpstr>Škára</vt:lpstr>
      <vt:lpstr>Škára</vt:lpstr>
      <vt:lpstr>Škára</vt:lpstr>
      <vt:lpstr>Škára</vt:lpstr>
      <vt:lpstr>Škára</vt:lpstr>
      <vt:lpstr>Podkožní vazivo</vt:lpstr>
      <vt:lpstr>Nemoci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18</cp:revision>
  <dcterms:created xsi:type="dcterms:W3CDTF">2014-02-11T21:21:50Z</dcterms:created>
  <dcterms:modified xsi:type="dcterms:W3CDTF">2014-05-19T20:44:04Z</dcterms:modified>
</cp:coreProperties>
</file>