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1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70DC69B-73D0-40D4-A276-6B98DB9EF369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DBB5B6B-8AB2-469E-B2EE-871FD53FBB0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Nephron_blank.svg" TargetMode="External"/><Relationship Id="rId2" Type="http://schemas.openxmlformats.org/officeDocument/2006/relationships/hyperlink" Target="http://commons.wikimedia.org/wiki/File:Kidney_PioM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mmons.wikimedia.org/wiki/File:Urinary_system_00000.gi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12750" y="1703388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cap="all" baseline="0" dirty="0" smtClean="0">
                          <a:latin typeface="Arial" pitchFamily="34" charset="0"/>
                          <a:cs typeface="Arial" pitchFamily="34" charset="0"/>
                        </a:rPr>
                        <a:t>Vylučovací soustava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3.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 člověka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Prezentace na téma vylučovací soustava, obsahuje úkoly a jejich řešení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Ledviny,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nefron, moč, pitný režim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únor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8226" name="Obrázek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87487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vylučovací soustavy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ledvinový písek, ledvinové kameny: vede k ledvinové kolice, pitný </a:t>
            </a:r>
            <a:r>
              <a:rPr lang="cs-CZ" dirty="0" smtClean="0"/>
              <a:t>režim!</a:t>
            </a:r>
            <a:endParaRPr lang="cs-CZ" dirty="0" smtClean="0"/>
          </a:p>
          <a:p>
            <a:r>
              <a:rPr lang="cs-CZ" dirty="0" smtClean="0"/>
              <a:t>selhání ledvin: k správné funkci stačí i jedna ledvina, jinak dialýza, transplantace (ledvina se přidává, pacient má poté tři – ušetří se operace) </a:t>
            </a:r>
          </a:p>
          <a:p>
            <a:r>
              <a:rPr lang="cs-CZ" dirty="0" smtClean="0"/>
              <a:t>záněty ledvin: </a:t>
            </a:r>
          </a:p>
          <a:p>
            <a:pPr lvl="1"/>
            <a:r>
              <a:rPr lang="cs-CZ" b="1" dirty="0" smtClean="0"/>
              <a:t>akutní glomerulonefritida </a:t>
            </a:r>
            <a:r>
              <a:rPr lang="cs-CZ" dirty="0" smtClean="0"/>
              <a:t>důsledek streptokokové infekce, v moči krev a bílkoviny</a:t>
            </a:r>
          </a:p>
          <a:p>
            <a:pPr lvl="1"/>
            <a:r>
              <a:rPr lang="cs-CZ" b="1" dirty="0" smtClean="0"/>
              <a:t>chronická glomerulonefritida </a:t>
            </a:r>
            <a:r>
              <a:rPr lang="cs-CZ" dirty="0" smtClean="0"/>
              <a:t>- obdobné příznaky, dlouhotrvající, může vést až k selhání ledvin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Použití prezentace a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400" dirty="0" smtClean="0"/>
              <a:t>Klikáním na aktivní text nebo rámečky se zobrazí možné odpovědi.</a:t>
            </a:r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Zdroje:</a:t>
            </a:r>
          </a:p>
          <a:p>
            <a:pPr>
              <a:buNone/>
            </a:pPr>
            <a:r>
              <a:rPr lang="cs-CZ" sz="1400" dirty="0" smtClean="0"/>
              <a:t>Obr. 1  Ledviny </a:t>
            </a:r>
            <a:r>
              <a:rPr lang="it-IT" sz="1400" dirty="0" smtClean="0"/>
              <a:t>[cit. 201</a:t>
            </a:r>
            <a:r>
              <a:rPr lang="cs-CZ" sz="1400" dirty="0" smtClean="0"/>
              <a:t>4</a:t>
            </a:r>
            <a:r>
              <a:rPr lang="it-IT" sz="1400" dirty="0" smtClean="0"/>
              <a:t>-</a:t>
            </a:r>
            <a:r>
              <a:rPr lang="cs-CZ" sz="1400" dirty="0" smtClean="0"/>
              <a:t>01</a:t>
            </a:r>
            <a:r>
              <a:rPr lang="it-IT" sz="1400" dirty="0" smtClean="0"/>
              <a:t>-</a:t>
            </a:r>
            <a:r>
              <a:rPr lang="cs-CZ" sz="1400" dirty="0" smtClean="0"/>
              <a:t>10</a:t>
            </a:r>
            <a:r>
              <a:rPr lang="it-IT" sz="1400" dirty="0" smtClean="0"/>
              <a:t>]. Dostupn</a:t>
            </a:r>
            <a:r>
              <a:rPr lang="cs-CZ" sz="1400" dirty="0" smtClean="0"/>
              <a:t>ý pod licencí  </a:t>
            </a:r>
            <a:r>
              <a:rPr lang="en-US" sz="1400" dirty="0" smtClean="0"/>
              <a:t>Creative Commons Attribution-Share Alike 3.0 </a:t>
            </a:r>
            <a:r>
              <a:rPr lang="en-US" sz="1400" dirty="0" err="1" smtClean="0"/>
              <a:t>Unported</a:t>
            </a:r>
            <a:r>
              <a:rPr lang="en-US" sz="1400" dirty="0" smtClean="0"/>
              <a:t> license</a:t>
            </a:r>
            <a:r>
              <a:rPr lang="cs-CZ" sz="1400" dirty="0" smtClean="0"/>
              <a:t> na www: </a:t>
            </a:r>
            <a:r>
              <a:rPr lang="cs-CZ" sz="1400" dirty="0" smtClean="0">
                <a:hlinkClick r:id="rId2"/>
              </a:rPr>
              <a:t>http://commons.wikimedia.org/wiki/File:Kidney_PioM.png</a:t>
            </a: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Obr. 2  Nefron </a:t>
            </a:r>
            <a:r>
              <a:rPr lang="it-IT" sz="1400" dirty="0" smtClean="0"/>
              <a:t>[cit. 201</a:t>
            </a:r>
            <a:r>
              <a:rPr lang="cs-CZ" sz="1400" dirty="0" smtClean="0"/>
              <a:t>4</a:t>
            </a:r>
            <a:r>
              <a:rPr lang="it-IT" sz="1400" dirty="0" smtClean="0"/>
              <a:t>-</a:t>
            </a:r>
            <a:r>
              <a:rPr lang="cs-CZ" sz="1400" dirty="0" smtClean="0"/>
              <a:t>01</a:t>
            </a:r>
            <a:r>
              <a:rPr lang="it-IT" sz="1400" dirty="0" smtClean="0"/>
              <a:t>-</a:t>
            </a:r>
            <a:r>
              <a:rPr lang="cs-CZ" sz="1400" dirty="0" smtClean="0"/>
              <a:t>10</a:t>
            </a:r>
            <a:r>
              <a:rPr lang="it-IT" sz="1400" dirty="0" smtClean="0"/>
              <a:t>]. Dostupn</a:t>
            </a:r>
            <a:r>
              <a:rPr lang="cs-CZ" sz="1400" dirty="0" smtClean="0"/>
              <a:t>ý pod licencí </a:t>
            </a:r>
            <a:r>
              <a:rPr lang="en-US" sz="1400" dirty="0" smtClean="0"/>
              <a:t>Creative Commons Attribution 3.0 </a:t>
            </a:r>
            <a:r>
              <a:rPr lang="en-US" sz="1400" dirty="0" err="1" smtClean="0"/>
              <a:t>Unported</a:t>
            </a:r>
            <a:r>
              <a:rPr lang="en-US" sz="1400" dirty="0" smtClean="0"/>
              <a:t> license </a:t>
            </a:r>
            <a:r>
              <a:rPr lang="cs-CZ" sz="1400" dirty="0" smtClean="0"/>
              <a:t>na WWW: </a:t>
            </a:r>
            <a:r>
              <a:rPr lang="cs-CZ" sz="1400" dirty="0" smtClean="0">
                <a:hlinkClick r:id="rId3"/>
              </a:rPr>
              <a:t>http://commons.wikimedia.org/wiki/File:Nephron_blank.svg </a:t>
            </a: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Obr. 3  Ženská vylučovací soustava  </a:t>
            </a:r>
            <a:r>
              <a:rPr lang="it-IT" sz="1400" dirty="0" smtClean="0"/>
              <a:t>[cit. 201</a:t>
            </a:r>
            <a:r>
              <a:rPr lang="cs-CZ" sz="1400" dirty="0" smtClean="0"/>
              <a:t>4</a:t>
            </a:r>
            <a:r>
              <a:rPr lang="it-IT" sz="1400" dirty="0" smtClean="0"/>
              <a:t>-</a:t>
            </a:r>
            <a:r>
              <a:rPr lang="cs-CZ" sz="1400" dirty="0" smtClean="0"/>
              <a:t>01</a:t>
            </a:r>
            <a:r>
              <a:rPr lang="it-IT" sz="1400" dirty="0" smtClean="0"/>
              <a:t>-</a:t>
            </a:r>
            <a:r>
              <a:rPr lang="cs-CZ" sz="1400" dirty="0" smtClean="0"/>
              <a:t>10</a:t>
            </a:r>
            <a:r>
              <a:rPr lang="it-IT" sz="1400" dirty="0" smtClean="0"/>
              <a:t>]. Dostupn</a:t>
            </a:r>
            <a:r>
              <a:rPr lang="cs-CZ" sz="1400" dirty="0" smtClean="0"/>
              <a:t>ý pod licencí </a:t>
            </a:r>
            <a:r>
              <a:rPr lang="en-US" sz="1400" dirty="0" smtClean="0"/>
              <a:t>Creative Commons Attribution-Share Alike 2.1 Japan license.</a:t>
            </a:r>
            <a:r>
              <a:rPr lang="cs-CZ" sz="1400" dirty="0" smtClean="0"/>
              <a:t>na WWW:  </a:t>
            </a:r>
            <a:r>
              <a:rPr lang="cs-CZ" sz="1400" dirty="0" smtClean="0">
                <a:hlinkClick r:id="rId4"/>
              </a:rPr>
              <a:t>http://commons.wikimedia.org/wiki/File:Urinary_system_00000.gif</a:t>
            </a:r>
            <a:endParaRPr lang="cs-CZ" sz="1400" dirty="0" smtClean="0"/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Literatura:</a:t>
            </a:r>
          </a:p>
          <a:p>
            <a:pPr>
              <a:buNone/>
            </a:pPr>
            <a:r>
              <a:rPr lang="cs-CZ" sz="1400" dirty="0" smtClean="0">
                <a:cs typeface="Arial" pitchFamily="34" charset="0"/>
              </a:rPr>
              <a:t>JELÍNEK, Jan a ZICHÁČEK, Vladimír. </a:t>
            </a:r>
            <a:r>
              <a:rPr lang="cs-CZ" sz="1400" i="1" dirty="0" smtClean="0">
                <a:cs typeface="Arial" pitchFamily="34" charset="0"/>
              </a:rPr>
              <a:t>Biologie pro gymnázia: (teoretická a praktická část)</a:t>
            </a:r>
            <a:r>
              <a:rPr lang="cs-CZ" sz="1400" dirty="0" smtClean="0">
                <a:cs typeface="Arial" pitchFamily="34" charset="0"/>
              </a:rPr>
              <a:t>. 3., </a:t>
            </a:r>
            <a:r>
              <a:rPr lang="cs-CZ" sz="1400" dirty="0" err="1" smtClean="0">
                <a:cs typeface="Arial" pitchFamily="34" charset="0"/>
              </a:rPr>
              <a:t>dopl</a:t>
            </a:r>
            <a:r>
              <a:rPr lang="cs-CZ" sz="1400" dirty="0" smtClean="0">
                <a:cs typeface="Arial" pitchFamily="34" charset="0"/>
              </a:rPr>
              <a:t>. a </a:t>
            </a:r>
            <a:r>
              <a:rPr lang="cs-CZ" sz="1400" dirty="0" err="1" smtClean="0">
                <a:cs typeface="Arial" pitchFamily="34" charset="0"/>
              </a:rPr>
              <a:t>opr</a:t>
            </a:r>
            <a:r>
              <a:rPr lang="cs-CZ" sz="1400" dirty="0" smtClean="0">
                <a:cs typeface="Arial" pitchFamily="34" charset="0"/>
              </a:rPr>
              <a:t>. </a:t>
            </a:r>
            <a:r>
              <a:rPr lang="cs-CZ" sz="1400" dirty="0" err="1" smtClean="0">
                <a:cs typeface="Arial" pitchFamily="34" charset="0"/>
              </a:rPr>
              <a:t>vyd</a:t>
            </a:r>
            <a:r>
              <a:rPr lang="cs-CZ" sz="1400" dirty="0" smtClean="0">
                <a:cs typeface="Arial" pitchFamily="34" charset="0"/>
              </a:rPr>
              <a:t>. Olomouc: Nakladatelství Olomouc, 1998, 551 s., [38] s. barev. obr. </a:t>
            </a:r>
            <a:r>
              <a:rPr lang="cs-CZ" sz="1400" dirty="0" err="1" smtClean="0">
                <a:cs typeface="Arial" pitchFamily="34" charset="0"/>
              </a:rPr>
              <a:t>příl</a:t>
            </a:r>
            <a:r>
              <a:rPr lang="cs-CZ" sz="1400" dirty="0" smtClean="0">
                <a:cs typeface="Arial" pitchFamily="34" charset="0"/>
              </a:rPr>
              <a:t>. ISBN 80-718-2070-9.</a:t>
            </a:r>
          </a:p>
          <a:p>
            <a:pPr>
              <a:buNone/>
            </a:pP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6042248" cy="1801906"/>
          </a:xfrm>
        </p:spPr>
        <p:txBody>
          <a:bodyPr/>
          <a:lstStyle/>
          <a:p>
            <a:r>
              <a:rPr lang="cs-CZ" dirty="0" smtClean="0"/>
              <a:t>VYLUČOVACÍ SOUSTAVA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84168" y="530120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latin typeface="Arial" pitchFamily="34" charset="0"/>
                <a:cs typeface="Arial" pitchFamily="34" charset="0"/>
              </a:rPr>
              <a:t>Po1 DUM č. 11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096344"/>
          </a:xfrm>
        </p:spPr>
        <p:txBody>
          <a:bodyPr>
            <a:normAutofit/>
          </a:bodyPr>
          <a:lstStyle/>
          <a:p>
            <a:r>
              <a:rPr lang="cs-CZ" sz="3900" dirty="0" smtClean="0"/>
              <a:t>odstranění škodlivých látek</a:t>
            </a:r>
          </a:p>
          <a:p>
            <a:pPr lvl="1"/>
            <a:r>
              <a:rPr lang="cs-CZ" sz="3500" dirty="0" smtClean="0"/>
              <a:t>doplňkově tuto funkci plní</a:t>
            </a:r>
          </a:p>
          <a:p>
            <a:pPr lvl="2"/>
            <a:r>
              <a:rPr lang="cs-CZ" sz="3000" dirty="0" smtClean="0"/>
              <a:t>trávící soustava</a:t>
            </a:r>
          </a:p>
          <a:p>
            <a:pPr lvl="2"/>
            <a:r>
              <a:rPr lang="cs-CZ" sz="3000" dirty="0" smtClean="0"/>
              <a:t>dýchací soustava</a:t>
            </a:r>
          </a:p>
          <a:p>
            <a:pPr lvl="2"/>
            <a:r>
              <a:rPr lang="cs-CZ" sz="3000" dirty="0" smtClean="0"/>
              <a:t>kůže </a:t>
            </a:r>
            <a:endParaRPr lang="cs-CZ" dirty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755576" y="5661248"/>
            <a:ext cx="80648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 smtClean="0">
                <a:latin typeface="Constantia" pitchFamily="18" charset="0"/>
              </a:rPr>
              <a:t>Co tyto výše uvedené soustavy vylučují?</a:t>
            </a:r>
            <a:endParaRPr lang="cs-CZ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85320"/>
          </a:xfrm>
        </p:spPr>
        <p:txBody>
          <a:bodyPr/>
          <a:lstStyle/>
          <a:p>
            <a:r>
              <a:rPr lang="cs-CZ" dirty="0" smtClean="0"/>
              <a:t>Ledviny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3960440" cy="15121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sz="2400" dirty="0" smtClean="0"/>
              <a:t>hlavní vylučovací orgán</a:t>
            </a:r>
          </a:p>
          <a:p>
            <a:r>
              <a:rPr lang="cs-CZ" sz="2400" dirty="0" smtClean="0"/>
              <a:t>velikost – 12 x 6 cm</a:t>
            </a:r>
          </a:p>
          <a:p>
            <a:r>
              <a:rPr lang="cs-CZ" sz="2400" dirty="0" smtClean="0"/>
              <a:t>ve vazivovém pouzdře, zranitelné</a:t>
            </a:r>
          </a:p>
          <a:p>
            <a:endParaRPr lang="cs-CZ" sz="2400" dirty="0"/>
          </a:p>
        </p:txBody>
      </p:sp>
      <p:pic>
        <p:nvPicPr>
          <p:cNvPr id="6146" name="Picture 2" descr="File:Kidney Pio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700808"/>
            <a:ext cx="4779892" cy="4869160"/>
          </a:xfrm>
          <a:prstGeom prst="rect">
            <a:avLst/>
          </a:prstGeom>
          <a:noFill/>
        </p:spPr>
      </p:pic>
      <p:sp>
        <p:nvSpPr>
          <p:cNvPr id="11" name="Obdélník 10"/>
          <p:cNvSpPr/>
          <p:nvPr/>
        </p:nvSpPr>
        <p:spPr>
          <a:xfrm>
            <a:off x="179512" y="3212976"/>
            <a:ext cx="3960440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numCol="2">
            <a:spAutoFit/>
          </a:bodyPr>
          <a:lstStyle/>
          <a:p>
            <a:r>
              <a:rPr lang="cs-CZ" dirty="0" smtClean="0"/>
              <a:t>1. Pyramidy</a:t>
            </a:r>
            <a:br>
              <a:rPr lang="cs-CZ" dirty="0" smtClean="0"/>
            </a:br>
            <a:r>
              <a:rPr lang="cs-CZ" dirty="0" smtClean="0"/>
              <a:t>2. Odvádějící tepna</a:t>
            </a:r>
            <a:br>
              <a:rPr lang="cs-CZ" dirty="0" smtClean="0"/>
            </a:br>
            <a:r>
              <a:rPr lang="cs-CZ" dirty="0" smtClean="0"/>
              <a:t>3. Renální tepna</a:t>
            </a:r>
            <a:br>
              <a:rPr lang="cs-CZ" dirty="0" smtClean="0"/>
            </a:br>
            <a:r>
              <a:rPr lang="cs-CZ" dirty="0" smtClean="0"/>
              <a:t>4. Renální žíla</a:t>
            </a:r>
            <a:br>
              <a:rPr lang="cs-CZ" dirty="0" smtClean="0"/>
            </a:br>
            <a:r>
              <a:rPr lang="cs-CZ" dirty="0" smtClean="0"/>
              <a:t>5. Branka</a:t>
            </a:r>
            <a:br>
              <a:rPr lang="cs-CZ" dirty="0" smtClean="0"/>
            </a:br>
            <a:r>
              <a:rPr lang="cs-CZ" dirty="0" smtClean="0"/>
              <a:t>6. Pánvička</a:t>
            </a:r>
            <a:br>
              <a:rPr lang="cs-CZ" dirty="0" smtClean="0"/>
            </a:br>
            <a:r>
              <a:rPr lang="cs-CZ" dirty="0" smtClean="0"/>
              <a:t>7. Močovod</a:t>
            </a:r>
            <a:br>
              <a:rPr lang="cs-CZ" dirty="0" smtClean="0"/>
            </a:br>
            <a:r>
              <a:rPr lang="cs-CZ" dirty="0" smtClean="0"/>
              <a:t>8. Kalíšek</a:t>
            </a:r>
            <a:br>
              <a:rPr lang="cs-CZ" dirty="0" smtClean="0"/>
            </a:br>
            <a:r>
              <a:rPr lang="cs-CZ" dirty="0" smtClean="0"/>
              <a:t>9. Vazivové pouzdro</a:t>
            </a:r>
            <a:br>
              <a:rPr lang="cs-CZ" dirty="0" smtClean="0"/>
            </a:br>
            <a:r>
              <a:rPr lang="cs-CZ" dirty="0" smtClean="0"/>
              <a:t>10. Spodní pouzdro</a:t>
            </a:r>
            <a:br>
              <a:rPr lang="cs-CZ" dirty="0" smtClean="0"/>
            </a:br>
            <a:r>
              <a:rPr lang="cs-CZ" dirty="0" smtClean="0"/>
              <a:t>11. Horní pouzdro</a:t>
            </a:r>
            <a:br>
              <a:rPr lang="cs-CZ" dirty="0" smtClean="0"/>
            </a:br>
            <a:r>
              <a:rPr lang="cs-CZ" dirty="0" smtClean="0"/>
              <a:t>12. Přívodní žíla</a:t>
            </a:r>
            <a:br>
              <a:rPr lang="cs-CZ" dirty="0" smtClean="0"/>
            </a:br>
            <a:r>
              <a:rPr lang="cs-CZ" dirty="0" smtClean="0"/>
              <a:t>13. Nefron</a:t>
            </a:r>
            <a:br>
              <a:rPr lang="cs-CZ" dirty="0" smtClean="0"/>
            </a:br>
            <a:r>
              <a:rPr lang="cs-CZ" dirty="0" smtClean="0"/>
              <a:t>14. Kalíšek</a:t>
            </a:r>
            <a:br>
              <a:rPr lang="cs-CZ" dirty="0" smtClean="0"/>
            </a:br>
            <a:r>
              <a:rPr lang="cs-CZ" dirty="0" smtClean="0"/>
              <a:t>15. Kalich</a:t>
            </a:r>
            <a:br>
              <a:rPr lang="cs-CZ" dirty="0" smtClean="0"/>
            </a:br>
            <a:r>
              <a:rPr lang="cs-CZ" dirty="0" smtClean="0"/>
              <a:t>16. Papila</a:t>
            </a:r>
            <a:br>
              <a:rPr lang="cs-CZ" dirty="0" smtClean="0"/>
            </a:br>
            <a:r>
              <a:rPr lang="cs-CZ" dirty="0" smtClean="0"/>
              <a:t>17. Sloupek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51520" y="616530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/>
              <a:t>Obr. 1 Stavba ledviny</a:t>
            </a:r>
            <a:endParaRPr lang="cs-CZ" dirty="0"/>
          </a:p>
        </p:txBody>
      </p:sp>
      <p:sp>
        <p:nvSpPr>
          <p:cNvPr id="13" name="Čárový popisek 2 (bez ohraničení) 12"/>
          <p:cNvSpPr/>
          <p:nvPr/>
        </p:nvSpPr>
        <p:spPr>
          <a:xfrm>
            <a:off x="7775848" y="2708920"/>
            <a:ext cx="1116632" cy="360040"/>
          </a:xfrm>
          <a:prstGeom prst="callout2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rgbClr val="FF0000"/>
                </a:solidFill>
              </a:rPr>
              <a:t>dřeň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4" name="Čárový popisek 2 (bez ohraničení) 13"/>
          <p:cNvSpPr/>
          <p:nvPr/>
        </p:nvSpPr>
        <p:spPr>
          <a:xfrm flipH="1">
            <a:off x="4283968" y="1628800"/>
            <a:ext cx="1296144" cy="360040"/>
          </a:xfrm>
          <a:prstGeom prst="callout2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rgbClr val="FF0000"/>
                </a:solidFill>
              </a:rPr>
              <a:t>kůra</a:t>
            </a:r>
            <a:endParaRPr lang="cs-CZ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Nefron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5191"/>
            <a:ext cx="4032448" cy="1725817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základní filtrační jednotka ledvin</a:t>
            </a:r>
          </a:p>
          <a:p>
            <a:r>
              <a:rPr lang="cs-CZ" sz="2800" dirty="0" smtClean="0"/>
              <a:t>v ledvině 1 milion</a:t>
            </a:r>
            <a:endParaRPr lang="cs-CZ" sz="2800" dirty="0"/>
          </a:p>
        </p:txBody>
      </p:sp>
      <p:pic>
        <p:nvPicPr>
          <p:cNvPr id="5122" name="Picture 2" descr="File:Nephron blank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760805"/>
            <a:ext cx="3024336" cy="5097195"/>
          </a:xfrm>
          <a:prstGeom prst="rect">
            <a:avLst/>
          </a:prstGeom>
          <a:noFill/>
        </p:spPr>
      </p:pic>
      <p:sp>
        <p:nvSpPr>
          <p:cNvPr id="5" name="Čárový popisek 1 4"/>
          <p:cNvSpPr/>
          <p:nvPr/>
        </p:nvSpPr>
        <p:spPr>
          <a:xfrm>
            <a:off x="1187624" y="3573016"/>
            <a:ext cx="1584176" cy="576064"/>
          </a:xfrm>
          <a:prstGeom prst="borderCallout1">
            <a:avLst>
              <a:gd name="adj1" fmla="val 28180"/>
              <a:gd name="adj2" fmla="val -2298"/>
              <a:gd name="adj3" fmla="val 112500"/>
              <a:gd name="adj4" fmla="val -38333"/>
            </a:avLst>
          </a:prstGeom>
          <a:solidFill>
            <a:schemeClr val="bg2">
              <a:lumMod val="9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Bowmanův</a:t>
            </a:r>
            <a:r>
              <a:rPr lang="cs-CZ" dirty="0" smtClean="0">
                <a:solidFill>
                  <a:schemeClr val="tx1"/>
                </a:solidFill>
              </a:rPr>
              <a:t> váček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Čárový popisek 1 5"/>
          <p:cNvSpPr/>
          <p:nvPr/>
        </p:nvSpPr>
        <p:spPr>
          <a:xfrm>
            <a:off x="1187624" y="4221088"/>
            <a:ext cx="1584176" cy="576064"/>
          </a:xfrm>
          <a:prstGeom prst="borderCallout1">
            <a:avLst>
              <a:gd name="adj1" fmla="val 28180"/>
              <a:gd name="adj2" fmla="val -2298"/>
              <a:gd name="adj3" fmla="val 27632"/>
              <a:gd name="adj4" fmla="val -32092"/>
            </a:avLst>
          </a:prstGeom>
          <a:solidFill>
            <a:schemeClr val="bg2">
              <a:lumMod val="9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sběrací kanálek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Čárový popisek 1 6"/>
          <p:cNvSpPr/>
          <p:nvPr/>
        </p:nvSpPr>
        <p:spPr>
          <a:xfrm>
            <a:off x="1187624" y="4869160"/>
            <a:ext cx="1584176" cy="576064"/>
          </a:xfrm>
          <a:prstGeom prst="borderCallout1">
            <a:avLst>
              <a:gd name="adj1" fmla="val 47039"/>
              <a:gd name="adj2" fmla="val 102285"/>
              <a:gd name="adj3" fmla="val 19774"/>
              <a:gd name="adj4" fmla="val 157072"/>
            </a:avLst>
          </a:prstGeom>
          <a:solidFill>
            <a:schemeClr val="bg2">
              <a:lumMod val="9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Henleova</a:t>
            </a:r>
            <a:r>
              <a:rPr lang="cs-CZ" dirty="0" smtClean="0">
                <a:solidFill>
                  <a:schemeClr val="tx1"/>
                </a:solidFill>
              </a:rPr>
              <a:t> klička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Čárový popisek 1 7"/>
          <p:cNvSpPr/>
          <p:nvPr/>
        </p:nvSpPr>
        <p:spPr>
          <a:xfrm>
            <a:off x="1187624" y="5517232"/>
            <a:ext cx="1584176" cy="576064"/>
          </a:xfrm>
          <a:prstGeom prst="borderCallout1">
            <a:avLst>
              <a:gd name="adj1" fmla="val 47039"/>
              <a:gd name="adj2" fmla="val 102285"/>
              <a:gd name="adj3" fmla="val 44920"/>
              <a:gd name="adj4" fmla="val 178789"/>
            </a:avLst>
          </a:prstGeom>
          <a:solidFill>
            <a:schemeClr val="bg2">
              <a:lumMod val="9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klubíčko vlásečnic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Čárový popisek 1 8"/>
          <p:cNvSpPr/>
          <p:nvPr/>
        </p:nvSpPr>
        <p:spPr>
          <a:xfrm>
            <a:off x="3131840" y="3140968"/>
            <a:ext cx="1584176" cy="864096"/>
          </a:xfrm>
          <a:prstGeom prst="borderCallout1">
            <a:avLst>
              <a:gd name="adj1" fmla="val 59612"/>
              <a:gd name="adj2" fmla="val 100571"/>
              <a:gd name="adj3" fmla="val 109358"/>
              <a:gd name="adj4" fmla="val 121114"/>
            </a:avLst>
          </a:prstGeom>
          <a:solidFill>
            <a:schemeClr val="bg2">
              <a:lumMod val="9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vinutý kanálek I. řádu (proximální)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Čárový popisek 1 9"/>
          <p:cNvSpPr/>
          <p:nvPr/>
        </p:nvSpPr>
        <p:spPr>
          <a:xfrm>
            <a:off x="3131840" y="4077072"/>
            <a:ext cx="1584176" cy="792088"/>
          </a:xfrm>
          <a:prstGeom prst="borderCallout1">
            <a:avLst>
              <a:gd name="adj1" fmla="val 100474"/>
              <a:gd name="adj2" fmla="val 48565"/>
              <a:gd name="adj3" fmla="val 176937"/>
              <a:gd name="adj4" fmla="val 49106"/>
            </a:avLst>
          </a:prstGeom>
          <a:solidFill>
            <a:schemeClr val="bg2">
              <a:lumMod val="9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vinutý kanálek II. řádu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(distální)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148064" y="616530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2 Nefron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7544" y="6165304"/>
            <a:ext cx="468052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Kliknutím se popisek posune na příslušné místo!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084 -0.0421 L 0.66146 -0.230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00" y="-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1913E-6 L 0.69306 -0.0104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00" y="-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9.48415E-8 L 0.2599 0.0210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0" y="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.02105 L 0.2599 -0.4300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0" y="-2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65325E-6 L 0.05503 -0.23086 " pathEditMode="relative" ptsTypes="AA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8.11936E-7 L 0.2835 -0.4561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00" y="-2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13312"/>
          </a:xfrm>
        </p:spPr>
        <p:txBody>
          <a:bodyPr/>
          <a:lstStyle/>
          <a:p>
            <a:r>
              <a:rPr lang="cs-CZ" dirty="0" smtClean="0"/>
              <a:t>Funkce nefronu –vznik moči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1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glomerulární filtrace</a:t>
            </a:r>
            <a:r>
              <a:rPr lang="cs-CZ" sz="2400" dirty="0" smtClean="0"/>
              <a:t> (= ultrafiltrace) </a:t>
            </a:r>
          </a:p>
          <a:p>
            <a:pPr lvl="1"/>
            <a:r>
              <a:rPr lang="cs-CZ" sz="2000" dirty="0" smtClean="0"/>
              <a:t>z klubíčka vlásečnic do proximálních kanálků všechny složky plazmy kromě krevních bílkovin</a:t>
            </a:r>
          </a:p>
          <a:p>
            <a:pPr lvl="1"/>
            <a:r>
              <a:rPr lang="cs-CZ" sz="2000" dirty="0" smtClean="0"/>
              <a:t>vznik primární moči (cca 150 l/den) </a:t>
            </a:r>
          </a:p>
          <a:p>
            <a:r>
              <a:rPr lang="cs-CZ" sz="2400" b="1" dirty="0" smtClean="0"/>
              <a:t>tubulární resorpce</a:t>
            </a:r>
          </a:p>
          <a:p>
            <a:pPr lvl="1"/>
            <a:r>
              <a:rPr lang="cs-CZ" sz="2000" dirty="0" smtClean="0"/>
              <a:t> vstřebávání látek z kanálků do kapilár – krve</a:t>
            </a:r>
          </a:p>
          <a:p>
            <a:pPr lvl="1"/>
            <a:r>
              <a:rPr lang="cs-CZ" sz="2000" dirty="0" smtClean="0"/>
              <a:t>zpětné </a:t>
            </a:r>
            <a:r>
              <a:rPr lang="cs-CZ" sz="2000" dirty="0" err="1" smtClean="0"/>
              <a:t>vztřebání</a:t>
            </a:r>
            <a:r>
              <a:rPr lang="cs-CZ" sz="2000" dirty="0" smtClean="0"/>
              <a:t> glukózy, </a:t>
            </a:r>
            <a:r>
              <a:rPr lang="cs-CZ" sz="2000" dirty="0" err="1" smtClean="0"/>
              <a:t>NaCl</a:t>
            </a:r>
            <a:r>
              <a:rPr lang="cs-CZ" sz="2000" dirty="0" smtClean="0"/>
              <a:t>, voda, soli, vitamin C, aminokyseliny</a:t>
            </a:r>
          </a:p>
          <a:p>
            <a:pPr lvl="1"/>
            <a:r>
              <a:rPr lang="cs-CZ" sz="2000" dirty="0" smtClean="0"/>
              <a:t>koncentrace odpadních látek  - vznik definitivní moči (cca 1,5 l/den) </a:t>
            </a:r>
          </a:p>
          <a:p>
            <a:pPr lvl="2"/>
            <a:r>
              <a:rPr lang="cs-CZ" sz="1600" dirty="0" smtClean="0"/>
              <a:t>většina látek v proximálním kanálku</a:t>
            </a:r>
          </a:p>
          <a:p>
            <a:pPr lvl="2"/>
            <a:r>
              <a:rPr lang="cs-CZ" sz="1600" dirty="0" smtClean="0"/>
              <a:t>většina vody ve sběracích kanálcích</a:t>
            </a:r>
          </a:p>
          <a:p>
            <a:pPr lvl="2"/>
            <a:r>
              <a:rPr lang="cs-CZ" sz="1600" dirty="0" err="1" smtClean="0"/>
              <a:t>Henleova</a:t>
            </a:r>
            <a:r>
              <a:rPr lang="cs-CZ" sz="1600" dirty="0" smtClean="0"/>
              <a:t> klička vytvoření hypertonického prostředí kolem sběracích kanálků</a:t>
            </a:r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69999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složení</a:t>
            </a:r>
          </a:p>
          <a:p>
            <a:pPr lvl="1"/>
            <a:r>
              <a:rPr lang="cs-CZ" dirty="0" smtClean="0"/>
              <a:t>95 % voda, močovina, </a:t>
            </a:r>
            <a:r>
              <a:rPr lang="cs-CZ" dirty="0" err="1" smtClean="0"/>
              <a:t>NaCl</a:t>
            </a:r>
            <a:r>
              <a:rPr lang="cs-CZ" dirty="0" smtClean="0"/>
              <a:t>, odpadní produkty metabolismu </a:t>
            </a:r>
          </a:p>
          <a:p>
            <a:pPr lvl="1"/>
            <a:r>
              <a:rPr lang="cs-CZ" dirty="0" smtClean="0"/>
              <a:t>antibakteriální</a:t>
            </a:r>
          </a:p>
          <a:p>
            <a:pPr lvl="1"/>
            <a:r>
              <a:rPr lang="cs-CZ" dirty="0" smtClean="0"/>
              <a:t>nesmí být v moči - krev, cukry, patogeny (bakterie), bílkoviny</a:t>
            </a:r>
          </a:p>
          <a:p>
            <a:r>
              <a:rPr lang="cs-CZ" dirty="0" smtClean="0"/>
              <a:t>tvorba moči (= diuréza): </a:t>
            </a:r>
          </a:p>
          <a:p>
            <a:pPr lvl="1"/>
            <a:r>
              <a:rPr lang="cs-CZ" dirty="0" smtClean="0"/>
              <a:t>probíhá nepřetržitě </a:t>
            </a:r>
          </a:p>
          <a:p>
            <a:pPr lvl="1"/>
            <a:r>
              <a:rPr lang="cs-CZ" dirty="0" smtClean="0"/>
              <a:t>zvětšená po každém příjmu tekutin </a:t>
            </a:r>
          </a:p>
          <a:p>
            <a:pPr lvl="1"/>
            <a:r>
              <a:rPr lang="cs-CZ" dirty="0" smtClean="0"/>
              <a:t>zástava tvorby moči (anurie) smrt během 3–5 dní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činnosti ledvin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vliv hormonů: </a:t>
            </a:r>
          </a:p>
          <a:p>
            <a:pPr lvl="1"/>
            <a:r>
              <a:rPr lang="cs-CZ" b="1" dirty="0" smtClean="0"/>
              <a:t>antidiuretický hormon</a:t>
            </a:r>
          </a:p>
          <a:p>
            <a:pPr lvl="2"/>
            <a:r>
              <a:rPr lang="cs-CZ" dirty="0" smtClean="0"/>
              <a:t>zvyšuje prostupnost buněčných membrán pro vodu v distální kanálku ledvin a umožňuje její zpětné vstřebávání</a:t>
            </a:r>
          </a:p>
          <a:p>
            <a:pPr lvl="1"/>
            <a:r>
              <a:rPr lang="cs-CZ" b="1" dirty="0" smtClean="0"/>
              <a:t>aldosteron </a:t>
            </a:r>
          </a:p>
          <a:p>
            <a:pPr lvl="2"/>
            <a:r>
              <a:rPr lang="cs-CZ" dirty="0" smtClean="0"/>
              <a:t>působí na metabolismus elektrolytů v ledvině</a:t>
            </a:r>
          </a:p>
          <a:p>
            <a:pPr lvl="2"/>
            <a:r>
              <a:rPr lang="cs-CZ" dirty="0" smtClean="0"/>
              <a:t>zvyšuje v ledvinných kanálcích zpětné vstřebávání iontů sodíku (tím i vstřebávání vody) a současně sekreci iontů draslíku </a:t>
            </a:r>
          </a:p>
          <a:p>
            <a:pPr lvl="1"/>
            <a:r>
              <a:rPr lang="cs-CZ" b="1" dirty="0" smtClean="0"/>
              <a:t>renin</a:t>
            </a:r>
          </a:p>
          <a:p>
            <a:pPr lvl="2"/>
            <a:r>
              <a:rPr lang="cs-CZ" dirty="0" smtClean="0"/>
              <a:t>vzniká přímo v ledvinách</a:t>
            </a:r>
          </a:p>
          <a:p>
            <a:pPr lvl="2"/>
            <a:r>
              <a:rPr lang="cs-CZ" dirty="0" smtClean="0"/>
              <a:t>zvyšuje průsvit přívodní cévy do glomerulů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nervové vlivy</a:t>
            </a:r>
          </a:p>
          <a:p>
            <a:pPr lvl="1"/>
            <a:r>
              <a:rPr lang="cs-CZ" dirty="0" smtClean="0"/>
              <a:t>ve spánku nižší, při podráždění CNS vyšší tvorba moči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4499992" y="1700808"/>
            <a:ext cx="4032448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 smtClean="0">
                <a:latin typeface="Constantia" pitchFamily="18" charset="0"/>
              </a:rPr>
              <a:t>Kde se tvoří níže uvedené hormony?</a:t>
            </a:r>
            <a:endParaRPr lang="cs-CZ" dirty="0">
              <a:latin typeface="Constantia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části vylučovací soustavy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5554960" cy="4772000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MOČOVODY </a:t>
            </a:r>
          </a:p>
          <a:p>
            <a:pPr lvl="1"/>
            <a:r>
              <a:rPr lang="cs-CZ" dirty="0" smtClean="0"/>
              <a:t>délka 25–30 centimetrů, průměr 4–7 milimetrů</a:t>
            </a:r>
          </a:p>
          <a:p>
            <a:pPr lvl="1"/>
            <a:r>
              <a:rPr lang="cs-CZ" dirty="0" smtClean="0"/>
              <a:t>transport moči aktivně – peristaltika (stah každých 10–12 sekund) </a:t>
            </a:r>
            <a:br>
              <a:rPr lang="cs-CZ" dirty="0" smtClean="0"/>
            </a:br>
            <a:endParaRPr lang="cs-CZ" dirty="0" smtClean="0"/>
          </a:p>
          <a:p>
            <a:r>
              <a:rPr lang="cs-CZ" b="1" dirty="0" smtClean="0"/>
              <a:t>MOČOVÝ MĚCHÝŘ </a:t>
            </a:r>
          </a:p>
          <a:p>
            <a:pPr lvl="1"/>
            <a:r>
              <a:rPr lang="cs-CZ" dirty="0" smtClean="0"/>
              <a:t>objem 500-700 mililitrů</a:t>
            </a:r>
          </a:p>
          <a:p>
            <a:pPr lvl="1"/>
            <a:r>
              <a:rPr lang="cs-CZ" dirty="0" smtClean="0"/>
              <a:t>nucení na močení už při náplni 350 mililitrů </a:t>
            </a:r>
          </a:p>
          <a:p>
            <a:pPr lvl="1"/>
            <a:r>
              <a:rPr lang="cs-CZ" dirty="0" smtClean="0"/>
              <a:t>u žen močový měchýř větší</a:t>
            </a:r>
          </a:p>
          <a:p>
            <a:endParaRPr lang="cs-CZ" b="1" dirty="0" smtClean="0"/>
          </a:p>
          <a:p>
            <a:r>
              <a:rPr lang="cs-CZ" b="1" dirty="0" smtClean="0"/>
              <a:t>MOČOVÁ TRUBICE =</a:t>
            </a:r>
            <a:r>
              <a:rPr lang="cs-CZ" b="1" i="1" dirty="0" smtClean="0"/>
              <a:t> </a:t>
            </a:r>
            <a:r>
              <a:rPr lang="cs-CZ" b="1" i="1" dirty="0" err="1" smtClean="0"/>
              <a:t>urethra</a:t>
            </a:r>
            <a:endParaRPr lang="cs-CZ" b="1" dirty="0" smtClean="0"/>
          </a:p>
          <a:p>
            <a:pPr lvl="1"/>
            <a:r>
              <a:rPr lang="cs-CZ" dirty="0" smtClean="0"/>
              <a:t>ženy 3–4 cm, muži 20–22 cm</a:t>
            </a:r>
          </a:p>
          <a:p>
            <a:pPr lvl="1"/>
            <a:r>
              <a:rPr lang="cs-CZ" dirty="0" smtClean="0"/>
              <a:t>svěrače: </a:t>
            </a:r>
          </a:p>
          <a:p>
            <a:pPr lvl="2"/>
            <a:r>
              <a:rPr lang="cs-CZ" dirty="0" smtClean="0"/>
              <a:t>vnitřní - vůlí neovladatelný</a:t>
            </a:r>
          </a:p>
          <a:p>
            <a:pPr lvl="2"/>
            <a:r>
              <a:rPr lang="cs-CZ" dirty="0" smtClean="0"/>
              <a:t>vnější - vůlí (částečně) ovladatelný</a:t>
            </a:r>
          </a:p>
          <a:p>
            <a:endParaRPr lang="cs-CZ" dirty="0"/>
          </a:p>
        </p:txBody>
      </p:sp>
      <p:pic>
        <p:nvPicPr>
          <p:cNvPr id="22530" name="Picture 2" descr="File:Urinary system 0000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628800"/>
            <a:ext cx="2733675" cy="457200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5220072" y="623731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/>
              <a:t>Obr. 3 Ženská vylučovací soustava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</TotalTime>
  <Words>289</Words>
  <Application>Microsoft Office PowerPoint</Application>
  <PresentationFormat>Předvádění na obrazovce (4:3)</PresentationFormat>
  <Paragraphs>113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Modul</vt:lpstr>
      <vt:lpstr>Prezentace aplikace PowerPoint</vt:lpstr>
      <vt:lpstr>VYLUČOVACÍ SOUSTAVA</vt:lpstr>
      <vt:lpstr>Funkce</vt:lpstr>
      <vt:lpstr>Ledviny</vt:lpstr>
      <vt:lpstr>Nefron</vt:lpstr>
      <vt:lpstr>Funkce nefronu –vznik moči </vt:lpstr>
      <vt:lpstr>Moč</vt:lpstr>
      <vt:lpstr>Řízení činnosti ledvin</vt:lpstr>
      <vt:lpstr>Další části vylučovací soustavy</vt:lpstr>
      <vt:lpstr>Nemoci vylučovací soustavy</vt:lpstr>
      <vt:lpstr>Použití prezentace a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</dc:creator>
  <cp:lastModifiedBy>hanakova</cp:lastModifiedBy>
  <cp:revision>77</cp:revision>
  <dcterms:created xsi:type="dcterms:W3CDTF">2013-11-07T09:42:25Z</dcterms:created>
  <dcterms:modified xsi:type="dcterms:W3CDTF">2014-05-29T19:25:29Z</dcterms:modified>
</cp:coreProperties>
</file>