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7" r:id="rId2"/>
    <p:sldId id="256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60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4A283-BD8C-4FE0-BBBA-9B0ACA699FCD}" type="datetimeFigureOut">
              <a:rPr lang="cs-CZ"/>
              <a:pPr>
                <a:defRPr/>
              </a:pPr>
              <a:t>29.5.2014</a:t>
            </a:fld>
            <a:endParaRPr lang="cs-CZ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5B3B5-F457-4512-A55B-6D3B815E18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8823-45B0-458A-BD0D-29625484D859}" type="datetimeFigureOut">
              <a:rPr lang="cs-CZ"/>
              <a:pPr>
                <a:defRPr/>
              </a:pPr>
              <a:t>29.5.2014</a:t>
            </a:fld>
            <a:endParaRPr lang="cs-CZ"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02720-AF15-47DD-B08A-CE2CBBC890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983E-D032-4B62-98C7-8EE760152AFE}" type="datetimeFigureOut">
              <a:rPr lang="cs-CZ"/>
              <a:pPr>
                <a:defRPr/>
              </a:pPr>
              <a:t>29.5.2014</a:t>
            </a:fld>
            <a:endParaRPr lang="cs-CZ"/>
          </a:p>
        </p:txBody>
      </p:sp>
      <p:sp>
        <p:nvSpPr>
          <p:cNvPr id="4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24BA1-8E2A-4ED9-8B11-1CA7263478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D1F0-80DE-48DF-A48A-914310425117}" type="datetimeFigureOut">
              <a:rPr lang="cs-CZ"/>
              <a:pPr>
                <a:defRPr/>
              </a:pPr>
              <a:t>29.5.2014</a:t>
            </a:fld>
            <a:endParaRPr lang="cs-CZ"/>
          </a:p>
        </p:txBody>
      </p:sp>
      <p:sp>
        <p:nvSpPr>
          <p:cNvPr id="3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89CA-8BC0-492E-ACFB-31BE642565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4EFE-255F-4D4E-A96A-A3842ADFEE61}" type="datetimeFigureOut">
              <a:rPr lang="cs-CZ"/>
              <a:pPr>
                <a:defRPr/>
              </a:pPr>
              <a:t>29.5.2014</a:t>
            </a:fld>
            <a:endParaRPr lang="cs-CZ"/>
          </a:p>
        </p:txBody>
      </p:sp>
      <p:sp>
        <p:nvSpPr>
          <p:cNvPr id="6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452D-A50B-4FD3-AC8D-56963ABD33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7D43-A312-4256-AD60-032B7C3A3855}" type="datetimeFigureOut">
              <a:rPr lang="cs-CZ"/>
              <a:pPr>
                <a:defRPr/>
              </a:pPr>
              <a:t>29.5.2014</a:t>
            </a:fld>
            <a:endParaRPr lang="cs-CZ"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8831E-C52A-442E-9231-B59299569E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1D3EF-5CF0-4277-8CBD-49A652AC137D}" type="datetimeFigureOut">
              <a:rPr lang="cs-CZ"/>
              <a:pPr>
                <a:defRPr/>
              </a:pPr>
              <a:t>29.5.2014</a:t>
            </a:fld>
            <a:endParaRPr lang="cs-CZ"/>
          </a:p>
        </p:txBody>
      </p:sp>
      <p:sp>
        <p:nvSpPr>
          <p:cNvPr id="6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1F92-A858-4028-A871-0FA7AE3AEB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5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6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0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Rectangl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BFCFBD-F5A5-41BB-B3FA-2AE502E79DFE}" type="datetimeFigureOut">
              <a:rPr lang="cs-CZ"/>
              <a:pPr>
                <a:defRPr/>
              </a:pPr>
              <a:t>29.5.2014</a:t>
            </a:fld>
            <a:endParaRPr lang="cs-CZ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5DF11F-97BC-4936-9904-A760AE2696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ital_Capacity.png" TargetMode="External"/><Relationship Id="rId2" Type="http://schemas.openxmlformats.org/officeDocument/2006/relationships/hyperlink" Target="http://cs.wikipedia.org/wiki/Soubor:Breathing_corset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Lung_cancer.jpg?uselang=cs" TargetMode="External"/><Relationship Id="rId5" Type="http://schemas.openxmlformats.org/officeDocument/2006/relationships/hyperlink" Target="http://commons.wikimedia.org/wiki/File:Healthy_lung-smokers_lung.jpg" TargetMode="External"/><Relationship Id="rId4" Type="http://schemas.openxmlformats.org/officeDocument/2006/relationships/hyperlink" Target="http://cs.wikipedia.org/wiki/Soubor:Asthma_attack-airway_(bronchiole)_constriction-animated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12750" y="1703388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Dýchací soustava II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Biologie, 3.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 člověka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Prezentace na téma dýchání, mechaniky dýchání a nemocí dýchací soustavy, 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obsahuje otázky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dýchací cesty, plíce, mechanika dýchání, nemoci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Tomáš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Pospíšil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leden 2014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106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74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b="1" dirty="0" smtClean="0"/>
              <a:t>chřipka</a:t>
            </a:r>
            <a:r>
              <a:rPr lang="cs-CZ" dirty="0" smtClean="0"/>
              <a:t> – virus, kapénková infekce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zánět (zápal) plic = </a:t>
            </a:r>
            <a:r>
              <a:rPr lang="cs-CZ" b="1" dirty="0" smtClean="0"/>
              <a:t>pneumonie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virový, bakteriální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plicní sklípky zaplněny hlenem</a:t>
            </a:r>
          </a:p>
          <a:p>
            <a:pPr>
              <a:lnSpc>
                <a:spcPct val="80000"/>
              </a:lnSpc>
            </a:pPr>
            <a:r>
              <a:rPr lang="cs-CZ" b="1" dirty="0" smtClean="0"/>
              <a:t>tuberkulóza</a:t>
            </a:r>
            <a:r>
              <a:rPr lang="cs-CZ" dirty="0" smtClean="0"/>
              <a:t> (TBC)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bakterie </a:t>
            </a:r>
            <a:r>
              <a:rPr lang="cs-CZ" i="1" dirty="0" err="1" smtClean="0"/>
              <a:t>Mycobacterium</a:t>
            </a:r>
            <a:r>
              <a:rPr lang="cs-CZ" i="1" dirty="0" smtClean="0"/>
              <a:t> </a:t>
            </a:r>
            <a:r>
              <a:rPr lang="cs-CZ" i="1" dirty="0" err="1" smtClean="0"/>
              <a:t>tuberculosis</a:t>
            </a:r>
            <a:r>
              <a:rPr lang="cs-CZ" i="1" dirty="0" smtClean="0"/>
              <a:t> = </a:t>
            </a:r>
            <a:r>
              <a:rPr lang="cs-CZ" dirty="0" smtClean="0"/>
              <a:t>Kochův bacil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 ve vyspělých zemích skoro vytlačena (hygiena, antibiotika, očkování?)</a:t>
            </a:r>
          </a:p>
          <a:p>
            <a:pPr>
              <a:lnSpc>
                <a:spcPct val="80000"/>
              </a:lnSpc>
            </a:pPr>
            <a:r>
              <a:rPr lang="cs-CZ" b="1" dirty="0" smtClean="0"/>
              <a:t>rozedma plic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téměř výlučně spojena s kouřením, prašné prostředí (respirátory)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způsobuje abnormální otékání a destrukci plicní tkáně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Nemoci</a:t>
            </a:r>
            <a:endParaRPr lang="cs-CZ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+mn-lt"/>
              </a:rPr>
              <a:t>rýma</a:t>
            </a:r>
            <a:r>
              <a:rPr lang="cs-CZ" dirty="0" smtClean="0"/>
              <a:t> -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alergická nebo infekční, zvýšená tvorba hlenu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+mn-lt"/>
              </a:rPr>
              <a:t>katary dýchacích cest-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virové i bakteriální 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+mn-lt"/>
              </a:rPr>
              <a:t>angína</a:t>
            </a:r>
            <a:r>
              <a:rPr lang="cs-CZ" dirty="0" smtClean="0"/>
              <a:t> -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zánět mandlí (hnisavá, spálová)  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+mn-lt"/>
              </a:rPr>
              <a:t>astma</a:t>
            </a:r>
            <a:r>
              <a:rPr lang="cs-CZ" dirty="0" smtClean="0"/>
              <a:t> -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křeče hladkého svalstva, zúžení průdušek a zvýšená produkce hlenu, často alergická reakce 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+mn-lt"/>
              </a:rPr>
              <a:t>rakovina plic -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nádorové onemocnění často spjaté s kouřením</a:t>
            </a:r>
          </a:p>
          <a:p>
            <a:pPr>
              <a:lnSpc>
                <a:spcPct val="80000"/>
              </a:lnSpc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Nemoci</a:t>
            </a:r>
            <a:endParaRPr lang="cs-CZ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3563888" y="5157192"/>
            <a:ext cx="4752528" cy="576064"/>
          </a:xfrm>
        </p:spPr>
        <p:txBody>
          <a:bodyPr/>
          <a:lstStyle/>
          <a:p>
            <a:pPr>
              <a:buNone/>
            </a:pPr>
            <a:r>
              <a:rPr lang="cs-CZ" sz="2000" dirty="0" smtClean="0"/>
              <a:t>Obr 3 Astmatický záchvat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Nemoci</a:t>
            </a:r>
            <a:endParaRPr lang="cs-CZ" sz="4400" b="1" dirty="0"/>
          </a:p>
        </p:txBody>
      </p:sp>
      <p:pic>
        <p:nvPicPr>
          <p:cNvPr id="33794" name="Picture 2" descr="Soubor:Asthma attack-airway (bronchiole) constriction-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556792"/>
            <a:ext cx="4708746" cy="353156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3528" y="3068960"/>
            <a:ext cx="288032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/>
              <a:t>Jaká je první pomoc při astmatickém záchvatu?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Znáte možnosti prevence?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7544" y="5445224"/>
            <a:ext cx="3898776" cy="792088"/>
          </a:xfrm>
        </p:spPr>
        <p:txBody>
          <a:bodyPr/>
          <a:lstStyle/>
          <a:p>
            <a:pPr>
              <a:buNone/>
            </a:pPr>
            <a:r>
              <a:rPr lang="cs-CZ" sz="2000" dirty="0" smtClean="0"/>
              <a:t>Obr. 4 Plíce nekuřáka a kuřáka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Nemoci</a:t>
            </a:r>
            <a:endParaRPr lang="cs-CZ" sz="4000" dirty="0"/>
          </a:p>
        </p:txBody>
      </p:sp>
      <p:pic>
        <p:nvPicPr>
          <p:cNvPr id="37890" name="Picture 2" descr="File:Healthy lung-smokers l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459888" cy="3528392"/>
          </a:xfrm>
          <a:prstGeom prst="rect">
            <a:avLst/>
          </a:prstGeom>
          <a:noFill/>
        </p:spPr>
      </p:pic>
      <p:pic>
        <p:nvPicPr>
          <p:cNvPr id="37892" name="Picture 4" descr="File:Lung can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2807847" cy="508975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699792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5 Rakovina plic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Obr. 1 Dýchání 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[cit. 201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]. Dostupn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ý pod licencí Public </a:t>
            </a:r>
            <a:r>
              <a:rPr lang="cs-CZ" sz="1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domain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na WWW: </a:t>
            </a:r>
            <a:r>
              <a:rPr lang="cs-CZ" sz="1400" dirty="0" smtClean="0">
                <a:hlinkClick r:id="rId2"/>
              </a:rPr>
              <a:t>http://cs.wikipedia.org/wiki/Soubor:Breathing_corset.gif</a:t>
            </a:r>
            <a:endParaRPr lang="cs-CZ" sz="14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Obr. 2 VKP. Upraveno podle 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[cit. 201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].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Dostupný pod licencí Public </a:t>
            </a:r>
            <a:r>
              <a:rPr lang="cs-CZ" sz="1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domain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na WWW: </a:t>
            </a:r>
            <a:r>
              <a:rPr lang="cs-CZ" sz="1400" dirty="0" smtClean="0">
                <a:hlinkClick r:id="rId3"/>
              </a:rPr>
              <a:t>http://commons.wikimedia.org/wiki/File:Vital_Capacity.png</a:t>
            </a:r>
            <a:endParaRPr lang="cs-CZ" sz="14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Obr. 3 Astmatický záchvat 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[cit. 201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].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Dostupný pod licencí 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Creative Commons 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Uveďte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autora-Zachovejte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licenci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3.0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Unported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na WWW: </a:t>
            </a:r>
            <a:r>
              <a:rPr lang="cs-CZ" sz="1400" dirty="0" smtClean="0">
                <a:hlinkClick r:id="rId4"/>
              </a:rPr>
              <a:t>http://cs.wikipedia.org/wiki/Soubor:Asthma_attack-airway_(bronchiole)_constriction-animated.gif</a:t>
            </a:r>
            <a:endParaRPr lang="cs-CZ" sz="14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Obr. 4 Plíce nekuřáka a kuřáka. 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[cit. 201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].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Dostupný pod licencí Public </a:t>
            </a:r>
            <a:r>
              <a:rPr lang="cs-CZ" sz="1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domain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na WWW: </a:t>
            </a:r>
            <a:r>
              <a:rPr lang="cs-CZ" sz="1400" dirty="0" smtClean="0">
                <a:hlinkClick r:id="rId5"/>
              </a:rPr>
              <a:t>http://commons.wikimedia.org/wiki/File:Healthy_lung-smokers_lung.jpg</a:t>
            </a:r>
            <a:endParaRPr lang="cs-CZ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Obr. 5 Rakovina plic 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cit. 201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it-IT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].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Dostupný pod licencí </a:t>
            </a:r>
            <a:r>
              <a:rPr lang="cs-CZ" sz="1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Creative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Commons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 Uveďte autora 3.0 </a:t>
            </a:r>
            <a:r>
              <a:rPr lang="cs-CZ" sz="1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Unported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na WWW: </a:t>
            </a:r>
            <a:r>
              <a:rPr lang="cs-CZ" sz="1400" dirty="0" smtClean="0">
                <a:hlinkClick r:id="rId6"/>
              </a:rPr>
              <a:t>http://commons.wikimedia.org/wiki/File:Lung_cancer.jpg?uselang=cs</a:t>
            </a:r>
            <a:endParaRPr lang="cs-CZ" sz="14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4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literatura: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JELÍNEK, Jan a ZICHÁČEK, Vladimír. </a:t>
            </a:r>
            <a:r>
              <a:rPr lang="cs-CZ" sz="1400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Biologie pro gymnázia: (teoretická a praktická část)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3., </a:t>
            </a:r>
            <a:r>
              <a:rPr lang="cs-CZ" sz="1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dopl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a </a:t>
            </a:r>
            <a:r>
              <a:rPr lang="cs-CZ" sz="1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opr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1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vyd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Olomouc: Nakladatelství Olomouc, 1998, 551 s., [38] s. barev. obr. </a:t>
            </a:r>
            <a:r>
              <a:rPr lang="cs-CZ" sz="1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příl</a:t>
            </a:r>
            <a:r>
              <a:rPr lang="cs-CZ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ISBN 80-718-2070-9.</a:t>
            </a:r>
            <a:endParaRPr lang="cs-CZ" sz="1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Nadpis 2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1143000"/>
          </a:xfrm>
        </p:spPr>
        <p:txBody>
          <a:bodyPr/>
          <a:lstStyle/>
          <a:p>
            <a:r>
              <a:rPr lang="cs-CZ" smtClean="0"/>
              <a:t>Zdroje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 noGrp="1"/>
          </p:cNvSpPr>
          <p:nvPr>
            <p:ph type="subTitle" idx="1"/>
          </p:nvPr>
        </p:nvSpPr>
        <p:spPr>
          <a:xfrm>
            <a:off x="2627313" y="4005263"/>
            <a:ext cx="6194425" cy="9255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dirty="0" smtClean="0">
                <a:solidFill>
                  <a:srgbClr val="000000"/>
                </a:solidFill>
              </a:rPr>
              <a:t>přenos dýchacích plynů, mechanika a řízení dýchání, nemoci</a:t>
            </a:r>
          </a:p>
        </p:txBody>
      </p:sp>
      <p:sp>
        <p:nvSpPr>
          <p:cNvPr id="4099" name="Nadpis 1"/>
          <p:cNvSpPr>
            <a:spLocks noGrp="1"/>
          </p:cNvSpPr>
          <p:nvPr>
            <p:ph type="ctrTitle"/>
          </p:nvPr>
        </p:nvSpPr>
        <p:spPr>
          <a:xfrm>
            <a:off x="1258888" y="2420938"/>
            <a:ext cx="7578725" cy="1470025"/>
          </a:xfrm>
        </p:spPr>
        <p:txBody>
          <a:bodyPr/>
          <a:lstStyle/>
          <a:p>
            <a:r>
              <a:rPr lang="cs-CZ" dirty="0" smtClean="0"/>
              <a:t>Dýchací soustava II</a:t>
            </a:r>
          </a:p>
        </p:txBody>
      </p:sp>
      <p:sp>
        <p:nvSpPr>
          <p:cNvPr id="4100" name="TextovéPole 3"/>
          <p:cNvSpPr txBox="1">
            <a:spLocks noChangeArrowheads="1"/>
          </p:cNvSpPr>
          <p:nvPr/>
        </p:nvSpPr>
        <p:spPr bwMode="auto">
          <a:xfrm>
            <a:off x="5651500" y="5373688"/>
            <a:ext cx="295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dirty="0">
                <a:latin typeface="Corbel" pitchFamily="34" charset="0"/>
              </a:rPr>
              <a:t>Po1 DUM č. </a:t>
            </a:r>
            <a:r>
              <a:rPr lang="cs-CZ" dirty="0" smtClean="0">
                <a:latin typeface="Corbel" pitchFamily="34" charset="0"/>
              </a:rPr>
              <a:t>9</a:t>
            </a:r>
            <a:endParaRPr lang="cs-CZ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Druhy dýchání</a:t>
            </a:r>
            <a:endParaRPr lang="cs-CZ" sz="4400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3200" b="1" dirty="0">
                <a:solidFill>
                  <a:srgbClr val="9900CC"/>
                </a:solidFill>
              </a:rPr>
              <a:t>vnější dýchání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n"/>
            </a:pPr>
            <a:r>
              <a:rPr lang="cs-CZ" sz="2800" b="1" dirty="0"/>
              <a:t>plicní ventilace </a:t>
            </a:r>
            <a:r>
              <a:rPr lang="cs-CZ" sz="2800" dirty="0" smtClean="0"/>
              <a:t>-výměna </a:t>
            </a:r>
            <a:r>
              <a:rPr lang="cs-CZ" sz="2800" dirty="0"/>
              <a:t>vzduchu mezi vnějším prostředím a plícemi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3200" b="1" dirty="0" smtClean="0">
                <a:solidFill>
                  <a:srgbClr val="9900CC"/>
                </a:solidFill>
              </a:rPr>
              <a:t>vnitřní </a:t>
            </a:r>
            <a:r>
              <a:rPr lang="cs-CZ" sz="3200" b="1" dirty="0">
                <a:solidFill>
                  <a:srgbClr val="9900CC"/>
                </a:solidFill>
              </a:rPr>
              <a:t>dýchání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n"/>
            </a:pPr>
            <a:r>
              <a:rPr lang="cs-CZ" sz="2800" dirty="0"/>
              <a:t>výměna plynů </a:t>
            </a:r>
            <a:r>
              <a:rPr lang="cs-CZ" sz="2800" dirty="0" smtClean="0"/>
              <a:t>mezi </a:t>
            </a:r>
            <a:r>
              <a:rPr lang="cs-CZ" sz="2800" dirty="0"/>
              <a:t>krví a tkáněmi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n"/>
            </a:pPr>
            <a:r>
              <a:rPr lang="cs-CZ" sz="2800" b="1" dirty="0" smtClean="0"/>
              <a:t>tkáňové </a:t>
            </a:r>
            <a:r>
              <a:rPr lang="cs-CZ" sz="2800" b="1" dirty="0"/>
              <a:t>dýchání </a:t>
            </a:r>
            <a:r>
              <a:rPr lang="cs-CZ" sz="2800" dirty="0" smtClean="0"/>
              <a:t> </a:t>
            </a:r>
            <a:r>
              <a:rPr lang="cs-CZ" sz="2800" dirty="0" smtClean="0"/>
              <a:t>- spotřeba </a:t>
            </a:r>
            <a:r>
              <a:rPr lang="cs-CZ" sz="2800" dirty="0"/>
              <a:t>O</a:t>
            </a:r>
            <a:r>
              <a:rPr lang="cs-CZ" sz="2800" baseline="-25000" dirty="0"/>
              <a:t>2</a:t>
            </a:r>
            <a:r>
              <a:rPr lang="cs-CZ" sz="2800" dirty="0"/>
              <a:t> a </a:t>
            </a:r>
            <a:r>
              <a:rPr lang="cs-CZ" sz="2800" dirty="0" smtClean="0"/>
              <a:t>výdej CO</a:t>
            </a:r>
            <a:r>
              <a:rPr lang="cs-CZ" sz="2800" baseline="-25000" dirty="0" smtClean="0"/>
              <a:t>2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Přenos O</a:t>
            </a:r>
            <a:r>
              <a:rPr lang="cs-CZ" b="1" baseline="-25000" dirty="0" smtClean="0"/>
              <a:t>2 </a:t>
            </a:r>
            <a:r>
              <a:rPr lang="cs-CZ" b="1" dirty="0" smtClean="0"/>
              <a:t> krví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cs-CZ" sz="3300" dirty="0" smtClean="0"/>
              <a:t>rozpuštěný </a:t>
            </a:r>
            <a:r>
              <a:rPr lang="cs-CZ" sz="3300" dirty="0"/>
              <a:t>v plazmě – 2%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3300" dirty="0" smtClean="0"/>
              <a:t>vázaný </a:t>
            </a:r>
            <a:r>
              <a:rPr lang="cs-CZ" sz="3300" dirty="0"/>
              <a:t>na hemoglobin červených krvinek – 98%</a:t>
            </a:r>
          </a:p>
          <a:p>
            <a:pPr marL="990600" lvl="1" indent="-533400">
              <a:buFont typeface="Wingdings" pitchFamily="2" charset="2"/>
              <a:buChar char="n"/>
            </a:pPr>
            <a:r>
              <a:rPr lang="cs-CZ" sz="2900" dirty="0">
                <a:solidFill>
                  <a:srgbClr val="CC0000"/>
                </a:solidFill>
              </a:rPr>
              <a:t>Hem</a:t>
            </a:r>
            <a:r>
              <a:rPr lang="cs-CZ" sz="2900" dirty="0"/>
              <a:t>o</a:t>
            </a:r>
            <a:r>
              <a:rPr lang="cs-CZ" sz="2900" dirty="0">
                <a:solidFill>
                  <a:srgbClr val="006600"/>
                </a:solidFill>
              </a:rPr>
              <a:t>globin</a:t>
            </a:r>
            <a:r>
              <a:rPr lang="cs-CZ" sz="2900" dirty="0"/>
              <a:t> – 2 složky:</a:t>
            </a:r>
          </a:p>
          <a:p>
            <a:pPr marL="1371600" lvl="2" indent="-457200"/>
            <a:r>
              <a:rPr lang="cs-CZ" sz="2500" dirty="0" smtClean="0"/>
              <a:t>bílkovina </a:t>
            </a:r>
            <a:r>
              <a:rPr lang="cs-CZ" sz="2500" dirty="0">
                <a:solidFill>
                  <a:srgbClr val="006600"/>
                </a:solidFill>
              </a:rPr>
              <a:t>globin</a:t>
            </a:r>
          </a:p>
          <a:p>
            <a:pPr marL="1371600" lvl="2" indent="-457200"/>
            <a:r>
              <a:rPr lang="cs-CZ" sz="2500" dirty="0" smtClean="0"/>
              <a:t>pigment </a:t>
            </a:r>
            <a:r>
              <a:rPr lang="cs-CZ" sz="2500" dirty="0">
                <a:solidFill>
                  <a:srgbClr val="CC0000"/>
                </a:solidFill>
              </a:rPr>
              <a:t>hem</a:t>
            </a:r>
            <a:r>
              <a:rPr lang="cs-CZ" sz="2500" dirty="0"/>
              <a:t> (obsahuje </a:t>
            </a:r>
            <a:r>
              <a:rPr lang="cs-CZ" sz="2500" dirty="0" err="1" smtClean="0"/>
              <a:t>Fe</a:t>
            </a:r>
            <a:r>
              <a:rPr lang="cs-CZ" sz="2500" dirty="0" smtClean="0"/>
              <a:t>)</a:t>
            </a:r>
            <a:endParaRPr lang="cs-CZ" sz="2500" dirty="0"/>
          </a:p>
          <a:p>
            <a:pPr marL="990600" lvl="1" indent="-533400">
              <a:buFont typeface="Wingdings" pitchFamily="2" charset="2"/>
              <a:buChar char="n"/>
            </a:pPr>
            <a:r>
              <a:rPr lang="cs-CZ" sz="2900" dirty="0"/>
              <a:t>1 molekula hemoglobinu – </a:t>
            </a:r>
            <a:r>
              <a:rPr lang="cs-CZ" sz="2900" dirty="0" smtClean="0">
                <a:sym typeface="Wingdings" pitchFamily="2" charset="2"/>
              </a:rPr>
              <a:t>váže </a:t>
            </a:r>
            <a:r>
              <a:rPr lang="cs-CZ" sz="2900" dirty="0">
                <a:sym typeface="Wingdings" pitchFamily="2" charset="2"/>
              </a:rPr>
              <a:t>4 molekuly </a:t>
            </a:r>
            <a:r>
              <a:rPr lang="cs-CZ" sz="2900" dirty="0" smtClean="0">
                <a:sym typeface="Wingdings" pitchFamily="2" charset="2"/>
              </a:rPr>
              <a:t>O</a:t>
            </a:r>
            <a:r>
              <a:rPr lang="cs-CZ" sz="2900" baseline="-25000" dirty="0" smtClean="0">
                <a:sym typeface="Wingdings" pitchFamily="2" charset="2"/>
              </a:rPr>
              <a:t>2</a:t>
            </a:r>
          </a:p>
          <a:p>
            <a:pPr marL="990600" lvl="1" indent="-533400">
              <a:buFont typeface="Wingdings" pitchFamily="2" charset="2"/>
              <a:buChar char="n"/>
            </a:pPr>
            <a:r>
              <a:rPr lang="cs-CZ" sz="2900" dirty="0" smtClean="0"/>
              <a:t> </a:t>
            </a:r>
            <a:r>
              <a:rPr lang="cs-CZ" sz="2900" dirty="0" err="1">
                <a:solidFill>
                  <a:srgbClr val="CC0000"/>
                </a:solidFill>
              </a:rPr>
              <a:t>deoxyhemoglobin</a:t>
            </a:r>
            <a:endParaRPr lang="cs-CZ" sz="29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cs-CZ" dirty="0" smtClean="0"/>
              <a:t>rozpuštěný v plazmě - 5%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cs-CZ" dirty="0" smtClean="0"/>
              <a:t>v plazmě jako </a:t>
            </a:r>
            <a:r>
              <a:rPr lang="cs-CZ" b="1" dirty="0" smtClean="0"/>
              <a:t>HCO</a:t>
            </a:r>
            <a:r>
              <a:rPr lang="cs-CZ" b="1" baseline="-25000" dirty="0" smtClean="0"/>
              <a:t>3</a:t>
            </a:r>
            <a:r>
              <a:rPr lang="cs-CZ" b="1" baseline="30000" dirty="0" smtClean="0"/>
              <a:t>-</a:t>
            </a:r>
            <a:r>
              <a:rPr lang="cs-CZ" baseline="30000" dirty="0" smtClean="0">
                <a:solidFill>
                  <a:srgbClr val="CC0000"/>
                </a:solidFill>
              </a:rPr>
              <a:t> </a:t>
            </a:r>
            <a:r>
              <a:rPr lang="cs-CZ" dirty="0" smtClean="0"/>
              <a:t>(hydrogenuhličitanový iont) - - 67% 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cs-CZ" dirty="0" smtClean="0"/>
              <a:t>vázaný na hemoglobin (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karbhemoglobin</a:t>
            </a:r>
            <a:r>
              <a:rPr lang="cs-CZ" dirty="0" smtClean="0"/>
              <a:t>) – 25%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Přenos CO</a:t>
            </a:r>
            <a:r>
              <a:rPr lang="cs-CZ" b="1" baseline="-25000" dirty="0" smtClean="0"/>
              <a:t>2 </a:t>
            </a:r>
            <a:r>
              <a:rPr lang="cs-CZ" b="1" dirty="0" smtClean="0"/>
              <a:t> a CO krví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 CO 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karbonylhemoglobin</a:t>
            </a:r>
            <a:endParaRPr lang="cs-CZ" b="1" dirty="0" smtClean="0">
              <a:sym typeface="Wingdings" pitchFamily="2" charset="2"/>
            </a:endParaRPr>
          </a:p>
          <a:p>
            <a:pPr lvl="1"/>
            <a:r>
              <a:rPr lang="cs-CZ" dirty="0" smtClean="0"/>
              <a:t>afinita  200-300x větší než k O</a:t>
            </a:r>
            <a:r>
              <a:rPr lang="cs-CZ" baseline="-25000" dirty="0" smtClean="0"/>
              <a:t>2</a:t>
            </a:r>
          </a:p>
          <a:p>
            <a:pPr lvl="1"/>
            <a:r>
              <a:rPr lang="cs-CZ" dirty="0" smtClean="0"/>
              <a:t>odstranění CO na čerstvém vzduchu trvá několik hodin</a:t>
            </a:r>
          </a:p>
          <a:p>
            <a:pPr lvl="1"/>
            <a:r>
              <a:rPr lang="cs-CZ" dirty="0" smtClean="0"/>
              <a:t>smrtelně nebezpečná otrava</a:t>
            </a:r>
          </a:p>
          <a:p>
            <a:pPr lvl="1"/>
            <a:r>
              <a:rPr lang="cs-CZ" dirty="0" smtClean="0"/>
              <a:t>CO vznik nedokonalé spalování (plynové spotřebiče)</a:t>
            </a:r>
          </a:p>
          <a:p>
            <a:r>
              <a:rPr lang="cs-CZ" dirty="0" smtClean="0"/>
              <a:t>s dusičnany a dusitany v potravě a vodě </a:t>
            </a:r>
            <a:r>
              <a:rPr lang="cs-CZ" dirty="0" smtClean="0">
                <a:sym typeface="Wingdings" pitchFamily="2" charset="2"/>
              </a:rPr>
              <a:t> oxidace </a:t>
            </a:r>
            <a:r>
              <a:rPr lang="cs-CZ" dirty="0" err="1" smtClean="0">
                <a:sym typeface="Wingdings" pitchFamily="2" charset="2"/>
              </a:rPr>
              <a:t>Fe</a:t>
            </a:r>
            <a:r>
              <a:rPr lang="cs-CZ" baseline="30000" dirty="0" err="1" smtClean="0">
                <a:sym typeface="Wingdings" pitchFamily="2" charset="2"/>
              </a:rPr>
              <a:t>II</a:t>
            </a:r>
            <a:r>
              <a:rPr lang="cs-CZ" dirty="0" smtClean="0">
                <a:sym typeface="Wingdings" pitchFamily="2" charset="2"/>
              </a:rPr>
              <a:t> na </a:t>
            </a:r>
            <a:r>
              <a:rPr lang="cs-CZ" dirty="0" err="1" smtClean="0">
                <a:sym typeface="Wingdings" pitchFamily="2" charset="2"/>
              </a:rPr>
              <a:t>Fe</a:t>
            </a:r>
            <a:r>
              <a:rPr lang="cs-CZ" baseline="30000" dirty="0" err="1" smtClean="0">
                <a:sym typeface="Wingdings" pitchFamily="2" charset="2"/>
              </a:rPr>
              <a:t>III</a:t>
            </a:r>
            <a:r>
              <a:rPr lang="cs-CZ" dirty="0" smtClean="0">
                <a:sym typeface="Wingdings" pitchFamily="2" charset="2"/>
              </a:rPr>
              <a:t> v hemoglobinu  </a:t>
            </a:r>
            <a:r>
              <a:rPr lang="cs-CZ" b="1" dirty="0" err="1" smtClean="0">
                <a:sym typeface="Wingdings" pitchFamily="2" charset="2"/>
              </a:rPr>
              <a:t>methemoglobin</a:t>
            </a:r>
            <a:endParaRPr lang="cs-CZ" dirty="0" smtClean="0">
              <a:sym typeface="Wingdings" pitchFamily="2" charset="2"/>
            </a:endParaRPr>
          </a:p>
          <a:p>
            <a:pPr lvl="1"/>
            <a:r>
              <a:rPr lang="cs-CZ" dirty="0" smtClean="0"/>
              <a:t>citliví hlavně kojenci (modrání)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Nebezpečné vazby hemoglobinu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44008" y="1628800"/>
            <a:ext cx="3970784" cy="4752528"/>
          </a:xfrm>
        </p:spPr>
        <p:txBody>
          <a:bodyPr/>
          <a:lstStyle/>
          <a:p>
            <a:r>
              <a:rPr lang="cs-CZ" b="1" dirty="0" smtClean="0"/>
              <a:t>bránice </a:t>
            </a:r>
            <a:r>
              <a:rPr lang="cs-CZ" dirty="0" smtClean="0"/>
              <a:t>– hl. dýchací sval, brániční (břišní) dýchání – (muži, děti)</a:t>
            </a:r>
          </a:p>
          <a:p>
            <a:r>
              <a:rPr lang="cs-CZ" dirty="0" smtClean="0"/>
              <a:t>mezižeberní svaly – významnější u žen</a:t>
            </a:r>
          </a:p>
          <a:p>
            <a:r>
              <a:rPr lang="cs-CZ" dirty="0" smtClean="0"/>
              <a:t>frekvence dýchání:  14-18 vdechů za minutu</a:t>
            </a:r>
          </a:p>
          <a:p>
            <a:r>
              <a:rPr lang="cs-CZ" dirty="0" smtClean="0"/>
              <a:t>objem cca 0,5 l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cs-CZ" b="1" dirty="0" smtClean="0"/>
              <a:t>Mechanika dýchání</a:t>
            </a:r>
            <a:endParaRPr lang="cs-CZ" dirty="0"/>
          </a:p>
        </p:txBody>
      </p:sp>
      <p:pic>
        <p:nvPicPr>
          <p:cNvPr id="20482" name="Picture 2" descr="Soubor:Breathing cors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3305286" cy="4123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louk 4"/>
          <p:cNvSpPr/>
          <p:nvPr/>
        </p:nvSpPr>
        <p:spPr>
          <a:xfrm rot="17168920">
            <a:off x="1461892" y="3389291"/>
            <a:ext cx="1224136" cy="741374"/>
          </a:xfrm>
          <a:prstGeom prst="arc">
            <a:avLst>
              <a:gd name="adj1" fmla="val 17435637"/>
              <a:gd name="adj2" fmla="val 2619535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louk 5"/>
          <p:cNvSpPr/>
          <p:nvPr/>
        </p:nvSpPr>
        <p:spPr>
          <a:xfrm rot="17311765">
            <a:off x="3270330" y="3184540"/>
            <a:ext cx="1009327" cy="956227"/>
          </a:xfrm>
          <a:prstGeom prst="arc">
            <a:avLst>
              <a:gd name="adj1" fmla="val 17435637"/>
              <a:gd name="adj2" fmla="val 2619535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11560" y="587727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 Dýchání, změny lidského těla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Obr. 2 VKP – je to objem maximálně vydechnutého vzduchu po maximální nádechu, 4 – 6 l, někdo až 8 l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Vitální kapacita plic</a:t>
            </a:r>
            <a:endParaRPr lang="cs-CZ" sz="40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14474"/>
            <a:ext cx="7278191" cy="394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s-CZ" dirty="0" smtClean="0"/>
              <a:t>centrum v </a:t>
            </a:r>
            <a:r>
              <a:rPr lang="cs-CZ" b="1" dirty="0" smtClean="0"/>
              <a:t>prodloužené míše</a:t>
            </a:r>
          </a:p>
          <a:p>
            <a:r>
              <a:rPr lang="cs-CZ" dirty="0" smtClean="0"/>
              <a:t>ovlivněno koncentrací O</a:t>
            </a:r>
            <a:r>
              <a:rPr lang="cs-CZ" baseline="-25000" dirty="0" smtClean="0"/>
              <a:t>2</a:t>
            </a:r>
            <a:r>
              <a:rPr lang="cs-CZ" dirty="0" smtClean="0"/>
              <a:t> a CO</a:t>
            </a:r>
            <a:r>
              <a:rPr lang="cs-CZ" baseline="-25000" dirty="0" smtClean="0"/>
              <a:t>2</a:t>
            </a:r>
            <a:r>
              <a:rPr lang="cs-CZ" dirty="0" smtClean="0"/>
              <a:t>  - negativní zpětná vazba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</a:rPr>
              <a:t>samostatnost není úplná – chemoreceptory v cévách (aktivace např. při snížené hladině kyslíku) 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</a:rPr>
              <a:t>aktivita vycházející z mozkové kůry – volní dýchání</a:t>
            </a:r>
          </a:p>
          <a:p>
            <a:r>
              <a:rPr lang="cs-CZ" dirty="0" smtClean="0"/>
              <a:t>pouze částečně ovládatelné vůlí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</a:rPr>
              <a:t>obranný reflex</a:t>
            </a:r>
            <a:endParaRPr lang="cs-CZ" b="1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b="1" dirty="0" smtClean="0"/>
              <a:t>kýchnutí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  <a:latin typeface="+mn-lt"/>
              </a:rPr>
              <a:t>kašel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Řízení dýchání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59832" y="5445224"/>
            <a:ext cx="568863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Vysvětlete rozdíl mezi kýchnutím a kašlem.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iv6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Motiv6</Template>
  <TotalTime>370</TotalTime>
  <Words>540</Words>
  <Application>Microsoft Office PowerPoint</Application>
  <PresentationFormat>Předvádění na obrazovce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Motiv6</vt:lpstr>
      <vt:lpstr>Prezentace aplikace PowerPoint</vt:lpstr>
      <vt:lpstr>Dýchací soustava II</vt:lpstr>
      <vt:lpstr>Druhy dýchání</vt:lpstr>
      <vt:lpstr>Přenos O2  krví</vt:lpstr>
      <vt:lpstr>Přenos CO2  a CO krví</vt:lpstr>
      <vt:lpstr>Nebezpečné vazby hemoglobinu</vt:lpstr>
      <vt:lpstr>Mechanika dýchání</vt:lpstr>
      <vt:lpstr>Vitální kapacita plic</vt:lpstr>
      <vt:lpstr>Řízení dýchání</vt:lpstr>
      <vt:lpstr>Nemoci</vt:lpstr>
      <vt:lpstr>Nemoci</vt:lpstr>
      <vt:lpstr>Nemoci</vt:lpstr>
      <vt:lpstr>Nemoci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hanakova</cp:lastModifiedBy>
  <cp:revision>39</cp:revision>
  <dcterms:created xsi:type="dcterms:W3CDTF">2014-01-08T21:26:45Z</dcterms:created>
  <dcterms:modified xsi:type="dcterms:W3CDTF">2014-05-29T19:21:57Z</dcterms:modified>
</cp:coreProperties>
</file>