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7" r:id="rId2"/>
    <p:sldId id="256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4C46AC9-5F3A-4E6D-952D-8752443C8682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B464106-AB98-4CFD-8325-74770D5A76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arynx_external_en.svg" TargetMode="External"/><Relationship Id="rId2" Type="http://schemas.openxmlformats.org/officeDocument/2006/relationships/hyperlink" Target="http://commons.wikimedia.org/wiki/File:Blausen_0770_RespiratorySystem_02.pn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9/Laryngeal-Reinnervation-Using-Ansa-Cervicalis-for-Thyroid-Surgery-Related-Unilateral-Vocal-Fold-pone.0019128.s002.ogv" TargetMode="External"/><Relationship Id="rId5" Type="http://schemas.openxmlformats.org/officeDocument/2006/relationships/hyperlink" Target="http://commons.wikimedia.org/wiki/File:Gray968.png" TargetMode="External"/><Relationship Id="rId4" Type="http://schemas.openxmlformats.org/officeDocument/2006/relationships/hyperlink" Target="http://commons.wikimedia.org/wiki/File:Laryngeal-Reinnervation-Using-Ansa-Cervicalis-for-Thyroid-Surgery-Related-Unilateral-Vocal-Fold-pone.0019128.s002.ogv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9/Laryngeal-Reinnervation-Using-Ansa-Cervicalis-for-Thyroid-Surgery-Related-Unilateral-Vocal-Fold-pone.0019128.s002.og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Dýchací soustava I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3.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 člověka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na téma stavby dýchacích cest, obsahuje úkoly a řešení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dýchací cesty, plíce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hrtan, průdušnice, plicní sklípky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leden 2014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130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 Dýchací soustava. Upraveno podle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08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Uveďte autora 3.0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Unported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na WWW: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commons.wikimedia.org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wiki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File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: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Blausen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_0770_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RespiratorySystem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_02.png?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uselang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=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cs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2 Hrtan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08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Uveďte autora-Zachovejte licenci 2.5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Generic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 2.0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Generic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a 1.0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Generic.na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WWW: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http://cs.wikipedia.org/wiki/Soubor:Larynx_external_en.svg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3 Hlasivkové vazy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08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 Uveďte autora 2.5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Generic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z www: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4"/>
              </a:rPr>
              <a:t>http://commons.wikimedia.org/wiki/File:Laryngeal-Reinnervation-Using-Ansa-Cervicalis-for-Thyroid-Surgery-Related-Unilateral-Vocal-Fold-pone.0019128.s002.ogv?uselang=cs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4 Řez hrudníkem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08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Dostupný pod licencí Public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domain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na WWW: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5"/>
              </a:rPr>
              <a:t>http://commons.wikimedia.org/wiki/File:Gray968.png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5 Plíce. Upraveno podle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08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Dostupný pod licencí Public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domain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na WWW:</a:t>
            </a: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video:</a:t>
            </a:r>
          </a:p>
          <a:p>
            <a:r>
              <a:rPr lang="nl-NL" sz="1400" dirty="0" smtClean="0">
                <a:latin typeface="Arial" pitchFamily="34" charset="0"/>
                <a:cs typeface="Arial" pitchFamily="34" charset="0"/>
              </a:rPr>
              <a:t>Wang W, Chen D, Chen S, Li D, Li M, Xia S, Zheng H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cit. 201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08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Dostupný z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6"/>
              </a:rPr>
              <a:t>http://upload.wikimedia.org/wikipedia/commons/2/29/Laryngeal-Reinnervation-Using-Ansa-Cervicalis-for-Thyroid-Surgery-Related-Unilateral-Vocal-Fold-pone.0019128.s002.ogv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literatura: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JELÍNEK, Jan a ZICHÁČEK, Vladimír.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Biologie pro gymnázia: (teoretická a praktická část)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3.,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dopl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a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opr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Olomouc: Nakladatelství Olomouc, 1998, 551 s., [38] s. barev. obr.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příl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ISBN 80-718-2070-9.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4005064"/>
            <a:ext cx="6194066" cy="925223"/>
          </a:xfrm>
        </p:spPr>
        <p:txBody>
          <a:bodyPr/>
          <a:lstStyle/>
          <a:p>
            <a:r>
              <a:rPr lang="cs-CZ" dirty="0" smtClean="0"/>
              <a:t>dýchací cesty a plíce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2420888"/>
            <a:ext cx="7577814" cy="1470025"/>
          </a:xfrm>
        </p:spPr>
        <p:txBody>
          <a:bodyPr/>
          <a:lstStyle/>
          <a:p>
            <a:r>
              <a:rPr lang="cs-CZ" dirty="0" smtClean="0"/>
              <a:t>Dýchací soustava 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53732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Po1 DUM č. 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 jednotlivé části. Klepnutím na obdélníky se zobrazí řešení.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omas\Documents\Tomas\biologie\dychaci_sous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4226"/>
            <a:ext cx="7155535" cy="582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ený obdélník 4"/>
          <p:cNvSpPr/>
          <p:nvPr/>
        </p:nvSpPr>
        <p:spPr>
          <a:xfrm>
            <a:off x="1115616" y="260648"/>
            <a:ext cx="1512168" cy="3888432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6012160" y="260648"/>
            <a:ext cx="1800200" cy="403244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cs-CZ" dirty="0" smtClean="0"/>
              <a:t>HORNÍ CESTY DÝCHACÍ </a:t>
            </a:r>
          </a:p>
          <a:p>
            <a:pPr lvl="1"/>
            <a:r>
              <a:rPr lang="cs-CZ" dirty="0" smtClean="0"/>
              <a:t>nosní dutina</a:t>
            </a:r>
          </a:p>
          <a:p>
            <a:pPr lvl="2"/>
            <a:r>
              <a:rPr lang="cs-CZ" dirty="0" smtClean="0"/>
              <a:t>řasinkový epitel, hlenové žlázky, předehřátí vzduchu</a:t>
            </a:r>
          </a:p>
          <a:p>
            <a:pPr lvl="1"/>
            <a:r>
              <a:rPr lang="cs-CZ" dirty="0" smtClean="0"/>
              <a:t>vedlejší dutiny nosní</a:t>
            </a:r>
          </a:p>
          <a:p>
            <a:pPr lvl="2"/>
            <a:r>
              <a:rPr lang="cs-CZ" dirty="0" smtClean="0"/>
              <a:t>sliznice, např. v čelní, klínové kosti, záněty</a:t>
            </a:r>
          </a:p>
          <a:p>
            <a:pPr lvl="1"/>
            <a:r>
              <a:rPr lang="cs-CZ" dirty="0" smtClean="0"/>
              <a:t>nosohltan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ústí Eustachova trubice (spojuje nosohltan a střední ucho)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nosní mandle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dutina ústní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hltan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na konci patrové mandle, patrový čípek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DÝCHACÍ CESTY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cs-CZ" sz="2800" dirty="0" smtClean="0"/>
              <a:t>DOLNÍ CESTY DÝCHACÍ: </a:t>
            </a:r>
          </a:p>
          <a:p>
            <a:pPr lvl="1"/>
            <a:r>
              <a:rPr lang="cs-CZ" sz="2800" dirty="0" smtClean="0"/>
              <a:t>hrtan</a:t>
            </a:r>
          </a:p>
          <a:p>
            <a:pPr lvl="1"/>
            <a:r>
              <a:rPr lang="cs-CZ" sz="2800" dirty="0" smtClean="0"/>
              <a:t>průdušnice</a:t>
            </a:r>
          </a:p>
          <a:p>
            <a:pPr lvl="1"/>
            <a:r>
              <a:rPr lang="cs-CZ" sz="2800" dirty="0" smtClean="0"/>
              <a:t>hlavní průdušky </a:t>
            </a:r>
          </a:p>
          <a:p>
            <a:pPr lvl="1"/>
            <a:endParaRPr lang="cs-CZ" sz="2800" dirty="0" smtClean="0"/>
          </a:p>
          <a:p>
            <a:pPr lvl="1"/>
            <a:r>
              <a:rPr lang="cs-CZ" sz="2800" dirty="0" smtClean="0"/>
              <a:t>vyztuženo chrupavkami, vystláno cylindrickým řasinkovým epitelem, tvorba hlenu</a:t>
            </a:r>
          </a:p>
          <a:p>
            <a:pPr>
              <a:buNone/>
            </a:pP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Dýchací cesty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Hrtan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hrtanová příklopka (</a:t>
            </a:r>
            <a:r>
              <a:rPr lang="cs-CZ" dirty="0" err="1" smtClean="0"/>
              <a:t>epiglotis</a:t>
            </a:r>
            <a:r>
              <a:rPr lang="cs-CZ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leží před hltanem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nasedá na něj jazylka jazylka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štítná chrupavka – ohryzek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hlasivkové vazy</a:t>
            </a:r>
          </a:p>
          <a:p>
            <a:pPr>
              <a:buNone/>
            </a:pP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DÝCHACÍ CESTY</a:t>
            </a:r>
            <a:endParaRPr lang="cs-CZ" dirty="0"/>
          </a:p>
        </p:txBody>
      </p:sp>
      <p:pic>
        <p:nvPicPr>
          <p:cNvPr id="2050" name="Picture 2" descr="Soubor:Larynx external e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737216" cy="324036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380312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Hrtan</a:t>
            </a:r>
            <a:endParaRPr lang="cs-CZ" dirty="0"/>
          </a:p>
        </p:txBody>
      </p:sp>
      <p:pic>
        <p:nvPicPr>
          <p:cNvPr id="2054" name="Picture 6" descr="File:Laryngeal-Reinnervation-Using-Ansa-Cervicalis-for-Thyroid-Surgery-Related-Unilateral-Vocal-Fold-pone.0019128.s002.og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2880320" cy="221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4139952" y="551723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 Hlasivkové vazy</a:t>
            </a:r>
          </a:p>
          <a:p>
            <a:r>
              <a:rPr lang="cs-CZ" dirty="0" smtClean="0"/>
              <a:t>kliknutím na obrázek se spustí video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uloženy v dutině hrudní</a:t>
            </a:r>
          </a:p>
          <a:p>
            <a:r>
              <a:rPr lang="cs-CZ" sz="3200" dirty="0" smtClean="0"/>
              <a:t>výstelka hrudní dutiny – </a:t>
            </a:r>
            <a:r>
              <a:rPr lang="cs-CZ" sz="3200" b="1" dirty="0" smtClean="0"/>
              <a:t>pohrudnice</a:t>
            </a:r>
          </a:p>
          <a:p>
            <a:r>
              <a:rPr lang="cs-CZ" sz="3200" dirty="0" smtClean="0"/>
              <a:t>levá – 2 laloky</a:t>
            </a:r>
          </a:p>
          <a:p>
            <a:r>
              <a:rPr lang="cs-CZ" sz="3200" dirty="0" smtClean="0"/>
              <a:t>pravá – 3 laloky</a:t>
            </a:r>
          </a:p>
          <a:p>
            <a:r>
              <a:rPr lang="cs-CZ" sz="3200" dirty="0" smtClean="0"/>
              <a:t>povrch: </a:t>
            </a:r>
            <a:r>
              <a:rPr lang="cs-CZ" sz="3200" b="1" dirty="0" smtClean="0"/>
              <a:t>poplicnice</a:t>
            </a:r>
          </a:p>
          <a:p>
            <a:r>
              <a:rPr lang="cs-CZ" sz="3200" dirty="0" smtClean="0"/>
              <a:t>mezi poplicnicí a pohrudnicí tekutina, brání tření, podtlak, </a:t>
            </a:r>
            <a:r>
              <a:rPr lang="cs-CZ" sz="3200" b="1" dirty="0" smtClean="0"/>
              <a:t>pneumotorax</a:t>
            </a: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Plíce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Plíce</a:t>
            </a:r>
            <a:endParaRPr lang="cs-CZ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138" y="1412776"/>
            <a:ext cx="649934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395536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 Řez hrudníkem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3394720" cy="46371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větví se v nich průdušky a průdušinky (průměr &lt; 1 mm)</a:t>
            </a:r>
          </a:p>
          <a:p>
            <a:r>
              <a:rPr lang="cs-CZ" dirty="0" smtClean="0"/>
              <a:t>plicní váčky</a:t>
            </a:r>
          </a:p>
          <a:p>
            <a:r>
              <a:rPr lang="cs-CZ" dirty="0" smtClean="0"/>
              <a:t>plicní sklípky</a:t>
            </a:r>
          </a:p>
          <a:p>
            <a:pPr lvl="1"/>
            <a:r>
              <a:rPr lang="cs-CZ" dirty="0" smtClean="0"/>
              <a:t>tvořeny 1 vrstvou plochých buněk (respirační epitel)</a:t>
            </a:r>
          </a:p>
          <a:p>
            <a:pPr lvl="1"/>
            <a:r>
              <a:rPr lang="cs-CZ" dirty="0" smtClean="0"/>
              <a:t>výměna plynů difúzí</a:t>
            </a:r>
          </a:p>
          <a:p>
            <a:pPr lvl="1"/>
            <a:r>
              <a:rPr lang="cs-CZ" dirty="0" smtClean="0"/>
              <a:t>povrch – 140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cs-CZ" baseline="30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endParaRPr lang="cs-CZ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Plíce</a:t>
            </a:r>
            <a:endParaRPr lang="cs-CZ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9990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876256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 5 Plíce</a:t>
            </a:r>
            <a:endParaRPr lang="cs-CZ" dirty="0"/>
          </a:p>
        </p:txBody>
      </p:sp>
      <p:sp>
        <p:nvSpPr>
          <p:cNvPr id="6" name="Zástupný symbol pro text 1"/>
          <p:cNvSpPr txBox="1">
            <a:spLocks/>
          </p:cNvSpPr>
          <p:nvPr/>
        </p:nvSpPr>
        <p:spPr>
          <a:xfrm>
            <a:off x="1475656" y="6093296"/>
            <a:ext cx="7211144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obrázku pojmenujte další části dýchací soustavy.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6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Motiv6</Template>
  <TotalTime>218</TotalTime>
  <Words>313</Words>
  <Application>Microsoft Office PowerPoint</Application>
  <PresentationFormat>Předvádění na obrazovce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Motiv6</vt:lpstr>
      <vt:lpstr>Snímek 1</vt:lpstr>
      <vt:lpstr>Dýchací soustava I</vt:lpstr>
      <vt:lpstr>Snímek 3</vt:lpstr>
      <vt:lpstr>DÝCHACÍ CESTY</vt:lpstr>
      <vt:lpstr>Dýchací cesty</vt:lpstr>
      <vt:lpstr>DÝCHACÍ CESTY</vt:lpstr>
      <vt:lpstr>Plíce</vt:lpstr>
      <vt:lpstr>Plíce</vt:lpstr>
      <vt:lpstr>Plíce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23</cp:revision>
  <dcterms:created xsi:type="dcterms:W3CDTF">2014-01-08T21:26:45Z</dcterms:created>
  <dcterms:modified xsi:type="dcterms:W3CDTF">2014-05-19T20:35:34Z</dcterms:modified>
</cp:coreProperties>
</file>