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E81F473-C7C0-4613-A16F-F3239F8949D7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DDE4E2F-C1CF-41AA-8538-638DB4456B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iagram_of_the_human_heart_(multilingual).svg" TargetMode="External"/><Relationship Id="rId7" Type="http://schemas.openxmlformats.org/officeDocument/2006/relationships/hyperlink" Target="http://cs.wikipedia.org/wiki/P%C5%99evodn%C3%AD_syst%C3%A9m_srde%C4%8Dn%C3%AD" TargetMode="External"/><Relationship Id="rId2" Type="http://schemas.openxmlformats.org/officeDocument/2006/relationships/hyperlink" Target="http://cs.wikipedia.org/wiki/Soubor:Grafik_blutkreislauf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Soubor:ECG_Principle_fast.gif" TargetMode="External"/><Relationship Id="rId5" Type="http://schemas.openxmlformats.org/officeDocument/2006/relationships/hyperlink" Target="http://cs.wikipedia.org/wiki/Soubor:RLS_12blauLeg.png" TargetMode="External"/><Relationship Id="rId4" Type="http://schemas.openxmlformats.org/officeDocument/2006/relationships/hyperlink" Target="http://commons.wikimedia.org/wiki/File:Ultrasound_of_human_heart_apical_4-cahmber_view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srdce 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3.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 člověka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na téma srdce, obsahuje úkoly a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Srdeční sval, věnčité tepny, srdeční chlopně, převodní systém srdeční 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prosinec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9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PŘEVODNÍ SYSTÉM SRDEČNÍ</a:t>
            </a:r>
          </a:p>
          <a:p>
            <a:r>
              <a:rPr lang="cs-CZ" sz="3200" u="sng" dirty="0" err="1" smtClean="0"/>
              <a:t>Hisův</a:t>
            </a:r>
            <a:r>
              <a:rPr lang="cs-CZ" sz="3200" u="sng" dirty="0" smtClean="0"/>
              <a:t> můstek </a:t>
            </a:r>
            <a:r>
              <a:rPr lang="cs-CZ" sz="3200" dirty="0" smtClean="0"/>
              <a:t>(= H. svazek): </a:t>
            </a:r>
            <a:r>
              <a:rPr lang="cs-CZ" sz="3200" dirty="0" err="1" smtClean="0"/>
              <a:t>mezikomorová</a:t>
            </a:r>
            <a:r>
              <a:rPr lang="cs-CZ" sz="3200" dirty="0" smtClean="0"/>
              <a:t> přepážka </a:t>
            </a:r>
          </a:p>
          <a:p>
            <a:r>
              <a:rPr lang="cs-CZ" sz="3200" u="sng" dirty="0" err="1" smtClean="0"/>
              <a:t>Tawarova</a:t>
            </a:r>
            <a:r>
              <a:rPr lang="cs-CZ" sz="3200" u="sng" dirty="0" smtClean="0"/>
              <a:t> raménka</a:t>
            </a:r>
            <a:r>
              <a:rPr lang="cs-CZ" sz="3200" dirty="0" smtClean="0"/>
              <a:t>: rozdělení vlákna na L a P </a:t>
            </a:r>
          </a:p>
          <a:p>
            <a:r>
              <a:rPr lang="cs-CZ" sz="3200" u="sng" dirty="0" err="1" smtClean="0"/>
              <a:t>Purkyňova</a:t>
            </a:r>
            <a:r>
              <a:rPr lang="cs-CZ" sz="3200" u="sng" dirty="0" smtClean="0"/>
              <a:t> vlákna</a:t>
            </a:r>
            <a:r>
              <a:rPr lang="cs-CZ" sz="3200" dirty="0" smtClean="0"/>
              <a:t>: přenos signálu na myokard</a:t>
            </a:r>
          </a:p>
          <a:p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 srdce – srdeční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automacie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PŘEVODNÍ SYSTÉM SRDEČNÍ</a:t>
            </a:r>
          </a:p>
          <a:p>
            <a:endParaRPr lang="cs-CZ" dirty="0"/>
          </a:p>
        </p:txBody>
      </p:sp>
      <p:pic>
        <p:nvPicPr>
          <p:cNvPr id="18434" name="Picture 2" descr="Soubor:RLS 12blauLeg.png"/>
          <p:cNvPicPr>
            <a:picLocks noChangeAspect="1" noChangeArrowheads="1"/>
          </p:cNvPicPr>
          <p:nvPr/>
        </p:nvPicPr>
        <p:blipFill>
          <a:blip r:embed="rId2" cstate="print"/>
          <a:srcRect t="25185"/>
          <a:stretch>
            <a:fillRect/>
          </a:stretch>
        </p:blipFill>
        <p:spPr bwMode="auto">
          <a:xfrm>
            <a:off x="323528" y="1429129"/>
            <a:ext cx="4032448" cy="455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67544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Převodní systém srdeční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76056" y="2276872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1 - uzlík </a:t>
            </a:r>
            <a:r>
              <a:rPr lang="cs-CZ" sz="2000" dirty="0" err="1" smtClean="0"/>
              <a:t>síňovýSA</a:t>
            </a:r>
            <a:r>
              <a:rPr lang="cs-CZ" sz="2000" dirty="0" smtClean="0"/>
              <a:t> uzel</a:t>
            </a:r>
            <a:br>
              <a:rPr lang="cs-CZ" sz="2000" dirty="0" smtClean="0"/>
            </a:br>
            <a:r>
              <a:rPr lang="cs-CZ" sz="2000" dirty="0" smtClean="0"/>
              <a:t>2 - uzlík </a:t>
            </a:r>
            <a:r>
              <a:rPr lang="cs-CZ" sz="2000" dirty="0" err="1" smtClean="0"/>
              <a:t>síňokomorovýAV</a:t>
            </a:r>
            <a:r>
              <a:rPr lang="cs-CZ" sz="2000" dirty="0" smtClean="0"/>
              <a:t> uzel</a:t>
            </a:r>
            <a:br>
              <a:rPr lang="cs-CZ" sz="2000" dirty="0" smtClean="0"/>
            </a:br>
            <a:r>
              <a:rPr lang="cs-CZ" sz="2000" dirty="0" smtClean="0"/>
              <a:t>3 - </a:t>
            </a:r>
            <a:r>
              <a:rPr lang="cs-CZ" sz="2000" dirty="0" err="1" smtClean="0"/>
              <a:t>Hisův</a:t>
            </a:r>
            <a:r>
              <a:rPr lang="cs-CZ" sz="2000" dirty="0" smtClean="0"/>
              <a:t> svazek</a:t>
            </a:r>
            <a:br>
              <a:rPr lang="cs-CZ" sz="2000" dirty="0" smtClean="0"/>
            </a:br>
            <a:r>
              <a:rPr lang="cs-CZ" sz="2000" dirty="0" smtClean="0"/>
              <a:t>4 - levé </a:t>
            </a:r>
            <a:r>
              <a:rPr lang="cs-CZ" sz="2000" dirty="0" err="1" smtClean="0"/>
              <a:t>Tawarovo</a:t>
            </a:r>
            <a:r>
              <a:rPr lang="cs-CZ" sz="2000" dirty="0" smtClean="0"/>
              <a:t> raménko</a:t>
            </a:r>
            <a:br>
              <a:rPr lang="cs-CZ" sz="2000" dirty="0" smtClean="0"/>
            </a:br>
            <a:r>
              <a:rPr lang="cs-CZ" sz="2000" dirty="0" smtClean="0"/>
              <a:t>5 - levý přední svazek</a:t>
            </a:r>
            <a:br>
              <a:rPr lang="cs-CZ" sz="2000" dirty="0" smtClean="0"/>
            </a:br>
            <a:r>
              <a:rPr lang="cs-CZ" sz="2000" dirty="0" smtClean="0"/>
              <a:t>6 - levý zadní svazek</a:t>
            </a:r>
            <a:br>
              <a:rPr lang="cs-CZ" sz="2000" dirty="0" smtClean="0"/>
            </a:br>
            <a:r>
              <a:rPr lang="cs-CZ" sz="2000" dirty="0" smtClean="0"/>
              <a:t>7 - levá komora srdeční</a:t>
            </a:r>
            <a:br>
              <a:rPr lang="cs-CZ" sz="2000" dirty="0" smtClean="0"/>
            </a:br>
            <a:r>
              <a:rPr lang="cs-CZ" sz="2000" dirty="0" smtClean="0"/>
              <a:t>8 - </a:t>
            </a:r>
            <a:r>
              <a:rPr lang="cs-CZ" sz="2000" dirty="0" err="1" smtClean="0"/>
              <a:t>mezikomorová</a:t>
            </a:r>
            <a:r>
              <a:rPr lang="cs-CZ" sz="2000" dirty="0" smtClean="0"/>
              <a:t> přepážka</a:t>
            </a:r>
            <a:br>
              <a:rPr lang="cs-CZ" sz="2000" dirty="0" smtClean="0"/>
            </a:br>
            <a:r>
              <a:rPr lang="cs-CZ" sz="2000" dirty="0" smtClean="0"/>
              <a:t>9 - pravá komor srdeční</a:t>
            </a:r>
            <a:br>
              <a:rPr lang="cs-CZ" sz="2000" dirty="0" smtClean="0"/>
            </a:br>
            <a:r>
              <a:rPr lang="cs-CZ" sz="2000" dirty="0" smtClean="0"/>
              <a:t>10 - pravé </a:t>
            </a:r>
            <a:r>
              <a:rPr lang="cs-CZ" sz="2000" dirty="0" err="1" smtClean="0"/>
              <a:t>Tawarovo</a:t>
            </a:r>
            <a:r>
              <a:rPr lang="cs-CZ" sz="2000" dirty="0" smtClean="0"/>
              <a:t> raménko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PŘEVODNÍ SYSTÉM SRDEČNÍ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9664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Převodní systém srdeční - animace</a:t>
            </a:r>
            <a:endParaRPr lang="cs-CZ" dirty="0"/>
          </a:p>
        </p:txBody>
      </p:sp>
      <p:pic>
        <p:nvPicPr>
          <p:cNvPr id="21506" name="Picture 2" descr="Soubor:ECG Principle 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5112568" cy="584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Obr. 1 Oběhový systém </a:t>
            </a:r>
            <a:r>
              <a:rPr lang="it-IT" dirty="0" smtClean="0"/>
              <a:t>[cit. 2013-1</a:t>
            </a:r>
            <a:r>
              <a:rPr lang="cs-CZ" dirty="0" smtClean="0"/>
              <a:t>2</a:t>
            </a:r>
            <a:r>
              <a:rPr lang="it-IT" dirty="0" smtClean="0"/>
              <a:t>-</a:t>
            </a:r>
            <a:r>
              <a:rPr lang="cs-CZ" dirty="0" smtClean="0"/>
              <a:t>08</a:t>
            </a:r>
            <a:r>
              <a:rPr lang="it-IT" dirty="0" smtClean="0"/>
              <a:t>]. Dostupn</a:t>
            </a:r>
            <a:r>
              <a:rPr lang="cs-CZ" dirty="0" smtClean="0"/>
              <a:t>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autora-Zachovejte licenci 2.5 </a:t>
            </a:r>
            <a:r>
              <a:rPr lang="cs-CZ" dirty="0" err="1" smtClean="0"/>
              <a:t>Generic</a:t>
            </a:r>
            <a:r>
              <a:rPr lang="cs-CZ" dirty="0" smtClean="0"/>
              <a:t> z WWW: </a:t>
            </a:r>
            <a:r>
              <a:rPr lang="cs-CZ" dirty="0" smtClean="0">
                <a:hlinkClick r:id="rId2"/>
              </a:rPr>
              <a:t>http://cs.wikipedia.org/wiki/Soubor:Grafik_blutkreislauf.jpg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 Části srdce  </a:t>
            </a:r>
            <a:r>
              <a:rPr lang="it-IT" dirty="0" smtClean="0"/>
              <a:t>[cit. 2013-1</a:t>
            </a:r>
            <a:r>
              <a:rPr lang="cs-CZ" dirty="0" smtClean="0"/>
              <a:t>2</a:t>
            </a:r>
            <a:r>
              <a:rPr lang="it-IT" dirty="0" smtClean="0"/>
              <a:t>-</a:t>
            </a:r>
            <a:r>
              <a:rPr lang="cs-CZ" dirty="0" smtClean="0"/>
              <a:t>08</a:t>
            </a:r>
            <a:r>
              <a:rPr lang="it-IT" dirty="0" smtClean="0"/>
              <a:t>]. Dostupn</a:t>
            </a:r>
            <a:r>
              <a:rPr lang="cs-CZ" dirty="0" smtClean="0"/>
              <a:t>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</a:t>
            </a:r>
            <a:r>
              <a:rPr lang="cs-CZ" dirty="0" smtClean="0"/>
              <a:t>z WWW: </a:t>
            </a:r>
            <a:r>
              <a:rPr lang="cs-CZ" dirty="0" smtClean="0">
                <a:hlinkClick r:id="rId3"/>
              </a:rPr>
              <a:t>http://cs.wikipedia.org/wiki/Soubor:Diagram_of_the_human_heart_(multilingual).svg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 Činnost srdce - ultrazvuk  </a:t>
            </a:r>
            <a:r>
              <a:rPr lang="it-IT" dirty="0" smtClean="0"/>
              <a:t>[cit. 2013-1</a:t>
            </a:r>
            <a:r>
              <a:rPr lang="cs-CZ" dirty="0" smtClean="0"/>
              <a:t>2</a:t>
            </a:r>
            <a:r>
              <a:rPr lang="it-IT" dirty="0" smtClean="0"/>
              <a:t>-</a:t>
            </a:r>
            <a:r>
              <a:rPr lang="cs-CZ" dirty="0" smtClean="0"/>
              <a:t>08</a:t>
            </a:r>
            <a:r>
              <a:rPr lang="it-IT" dirty="0" smtClean="0"/>
              <a:t>]. Dostupn</a:t>
            </a:r>
            <a:r>
              <a:rPr lang="cs-CZ" dirty="0" smtClean="0"/>
              <a:t>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</a:t>
            </a:r>
            <a:r>
              <a:rPr lang="cs-CZ" dirty="0" smtClean="0"/>
              <a:t> z WWW: </a:t>
            </a:r>
            <a:r>
              <a:rPr lang="cs-CZ" dirty="0" smtClean="0">
                <a:hlinkClick r:id="rId4"/>
              </a:rPr>
              <a:t>http://commons.wikimedia.org/wiki/File:Ultrasound_of_human_heart_apical_4-cahmber_view.gif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4 Převodní systém srdeční  </a:t>
            </a:r>
            <a:r>
              <a:rPr lang="it-IT" dirty="0" smtClean="0"/>
              <a:t>[cit. 2013-1</a:t>
            </a:r>
            <a:r>
              <a:rPr lang="cs-CZ" dirty="0" smtClean="0"/>
              <a:t>2</a:t>
            </a:r>
            <a:r>
              <a:rPr lang="it-IT" dirty="0" smtClean="0"/>
              <a:t>-</a:t>
            </a:r>
            <a:r>
              <a:rPr lang="cs-CZ" dirty="0" smtClean="0"/>
              <a:t>08</a:t>
            </a:r>
            <a:r>
              <a:rPr lang="it-IT" dirty="0" smtClean="0"/>
              <a:t>]. Dostupn</a:t>
            </a:r>
            <a:r>
              <a:rPr lang="cs-CZ" dirty="0" smtClean="0"/>
              <a:t>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 2.5 </a:t>
            </a:r>
            <a:r>
              <a:rPr lang="cs-CZ" dirty="0" err="1" smtClean="0"/>
              <a:t>Generic</a:t>
            </a:r>
            <a:r>
              <a:rPr lang="cs-CZ" dirty="0" smtClean="0"/>
              <a:t> z WWW: </a:t>
            </a:r>
            <a:r>
              <a:rPr lang="cs-CZ" dirty="0" smtClean="0">
                <a:hlinkClick r:id="rId5"/>
              </a:rPr>
              <a:t>http://cs.wikipedia.org/wiki/Soubor:RLS_12blauLeg.png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5 Převodní systém srdeční - animace </a:t>
            </a:r>
            <a:r>
              <a:rPr lang="it-IT" dirty="0" smtClean="0"/>
              <a:t>[cit. 2013-1</a:t>
            </a:r>
            <a:r>
              <a:rPr lang="cs-CZ" dirty="0" smtClean="0"/>
              <a:t>2</a:t>
            </a:r>
            <a:r>
              <a:rPr lang="it-IT" dirty="0" smtClean="0"/>
              <a:t>-</a:t>
            </a:r>
            <a:r>
              <a:rPr lang="cs-CZ" dirty="0" smtClean="0"/>
              <a:t>08</a:t>
            </a:r>
            <a:r>
              <a:rPr lang="it-IT" dirty="0" smtClean="0"/>
              <a:t>]. Dostupn</a:t>
            </a:r>
            <a:r>
              <a:rPr lang="cs-CZ" dirty="0" smtClean="0"/>
              <a:t>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</a:t>
            </a:r>
            <a:r>
              <a:rPr lang="cs-CZ" dirty="0" smtClean="0"/>
              <a:t>z WWW: </a:t>
            </a:r>
            <a:r>
              <a:rPr lang="cs-CZ" dirty="0" smtClean="0">
                <a:hlinkClick r:id="rId6"/>
              </a:rPr>
              <a:t>http://cs.wikipedia.org/wiki/Soubor:ECG_Principle_fast.gif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en-US" i="1" dirty="0" smtClean="0"/>
              <a:t>Wikipedia: the free encyclopedia</a:t>
            </a:r>
            <a:r>
              <a:rPr lang="en-US" dirty="0" smtClean="0"/>
              <a:t> [online]. San Francisco (CA): Wikimedia Foundation, 2001- [cit. 2013-12-08]. </a:t>
            </a:r>
            <a:r>
              <a:rPr lang="en-US" dirty="0" err="1" smtClean="0"/>
              <a:t>Dostupné</a:t>
            </a:r>
            <a:r>
              <a:rPr lang="en-US" dirty="0" smtClean="0"/>
              <a:t> z: </a:t>
            </a:r>
            <a:r>
              <a:rPr lang="en-US" dirty="0" smtClean="0">
                <a:hlinkClick r:id="rId7"/>
              </a:rPr>
              <a:t>http://cs.wikipedia.org/wiki/P%C5%99evodn%C3%AD_syst%C3%A9m_srde%C4%8Dn%C3%AD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JELÍNEK, Jan a ZICHÁČEK Vladimír. </a:t>
            </a:r>
            <a:r>
              <a:rPr lang="cs-CZ" i="1" dirty="0" smtClean="0"/>
              <a:t>Biologie pro gymnázia: (teoretická a praktická část)</a:t>
            </a:r>
            <a:r>
              <a:rPr lang="cs-CZ" dirty="0" smtClean="0"/>
              <a:t>. 3., </a:t>
            </a:r>
            <a:r>
              <a:rPr lang="cs-CZ" dirty="0" err="1" smtClean="0"/>
              <a:t>dopl</a:t>
            </a:r>
            <a:r>
              <a:rPr lang="cs-CZ" dirty="0" smtClean="0"/>
              <a:t>. a </a:t>
            </a:r>
            <a:r>
              <a:rPr lang="cs-CZ" dirty="0" err="1" smtClean="0"/>
              <a:t>opr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Olomouc: Nakladatelství Olomouc, 1998, 551 s., [38] s. barev. obr. </a:t>
            </a:r>
            <a:r>
              <a:rPr lang="cs-CZ" dirty="0" err="1" smtClean="0"/>
              <a:t>příl</a:t>
            </a:r>
            <a:r>
              <a:rPr lang="cs-CZ" dirty="0" smtClean="0"/>
              <a:t>. ISBN 80-718-2070-9.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SRDCE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084888" y="530066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/>
              <a:t>Po1 DUM č. </a:t>
            </a:r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motor a pumpa oběhového systému</a:t>
            </a:r>
          </a:p>
          <a:p>
            <a:r>
              <a:rPr lang="cs-CZ" sz="3200" dirty="0" smtClean="0"/>
              <a:t>velikosti cca. sevřené pěsti </a:t>
            </a:r>
          </a:p>
          <a:p>
            <a:r>
              <a:rPr lang="cs-CZ" sz="3200" dirty="0" smtClean="0"/>
              <a:t>ve středu hrudníku mezi plícemi v prostoru zvaném mediastinum (mezihrudí)</a:t>
            </a:r>
          </a:p>
          <a:p>
            <a:r>
              <a:rPr lang="cs-CZ" sz="3200" dirty="0" smtClean="0"/>
              <a:t>tvar: šikmo, špička míří dolů a doleva </a:t>
            </a:r>
          </a:p>
          <a:p>
            <a:endParaRPr lang="cs-CZ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Umístění a velikost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Soubor:Grafik blutkreisl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3528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652120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Oběhový systém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r>
              <a:rPr lang="cs-CZ" dirty="0" smtClean="0"/>
              <a:t>srdeční svalovina</a:t>
            </a:r>
          </a:p>
          <a:p>
            <a:pPr lvl="1"/>
            <a:r>
              <a:rPr lang="cs-CZ" dirty="0" smtClean="0"/>
              <a:t>perikard (osrdečník)</a:t>
            </a:r>
          </a:p>
          <a:p>
            <a:pPr lvl="1"/>
            <a:r>
              <a:rPr lang="cs-CZ" dirty="0" smtClean="0"/>
              <a:t>epikard (vazivový obal)</a:t>
            </a:r>
          </a:p>
          <a:p>
            <a:pPr lvl="1"/>
            <a:r>
              <a:rPr lang="cs-CZ" dirty="0" smtClean="0"/>
              <a:t>myokard (vlastní srdeční sval)</a:t>
            </a:r>
          </a:p>
          <a:p>
            <a:pPr lvl="1"/>
            <a:r>
              <a:rPr lang="cs-CZ" dirty="0" smtClean="0"/>
              <a:t>endokard (nitroblána srdeční)  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 předsíně (atrium)</a:t>
            </a:r>
          </a:p>
          <a:p>
            <a:r>
              <a:rPr lang="cs-CZ" dirty="0" smtClean="0"/>
              <a:t>2 komory (</a:t>
            </a:r>
            <a:r>
              <a:rPr lang="cs-CZ" dirty="0" err="1" smtClean="0"/>
              <a:t>ventriculum</a:t>
            </a:r>
            <a:r>
              <a:rPr lang="cs-CZ" dirty="0" smtClean="0"/>
              <a:t>) - silnější svalovina</a:t>
            </a:r>
          </a:p>
          <a:p>
            <a:r>
              <a:rPr lang="cs-CZ" dirty="0" smtClean="0"/>
              <a:t>přepážka mezi komorami (septum </a:t>
            </a:r>
            <a:r>
              <a:rPr lang="cs-CZ" dirty="0" err="1" smtClean="0"/>
              <a:t>interventriculare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sz="2400" dirty="0" smtClean="0"/>
              <a:t>výživa srdce: věnčité (koronární) tepny, 2 levé + 1 pravá, odstupují z aorty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 srdce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srdeční </a:t>
            </a:r>
            <a:r>
              <a:rPr lang="cs-CZ" sz="3200" b="1" dirty="0" smtClean="0"/>
              <a:t>chlopně</a:t>
            </a:r>
          </a:p>
          <a:p>
            <a:pPr lvl="1"/>
            <a:r>
              <a:rPr lang="cs-CZ" sz="2800" dirty="0" smtClean="0"/>
              <a:t>zabraňují zpětnému průtoku krve srdcem</a:t>
            </a:r>
          </a:p>
          <a:p>
            <a:r>
              <a:rPr lang="cs-CZ" sz="3200" dirty="0" smtClean="0"/>
              <a:t>cípaté chlopně</a:t>
            </a:r>
          </a:p>
          <a:p>
            <a:pPr lvl="1"/>
            <a:r>
              <a:rPr lang="cs-CZ" sz="2800" dirty="0" smtClean="0"/>
              <a:t>oddělují předsíně a komory</a:t>
            </a:r>
          </a:p>
          <a:p>
            <a:pPr lvl="1"/>
            <a:r>
              <a:rPr lang="cs-CZ" sz="2800" dirty="0" smtClean="0"/>
              <a:t>vlevo dvojcípá</a:t>
            </a:r>
          </a:p>
          <a:p>
            <a:pPr lvl="1"/>
            <a:r>
              <a:rPr lang="cs-CZ" sz="2800" dirty="0" smtClean="0"/>
              <a:t>vpravo trojcípá</a:t>
            </a:r>
          </a:p>
          <a:p>
            <a:r>
              <a:rPr lang="cs-CZ" sz="3200" dirty="0" smtClean="0"/>
              <a:t>poloměsíčité chlopně</a:t>
            </a:r>
          </a:p>
          <a:p>
            <a:pPr lvl="1"/>
            <a:r>
              <a:rPr lang="cs-CZ" sz="2800" dirty="0" smtClean="0"/>
              <a:t>oddělují tepny a komory</a:t>
            </a:r>
          </a:p>
          <a:p>
            <a:r>
              <a:rPr lang="cs-CZ" sz="3200" dirty="0" smtClean="0"/>
              <a:t>mitrální chlopeň</a:t>
            </a:r>
          </a:p>
          <a:p>
            <a:pPr lvl="1"/>
            <a:r>
              <a:rPr lang="cs-CZ" dirty="0" smtClean="0"/>
              <a:t>-mezi plicní žílou a levou síní</a:t>
            </a:r>
          </a:p>
          <a:p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 srdce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 srdce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Soubor:Diagram of the human heart (multilingual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5715000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52120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Části srdce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5536" y="2636912"/>
            <a:ext cx="25922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000" dirty="0" smtClean="0"/>
              <a:t>1. Horní </a:t>
            </a:r>
            <a:r>
              <a:rPr lang="cs-CZ" sz="2000" dirty="0"/>
              <a:t>dutá </a:t>
            </a:r>
            <a:r>
              <a:rPr lang="cs-CZ" sz="2000" dirty="0" smtClean="0"/>
              <a:t>žíla</a:t>
            </a:r>
          </a:p>
          <a:p>
            <a:pPr marL="342900" indent="-342900"/>
            <a:r>
              <a:rPr lang="cs-CZ" sz="2000" dirty="0" smtClean="0"/>
              <a:t>2. Plicní tepna</a:t>
            </a:r>
          </a:p>
          <a:p>
            <a:pPr marL="342900" indent="-342900"/>
            <a:r>
              <a:rPr lang="cs-CZ" sz="2000" dirty="0" smtClean="0"/>
              <a:t>3</a:t>
            </a:r>
            <a:r>
              <a:rPr lang="cs-CZ" sz="2000" dirty="0"/>
              <a:t>. Plicní </a:t>
            </a:r>
            <a:r>
              <a:rPr lang="cs-CZ" sz="2000" dirty="0" smtClean="0"/>
              <a:t>žíla</a:t>
            </a:r>
          </a:p>
          <a:p>
            <a:pPr marL="342900" indent="-342900"/>
            <a:r>
              <a:rPr lang="cs-CZ" sz="2000" dirty="0" smtClean="0"/>
              <a:t>4</a:t>
            </a:r>
            <a:r>
              <a:rPr lang="cs-CZ" sz="2000" dirty="0"/>
              <a:t>. Mitrální </a:t>
            </a:r>
            <a:r>
              <a:rPr lang="cs-CZ" sz="2000" dirty="0" smtClean="0"/>
              <a:t>chlopeň</a:t>
            </a:r>
          </a:p>
          <a:p>
            <a:pPr marL="342900" indent="-342900"/>
            <a:r>
              <a:rPr lang="cs-CZ" sz="2000" dirty="0" smtClean="0"/>
              <a:t>5</a:t>
            </a:r>
            <a:r>
              <a:rPr lang="cs-CZ" sz="2000" dirty="0"/>
              <a:t>. Aortální </a:t>
            </a:r>
            <a:r>
              <a:rPr lang="cs-CZ" sz="2000" dirty="0" smtClean="0"/>
              <a:t>chlopeň</a:t>
            </a:r>
          </a:p>
          <a:p>
            <a:pPr marL="342900" indent="-342900"/>
            <a:r>
              <a:rPr lang="cs-CZ" sz="2000" dirty="0" smtClean="0"/>
              <a:t>6</a:t>
            </a:r>
            <a:r>
              <a:rPr lang="cs-CZ" sz="2000" dirty="0"/>
              <a:t>. Levá </a:t>
            </a:r>
            <a:r>
              <a:rPr lang="cs-CZ" sz="2000" dirty="0" smtClean="0"/>
              <a:t>komora</a:t>
            </a:r>
          </a:p>
          <a:p>
            <a:pPr marL="342900" indent="-342900"/>
            <a:r>
              <a:rPr lang="cs-CZ" sz="2000" dirty="0" smtClean="0"/>
              <a:t>7</a:t>
            </a:r>
            <a:r>
              <a:rPr lang="cs-CZ" sz="2000" dirty="0"/>
              <a:t>. Pravá </a:t>
            </a:r>
            <a:r>
              <a:rPr lang="cs-CZ" sz="2000" dirty="0" smtClean="0"/>
              <a:t>komora</a:t>
            </a:r>
          </a:p>
          <a:p>
            <a:pPr marL="342900" indent="-342900"/>
            <a:r>
              <a:rPr lang="cs-CZ" sz="2000" dirty="0" smtClean="0"/>
              <a:t>8</a:t>
            </a:r>
            <a:r>
              <a:rPr lang="cs-CZ" sz="2000" dirty="0"/>
              <a:t>. Levá </a:t>
            </a:r>
            <a:r>
              <a:rPr lang="cs-CZ" sz="2000" dirty="0" smtClean="0"/>
              <a:t>síň</a:t>
            </a:r>
          </a:p>
          <a:p>
            <a:pPr marL="342900" indent="-342900"/>
            <a:r>
              <a:rPr lang="cs-CZ" sz="2000" dirty="0" smtClean="0"/>
              <a:t>9</a:t>
            </a:r>
            <a:r>
              <a:rPr lang="cs-CZ" sz="2000" dirty="0"/>
              <a:t>. Pravá </a:t>
            </a:r>
            <a:r>
              <a:rPr lang="cs-CZ" sz="2000" dirty="0" smtClean="0"/>
              <a:t>síň</a:t>
            </a:r>
          </a:p>
          <a:p>
            <a:pPr marL="342900" indent="-342900"/>
            <a:r>
              <a:rPr lang="cs-CZ" sz="2000" dirty="0" smtClean="0"/>
              <a:t>10</a:t>
            </a:r>
            <a:r>
              <a:rPr lang="cs-CZ" sz="2000" dirty="0"/>
              <a:t>. </a:t>
            </a:r>
            <a:r>
              <a:rPr lang="cs-CZ" sz="2000" dirty="0" smtClean="0"/>
              <a:t>Aorta</a:t>
            </a:r>
          </a:p>
          <a:p>
            <a:pPr marL="342900" indent="-342900"/>
            <a:r>
              <a:rPr lang="cs-CZ" sz="2000" dirty="0" smtClean="0"/>
              <a:t>11</a:t>
            </a:r>
            <a:r>
              <a:rPr lang="cs-CZ" sz="2000" dirty="0"/>
              <a:t>. Plicní </a:t>
            </a:r>
            <a:r>
              <a:rPr lang="cs-CZ" sz="2000" dirty="0" smtClean="0"/>
              <a:t>chlopeň</a:t>
            </a:r>
          </a:p>
          <a:p>
            <a:pPr marL="342900" indent="-342900"/>
            <a:r>
              <a:rPr lang="cs-CZ" sz="2000" dirty="0" smtClean="0"/>
              <a:t>12</a:t>
            </a:r>
            <a:r>
              <a:rPr lang="cs-CZ" sz="2000" dirty="0"/>
              <a:t>. Trojcípá </a:t>
            </a:r>
            <a:r>
              <a:rPr lang="cs-CZ" sz="2000" dirty="0" smtClean="0"/>
              <a:t>chlopeň</a:t>
            </a:r>
          </a:p>
          <a:p>
            <a:pPr marL="342900" indent="-342900"/>
            <a:r>
              <a:rPr lang="cs-CZ" sz="2000" dirty="0" smtClean="0"/>
              <a:t>13</a:t>
            </a:r>
            <a:r>
              <a:rPr lang="cs-CZ" sz="2000" dirty="0"/>
              <a:t>. Dolní dutá žíla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55679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 části srdce. 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Kliknutím na obrázek se zobrazí řešení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1 tep = systola (stah) + diastola (uvolnění) </a:t>
            </a:r>
          </a:p>
          <a:p>
            <a:endParaRPr lang="cs-CZ" sz="3200" dirty="0" smtClean="0"/>
          </a:p>
          <a:p>
            <a:r>
              <a:rPr lang="cs-CZ" sz="3200" dirty="0" smtClean="0"/>
              <a:t>klidová tepová frekvence: 70 tepů za minutu, 180–200 tepů za minutu při práci, vytrvalci nižší frekvence: 25 – 40 tepů za minutu</a:t>
            </a:r>
          </a:p>
          <a:p>
            <a:endParaRPr lang="cs-CZ" sz="3200" dirty="0" smtClean="0"/>
          </a:p>
          <a:p>
            <a:r>
              <a:rPr lang="cs-CZ" sz="3200" dirty="0" smtClean="0"/>
              <a:t>tepový objem: v klidu 60–80 ml (tj. 5–6 l/min), při práci 100–150 ml (25–30 l/min); závisí na velikosti srdce </a:t>
            </a:r>
            <a:br>
              <a:rPr lang="cs-CZ" sz="3200" dirty="0" smtClean="0"/>
            </a:br>
            <a:endParaRPr lang="cs-CZ" sz="3200" dirty="0" smtClean="0"/>
          </a:p>
          <a:p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 srdce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4077072"/>
            <a:ext cx="8424936" cy="247687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srdeční ozvy</a:t>
            </a:r>
          </a:p>
          <a:p>
            <a:pPr lvl="1"/>
            <a:r>
              <a:rPr lang="cs-CZ" sz="2800" dirty="0" smtClean="0"/>
              <a:t> systolická ozva – uzavření cípatých chlopní při systole komor</a:t>
            </a:r>
          </a:p>
          <a:p>
            <a:pPr lvl="1"/>
            <a:r>
              <a:rPr lang="cs-CZ" sz="2800" dirty="0" smtClean="0"/>
              <a:t>diastolická ozva – uzavření poloměsíčitých chlopní (plicní a aortální) </a:t>
            </a:r>
            <a:endParaRPr lang="cs-CZ" sz="2800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 srdce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39552" y="332655"/>
            <a:ext cx="8424936" cy="3888432"/>
            <a:chOff x="539552" y="332655"/>
            <a:chExt cx="8424936" cy="3888432"/>
          </a:xfrm>
        </p:grpSpPr>
        <p:pic>
          <p:nvPicPr>
            <p:cNvPr id="16386" name="Picture 2" descr="File:Ultrasound of human heart apical 4-cahmber view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3779914" y="332655"/>
              <a:ext cx="5184574" cy="3888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539552" y="357301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2 Činnost srdce - ultrazvuk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PŘEVODNÍ SYSTÉM SRDEČNÍ</a:t>
            </a:r>
          </a:p>
          <a:p>
            <a:r>
              <a:rPr lang="cs-CZ" sz="3200" dirty="0" smtClean="0"/>
              <a:t>vzruch vzniká nezávisle na NS</a:t>
            </a:r>
          </a:p>
          <a:p>
            <a:r>
              <a:rPr lang="cs-CZ" sz="3200" u="sng" dirty="0" smtClean="0"/>
              <a:t>uzlík síňový </a:t>
            </a:r>
            <a:r>
              <a:rPr lang="cs-CZ" sz="3200" dirty="0" smtClean="0"/>
              <a:t>- sinoatriální uzel (SA): primární vznik impulsu, ústí horní duté žíly</a:t>
            </a:r>
          </a:p>
          <a:p>
            <a:r>
              <a:rPr lang="cs-CZ" dirty="0" smtClean="0"/>
              <a:t>(svazečky </a:t>
            </a:r>
            <a:r>
              <a:rPr lang="cs-CZ" dirty="0" err="1" smtClean="0"/>
              <a:t>internodálních</a:t>
            </a:r>
            <a:r>
              <a:rPr lang="cs-CZ" dirty="0" smtClean="0"/>
              <a:t> vláken: převod impulsu) </a:t>
            </a:r>
          </a:p>
          <a:p>
            <a:r>
              <a:rPr lang="cs-CZ" sz="3200" u="sng" dirty="0" smtClean="0"/>
              <a:t>uzlík síňokomorový </a:t>
            </a:r>
            <a:r>
              <a:rPr lang="cs-CZ" sz="3200" dirty="0" smtClean="0"/>
              <a:t>- atrioventrikulární uzel (AV): mezi P síní a P komorou</a:t>
            </a:r>
          </a:p>
          <a:p>
            <a:pPr>
              <a:buNone/>
            </a:pPr>
            <a:endParaRPr lang="cs-CZ" sz="3200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 srdce – srdeční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automacie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6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Motiv6</Template>
  <TotalTime>129</TotalTime>
  <Words>330</Words>
  <Application>Microsoft Office PowerPoint</Application>
  <PresentationFormat>Předvádění na obrazovce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Motiv6</vt:lpstr>
      <vt:lpstr>Snímek 1</vt:lpstr>
      <vt:lpstr>SRDCE</vt:lpstr>
      <vt:lpstr>Umístění a velikost</vt:lpstr>
      <vt:lpstr>Části srdce</vt:lpstr>
      <vt:lpstr>Části srdce</vt:lpstr>
      <vt:lpstr>Části srdce</vt:lpstr>
      <vt:lpstr>Činnost srdce</vt:lpstr>
      <vt:lpstr>Činnost srdce</vt:lpstr>
      <vt:lpstr>Činnost srdce – srdeční automacie</vt:lpstr>
      <vt:lpstr>Činnost srdce – srdeční automacie</vt:lpstr>
      <vt:lpstr>Snímek 11</vt:lpstr>
      <vt:lpstr>Snímek 12</vt:lpstr>
      <vt:lpstr>KONEC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16</cp:revision>
  <dcterms:created xsi:type="dcterms:W3CDTF">2013-12-08T19:41:34Z</dcterms:created>
  <dcterms:modified xsi:type="dcterms:W3CDTF">2014-05-19T20:33:30Z</dcterms:modified>
</cp:coreProperties>
</file>