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cs-CZ" sz="2000" smtClean="0"/>
              <a:t>Klepnutím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0D4A1D6C-A822-4B71-BB1B-AA01461A50CC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7DED583A-F424-4D97-B514-F212C33F8B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8"/>
          <a:ext cx="8280920" cy="5155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Tělní tekutiny, opakovací test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3.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 člověka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Prezentace k opakovaní učiva, žáci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řeší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promítaný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test, obsahuje řešení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Funkce krve, krvinky,  imunita, srážení krve, krevní skupiny, nemoci krve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leden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394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1"/>
            <a:ext cx="8229600" cy="1080120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cs-CZ" dirty="0" smtClean="0">
                <a:hlinkClick r:id="rId2" action="ppaction://hlinksldjump"/>
              </a:rPr>
              <a:t>Klepnutím sem se přenesete na začátek testu a můžete odtajnit řešení.</a:t>
            </a:r>
            <a:endParaRPr lang="cs-CZ" dirty="0">
              <a:hlinkClick r:id="rId2" action="ppaction://hlinksldjump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JELÍNEK, Jan a ZICHÁČEK, Vladimír. 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Biologie pro gymnázia: (teoretická a praktická část)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3.,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dopl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a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opr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Olomouc: Nakladatelství Olomouc, 1998, 551 s., [38] s. barev. obr.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příl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ISBN 80-718-2070-9.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Tělní tekutiny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657601"/>
            <a:ext cx="6400800" cy="1355576"/>
          </a:xfrm>
        </p:spPr>
        <p:txBody>
          <a:bodyPr/>
          <a:lstStyle/>
          <a:p>
            <a:r>
              <a:rPr lang="cs-CZ" dirty="0" smtClean="0"/>
              <a:t>opakovací test</a:t>
            </a: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580112" y="5229200"/>
            <a:ext cx="2808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dirty="0"/>
              <a:t>Po1 DUM č.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240030" indent="-514350">
              <a:buNone/>
            </a:pPr>
            <a:r>
              <a:rPr lang="cs-CZ" sz="3600" b="1" dirty="0" smtClean="0"/>
              <a:t>1. Z čeho vzniká </a:t>
            </a:r>
          </a:p>
          <a:p>
            <a:pPr marL="240030" indent="-514350">
              <a:buAutoNum type="alphaLcParenR"/>
            </a:pPr>
            <a:r>
              <a:rPr lang="cs-CZ" sz="3600" dirty="0" smtClean="0"/>
              <a:t>tkáňový mok		</a:t>
            </a:r>
            <a:endParaRPr lang="cs-CZ" sz="3600" dirty="0" smtClean="0">
              <a:solidFill>
                <a:srgbClr val="FF0000"/>
              </a:solidFill>
            </a:endParaRPr>
          </a:p>
          <a:p>
            <a:pPr marL="240030" indent="-514350">
              <a:buAutoNum type="alphaLcParenR"/>
            </a:pPr>
            <a:r>
              <a:rPr lang="cs-CZ" sz="3600" dirty="0" smtClean="0"/>
              <a:t>míza				</a:t>
            </a:r>
            <a:endParaRPr lang="cs-CZ" sz="3600" dirty="0" smtClean="0">
              <a:solidFill>
                <a:srgbClr val="FF0000"/>
              </a:solidFill>
            </a:endParaRPr>
          </a:p>
          <a:p>
            <a:pPr marL="240030" indent="-514350">
              <a:buAutoNum type="alphaLcParenR"/>
            </a:pPr>
            <a:endParaRPr lang="cs-CZ" sz="3600" dirty="0" smtClean="0"/>
          </a:p>
          <a:p>
            <a:pPr marL="240030" indent="-514350">
              <a:buNone/>
            </a:pPr>
            <a:r>
              <a:rPr lang="cs-CZ" sz="3600" b="1" dirty="0" smtClean="0"/>
              <a:t>2. Jaká je funkce</a:t>
            </a:r>
          </a:p>
          <a:p>
            <a:pPr marL="468630" indent="-742950">
              <a:buAutoNum type="alphaLcParenR"/>
            </a:pPr>
            <a:r>
              <a:rPr lang="cs-CZ" sz="3600" dirty="0" smtClean="0"/>
              <a:t>tkáňového moku</a:t>
            </a:r>
          </a:p>
          <a:p>
            <a:pPr marL="468630" indent="-742950">
              <a:buAutoNum type="alphaLcParenR"/>
            </a:pPr>
            <a:r>
              <a:rPr lang="cs-CZ" sz="3600" dirty="0" smtClean="0"/>
              <a:t>krve	(5 )	</a:t>
            </a:r>
          </a:p>
          <a:p>
            <a:pPr marL="468630" indent="-742950">
              <a:buAutoNum type="alphaLcParenR"/>
            </a:pPr>
            <a:endParaRPr lang="cs-CZ" sz="3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44008" y="3068961"/>
            <a:ext cx="43204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cs-CZ" sz="2400" dirty="0" smtClean="0">
                <a:solidFill>
                  <a:srgbClr val="FF0000"/>
                </a:solidFill>
              </a:rPr>
              <a:t>přenos látek mezi buňkami</a:t>
            </a:r>
          </a:p>
          <a:p>
            <a:pPr marL="342900" indent="-342900">
              <a:buAutoNum type="alphaLcParenR"/>
            </a:pPr>
            <a:r>
              <a:rPr lang="cs-CZ" sz="2400" dirty="0" smtClean="0">
                <a:solidFill>
                  <a:srgbClr val="FF0000"/>
                </a:solidFill>
              </a:rPr>
              <a:t>- </a:t>
            </a:r>
            <a:r>
              <a:rPr lang="cs-CZ" sz="2400" dirty="0" err="1" smtClean="0">
                <a:solidFill>
                  <a:srgbClr val="FF0000"/>
                </a:solidFill>
              </a:rPr>
              <a:t>homeostáza</a:t>
            </a:r>
            <a:endParaRPr lang="cs-CZ" sz="2400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</a:rPr>
              <a:t>     	- imunita</a:t>
            </a:r>
          </a:p>
          <a:p>
            <a:pPr marL="342900" indent="-342900"/>
            <a:r>
              <a:rPr lang="cs-CZ" sz="2400" dirty="0">
                <a:solidFill>
                  <a:srgbClr val="FF0000"/>
                </a:solidFill>
              </a:rPr>
              <a:t>	</a:t>
            </a:r>
            <a:r>
              <a:rPr lang="cs-CZ" sz="2400" dirty="0" smtClean="0">
                <a:solidFill>
                  <a:srgbClr val="FF0000"/>
                </a:solidFill>
              </a:rPr>
              <a:t>- srážení</a:t>
            </a:r>
          </a:p>
          <a:p>
            <a:pPr marL="342900" indent="-342900"/>
            <a:r>
              <a:rPr lang="cs-CZ" sz="2400" dirty="0">
                <a:solidFill>
                  <a:srgbClr val="FF0000"/>
                </a:solidFill>
              </a:rPr>
              <a:t>	</a:t>
            </a:r>
            <a:r>
              <a:rPr lang="cs-CZ" sz="2400" dirty="0" smtClean="0">
                <a:solidFill>
                  <a:srgbClr val="FF0000"/>
                </a:solidFill>
              </a:rPr>
              <a:t>- transport dýchacích plynů</a:t>
            </a:r>
          </a:p>
          <a:p>
            <a:pPr marL="342900" indent="-342900"/>
            <a:r>
              <a:rPr lang="cs-CZ" sz="2400" dirty="0">
                <a:solidFill>
                  <a:srgbClr val="FF0000"/>
                </a:solidFill>
              </a:rPr>
              <a:t>	</a:t>
            </a:r>
            <a:r>
              <a:rPr lang="cs-CZ" sz="2400" dirty="0" smtClean="0">
                <a:solidFill>
                  <a:srgbClr val="FF0000"/>
                </a:solidFill>
              </a:rPr>
              <a:t>- rozvod živin a odvod zplodin</a:t>
            </a:r>
          </a:p>
          <a:p>
            <a:pPr marL="342900" indent="-342900"/>
            <a:r>
              <a:rPr lang="cs-CZ" sz="2400" dirty="0">
                <a:solidFill>
                  <a:srgbClr val="FF0000"/>
                </a:solidFill>
              </a:rPr>
              <a:t>	</a:t>
            </a:r>
            <a:r>
              <a:rPr lang="cs-CZ" sz="2400" dirty="0" smtClean="0">
                <a:solidFill>
                  <a:srgbClr val="FF0000"/>
                </a:solidFill>
              </a:rPr>
              <a:t>- přenos hormonů (</a:t>
            </a:r>
            <a:r>
              <a:rPr lang="cs-CZ" sz="2400" dirty="0" err="1" smtClean="0">
                <a:solidFill>
                  <a:srgbClr val="FF0000"/>
                </a:solidFill>
              </a:rPr>
              <a:t>řidící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f</a:t>
            </a:r>
            <a:r>
              <a:rPr lang="cs-CZ" sz="2400" dirty="0" smtClean="0">
                <a:solidFill>
                  <a:srgbClr val="FF0000"/>
                </a:solidFill>
              </a:rPr>
              <a:t>.)</a:t>
            </a:r>
          </a:p>
          <a:p>
            <a:pPr marL="342900" indent="-342900"/>
            <a:r>
              <a:rPr lang="cs-CZ" sz="2400" dirty="0">
                <a:solidFill>
                  <a:srgbClr val="FF0000"/>
                </a:solidFill>
              </a:rPr>
              <a:t>	</a:t>
            </a:r>
            <a:r>
              <a:rPr lang="cs-CZ" sz="2400" dirty="0" smtClean="0">
                <a:solidFill>
                  <a:srgbClr val="FF0000"/>
                </a:solidFill>
              </a:rPr>
              <a:t>- rozvod tepla</a:t>
            </a:r>
            <a:r>
              <a:rPr lang="cs-CZ" sz="2400" dirty="0">
                <a:solidFill>
                  <a:srgbClr val="FF0000"/>
                </a:solidFill>
              </a:rPr>
              <a:t>	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76056" y="1340768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cs-CZ" sz="2400" dirty="0" smtClean="0">
                <a:solidFill>
                  <a:srgbClr val="FF0000"/>
                </a:solidFill>
              </a:rPr>
              <a:t>krev</a:t>
            </a:r>
          </a:p>
          <a:p>
            <a:pPr marL="457200" indent="-457200">
              <a:buAutoNum type="alphaLcParenR"/>
            </a:pPr>
            <a:r>
              <a:rPr lang="cs-CZ" sz="2400" dirty="0" smtClean="0">
                <a:solidFill>
                  <a:srgbClr val="FF0000"/>
                </a:solidFill>
              </a:rPr>
              <a:t>tkáňový mok</a:t>
            </a:r>
            <a:r>
              <a:rPr lang="cs-CZ" sz="2400" dirty="0"/>
              <a:t>	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980728"/>
            <a:ext cx="4104456" cy="1584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800" dirty="0" smtClean="0"/>
              <a:t>ŘEŠENÍ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44008" y="3068960"/>
            <a:ext cx="4104456" cy="3384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800" dirty="0" smtClean="0"/>
              <a:t>ŘEŠENÍ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609329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Kliknutím na rámeček se objeví řešení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240030" indent="-514350">
              <a:buNone/>
            </a:pPr>
            <a:r>
              <a:rPr lang="cs-CZ" sz="3600" b="1" dirty="0" smtClean="0"/>
              <a:t>3. Jakou koncentraci </a:t>
            </a:r>
            <a:r>
              <a:rPr lang="cs-CZ" sz="3600" b="1" dirty="0" err="1" smtClean="0"/>
              <a:t>NaCl</a:t>
            </a:r>
            <a:r>
              <a:rPr lang="cs-CZ" sz="3600" b="1" dirty="0" smtClean="0"/>
              <a:t> má fyziologický roztok?</a:t>
            </a:r>
            <a:r>
              <a:rPr lang="cs-CZ" sz="3600" dirty="0" smtClean="0"/>
              <a:t>				</a:t>
            </a:r>
            <a:endParaRPr lang="cs-CZ" sz="3600" dirty="0" smtClean="0">
              <a:solidFill>
                <a:srgbClr val="FF0000"/>
              </a:solidFill>
            </a:endParaRPr>
          </a:p>
          <a:p>
            <a:pPr marL="240030" indent="-514350">
              <a:buAutoNum type="alphaLcParenR"/>
            </a:pPr>
            <a:endParaRPr lang="cs-CZ" sz="3600" dirty="0" smtClean="0"/>
          </a:p>
          <a:p>
            <a:pPr marL="240030" indent="-514350">
              <a:buNone/>
            </a:pPr>
            <a:r>
              <a:rPr lang="cs-CZ" sz="3600" b="1" dirty="0" smtClean="0"/>
              <a:t>4. Jakou výhodu přináší bezjadernost a tvar a červených krvinek?</a:t>
            </a:r>
          </a:p>
          <a:p>
            <a:pPr marL="468630" indent="-742950">
              <a:buAutoNum type="alphaLcParenR"/>
            </a:pPr>
            <a:endParaRPr lang="cs-CZ" sz="3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3968" y="3645024"/>
            <a:ext cx="43204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800" dirty="0" smtClean="0">
                <a:solidFill>
                  <a:srgbClr val="FF0000"/>
                </a:solidFill>
              </a:rPr>
              <a:t>větší plocha pro navázání kyslíku oproti kulovitému tvaru</a:t>
            </a:r>
          </a:p>
          <a:p>
            <a:pPr marL="342900" indent="-342900"/>
            <a:r>
              <a:rPr lang="cs-CZ" sz="2800" dirty="0" smtClean="0">
                <a:solidFill>
                  <a:srgbClr val="FF0000"/>
                </a:solidFill>
              </a:rPr>
              <a:t>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76056" y="134076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800" dirty="0" smtClean="0">
                <a:solidFill>
                  <a:srgbClr val="FF0000"/>
                </a:solidFill>
              </a:rPr>
              <a:t>0,9 %</a:t>
            </a:r>
            <a:r>
              <a:rPr lang="cs-CZ" sz="2400" dirty="0"/>
              <a:t>	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067944" y="1268760"/>
            <a:ext cx="4104456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800" dirty="0" smtClean="0"/>
              <a:t>ŘEŠENÍ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067944" y="3429000"/>
            <a:ext cx="4608512" cy="21876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800" dirty="0" smtClean="0"/>
              <a:t>ŘEŠENÍ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609329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Kliknutím na rámeček se objeví řešení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240030" indent="-514350">
              <a:buNone/>
            </a:pPr>
            <a:r>
              <a:rPr lang="cs-CZ" sz="3600" b="1" dirty="0" smtClean="0"/>
              <a:t>5. Kolik se jich nachází v 1 mm</a:t>
            </a:r>
            <a:r>
              <a:rPr lang="cs-CZ" sz="3600" b="1" baseline="30000" dirty="0" smtClean="0"/>
              <a:t>3</a:t>
            </a:r>
            <a:r>
              <a:rPr lang="cs-CZ" sz="3600" b="1" dirty="0" smtClean="0"/>
              <a:t>? </a:t>
            </a:r>
          </a:p>
          <a:p>
            <a:pPr marL="240030" indent="-514350">
              <a:buAutoNum type="alphaLcParenR"/>
            </a:pPr>
            <a:r>
              <a:rPr lang="cs-CZ" sz="3600" dirty="0" smtClean="0"/>
              <a:t>červené krvinky muži		</a:t>
            </a:r>
            <a:endParaRPr lang="cs-CZ" sz="3600" dirty="0" smtClean="0">
              <a:solidFill>
                <a:srgbClr val="FF0000"/>
              </a:solidFill>
            </a:endParaRPr>
          </a:p>
          <a:p>
            <a:pPr marL="240030" indent="-514350">
              <a:buAutoNum type="alphaLcParenR"/>
            </a:pPr>
            <a:r>
              <a:rPr lang="cs-CZ" sz="3600" dirty="0" smtClean="0"/>
              <a:t>krevní destičky				</a:t>
            </a:r>
            <a:endParaRPr lang="cs-CZ" sz="3600" dirty="0" smtClean="0">
              <a:solidFill>
                <a:srgbClr val="FF0000"/>
              </a:solidFill>
            </a:endParaRPr>
          </a:p>
          <a:p>
            <a:pPr marL="240030" indent="-514350">
              <a:buAutoNum type="alphaLcParenR"/>
            </a:pPr>
            <a:endParaRPr lang="cs-CZ" sz="3600" dirty="0" smtClean="0"/>
          </a:p>
          <a:p>
            <a:pPr marL="240030" indent="-514350">
              <a:buAutoNum type="alphaLcParenR"/>
            </a:pPr>
            <a:endParaRPr lang="cs-CZ" sz="3600" dirty="0" smtClean="0"/>
          </a:p>
          <a:p>
            <a:pPr marL="240030" indent="-514350">
              <a:buNone/>
            </a:pPr>
            <a:r>
              <a:rPr lang="cs-CZ" sz="3600" b="1" dirty="0" smtClean="0"/>
              <a:t>6. Co ovlivňuje množství bílých krvinek?</a:t>
            </a:r>
          </a:p>
          <a:p>
            <a:pPr marL="468630" indent="-742950">
              <a:buAutoNum type="alphaLcParenR"/>
            </a:pPr>
            <a:endParaRPr lang="cs-CZ" sz="3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63688" y="443711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800" dirty="0" smtClean="0">
                <a:solidFill>
                  <a:srgbClr val="FF0000"/>
                </a:solidFill>
              </a:rPr>
              <a:t>denní doba, příjem potravy, infekce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76056" y="1988840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cs-CZ" sz="2800" dirty="0" smtClean="0">
                <a:solidFill>
                  <a:srgbClr val="FF0000"/>
                </a:solidFill>
              </a:rPr>
              <a:t>5 – </a:t>
            </a:r>
            <a:r>
              <a:rPr lang="cs-CZ" sz="2800" dirty="0" err="1" smtClean="0">
                <a:solidFill>
                  <a:srgbClr val="FF0000"/>
                </a:solidFill>
              </a:rPr>
              <a:t>5</a:t>
            </a:r>
            <a:r>
              <a:rPr lang="cs-CZ" sz="2800" dirty="0" smtClean="0">
                <a:solidFill>
                  <a:srgbClr val="FF0000"/>
                </a:solidFill>
              </a:rPr>
              <a:t>,5 mil.</a:t>
            </a:r>
          </a:p>
          <a:p>
            <a:pPr marL="457200" indent="-457200">
              <a:buAutoNum type="alphaLcParenR"/>
            </a:pPr>
            <a:r>
              <a:rPr lang="cs-CZ" sz="2800" dirty="0" smtClean="0">
                <a:solidFill>
                  <a:srgbClr val="FF0000"/>
                </a:solidFill>
              </a:rPr>
              <a:t>200 – 300 tis.</a:t>
            </a:r>
            <a:r>
              <a:rPr lang="cs-CZ" sz="2800" dirty="0"/>
              <a:t>	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355976" y="1916832"/>
            <a:ext cx="388843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800" dirty="0" smtClean="0"/>
              <a:t>ŘEŠENÍ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403648" y="4221088"/>
            <a:ext cx="6840760" cy="13235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800" dirty="0" smtClean="0"/>
              <a:t>ŘEŠENÍ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609329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Kliknutím na rámeček se objeví řešení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240030" indent="-514350">
              <a:buNone/>
            </a:pPr>
            <a:r>
              <a:rPr lang="cs-CZ" sz="3600" b="1" dirty="0" smtClean="0"/>
              <a:t>7. Vysvětli + které buňky ji zajišťují</a:t>
            </a:r>
          </a:p>
          <a:p>
            <a:pPr marL="468630" indent="-742950">
              <a:buAutoNum type="alphaLcParenR"/>
            </a:pPr>
            <a:r>
              <a:rPr lang="cs-CZ" sz="3600" b="1" dirty="0" smtClean="0"/>
              <a:t>buněčná imunita</a:t>
            </a:r>
          </a:p>
          <a:p>
            <a:pPr marL="468630" indent="-742950">
              <a:buAutoNum type="alphaLcParenR"/>
            </a:pPr>
            <a:r>
              <a:rPr lang="cs-CZ" sz="3600" b="1" dirty="0" smtClean="0"/>
              <a:t>látková (humorální) imunita</a:t>
            </a:r>
          </a:p>
          <a:p>
            <a:pPr marL="468630" indent="-742950">
              <a:buAutoNum type="alphaLcParenR"/>
            </a:pPr>
            <a:r>
              <a:rPr lang="cs-CZ" sz="3600" b="1" dirty="0" smtClean="0"/>
              <a:t>specifická imunita</a:t>
            </a:r>
            <a:r>
              <a:rPr lang="cs-CZ" sz="3600" dirty="0" smtClean="0"/>
              <a:t>			</a:t>
            </a:r>
            <a:endParaRPr lang="cs-CZ" sz="3600" dirty="0" smtClean="0">
              <a:solidFill>
                <a:srgbClr val="FF0000"/>
              </a:solidFill>
            </a:endParaRPr>
          </a:p>
          <a:p>
            <a:pPr marL="240030" indent="-514350">
              <a:buAutoNum type="alphaLcParenR"/>
            </a:pPr>
            <a:endParaRPr lang="cs-CZ" sz="3600" dirty="0" smtClean="0"/>
          </a:p>
          <a:p>
            <a:pPr marL="240030" indent="-514350">
              <a:buNone/>
            </a:pPr>
            <a:endParaRPr lang="cs-CZ" sz="3600" b="1" dirty="0" smtClean="0"/>
          </a:p>
          <a:p>
            <a:pPr marL="468630" indent="-742950">
              <a:buAutoNum type="alphaLcParenR"/>
            </a:pPr>
            <a:endParaRPr lang="cs-CZ" sz="3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3645024"/>
            <a:ext cx="8424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 smtClean="0">
                <a:solidFill>
                  <a:srgbClr val="FF0000"/>
                </a:solidFill>
              </a:rPr>
              <a:t>likvidace napadených nebo pozměněných buněk (nádorových), lymfocyty T</a:t>
            </a:r>
          </a:p>
          <a:p>
            <a:pPr marL="514350" indent="-514350">
              <a:buAutoNum type="alphaLcParenR"/>
            </a:pPr>
            <a:r>
              <a:rPr lang="cs-CZ" sz="2800" dirty="0" smtClean="0">
                <a:solidFill>
                  <a:srgbClr val="FF0000"/>
                </a:solidFill>
              </a:rPr>
              <a:t>tvorba protilátek proti patogenům, lymfocyty B</a:t>
            </a:r>
          </a:p>
          <a:p>
            <a:pPr marL="514350" indent="-514350">
              <a:buAutoNum type="alphaLcParenR"/>
            </a:pPr>
            <a:r>
              <a:rPr lang="cs-CZ" sz="2800" dirty="0" smtClean="0">
                <a:solidFill>
                  <a:srgbClr val="FF0000"/>
                </a:solidFill>
              </a:rPr>
              <a:t>reakce proti konkrétnímu patogenu,</a:t>
            </a:r>
          </a:p>
          <a:p>
            <a:pPr marL="514350" indent="-514350"/>
            <a:r>
              <a:rPr lang="cs-CZ" sz="2800" dirty="0">
                <a:solidFill>
                  <a:srgbClr val="FF0000"/>
                </a:solidFill>
              </a:rPr>
              <a:t>	</a:t>
            </a:r>
            <a:r>
              <a:rPr lang="cs-CZ" sz="2800" dirty="0" smtClean="0">
                <a:solidFill>
                  <a:srgbClr val="FF0000"/>
                </a:solidFill>
              </a:rPr>
              <a:t> lymfocyty B a T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3573016"/>
            <a:ext cx="8280920" cy="2304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800" dirty="0" smtClean="0"/>
              <a:t>ŘEŠENÍ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609329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Kliknutím na rámeček se objeví řešení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240030" indent="-514350">
              <a:buNone/>
            </a:pPr>
            <a:r>
              <a:rPr lang="cs-CZ" sz="3600" b="1" dirty="0" smtClean="0"/>
              <a:t>8. Z čeho se uvolňují?</a:t>
            </a:r>
          </a:p>
          <a:p>
            <a:pPr marL="468630" indent="-742950">
              <a:buAutoNum type="alphaLcParenR"/>
            </a:pPr>
            <a:r>
              <a:rPr lang="cs-CZ" sz="3600" b="1" dirty="0" smtClean="0"/>
              <a:t>interferony</a:t>
            </a:r>
          </a:p>
          <a:p>
            <a:pPr marL="468630" indent="-742950">
              <a:buAutoNum type="alphaLcParenR"/>
            </a:pPr>
            <a:r>
              <a:rPr lang="cs-CZ" sz="3600" b="1" dirty="0" smtClean="0"/>
              <a:t>trombokináza</a:t>
            </a:r>
            <a:r>
              <a:rPr lang="cs-CZ" sz="3600" dirty="0" smtClean="0"/>
              <a:t>				</a:t>
            </a:r>
            <a:endParaRPr lang="cs-CZ" sz="3600" dirty="0" smtClean="0">
              <a:solidFill>
                <a:srgbClr val="FF0000"/>
              </a:solidFill>
            </a:endParaRPr>
          </a:p>
          <a:p>
            <a:pPr marL="240030" indent="-514350">
              <a:buAutoNum type="alphaLcParenR"/>
            </a:pPr>
            <a:endParaRPr lang="cs-CZ" sz="3600" dirty="0" smtClean="0"/>
          </a:p>
          <a:p>
            <a:pPr marL="240030" indent="-514350">
              <a:buNone/>
            </a:pPr>
            <a:r>
              <a:rPr lang="cs-CZ" sz="3600" b="1" dirty="0" smtClean="0"/>
              <a:t>9. Jaké aglutinogeny a aglutininy mají krevní skupiny</a:t>
            </a:r>
          </a:p>
          <a:p>
            <a:pPr marL="468630" indent="-742950">
              <a:buAutoNum type="alphaLcParenR"/>
            </a:pPr>
            <a:r>
              <a:rPr lang="cs-CZ" sz="3600" b="1" dirty="0" smtClean="0"/>
              <a:t>O</a:t>
            </a:r>
          </a:p>
          <a:p>
            <a:pPr marL="468630" indent="-742950">
              <a:buAutoNum type="alphaLcParenR"/>
            </a:pPr>
            <a:r>
              <a:rPr lang="cs-CZ" sz="3600" b="1" dirty="0" smtClean="0"/>
              <a:t>B</a:t>
            </a:r>
          </a:p>
          <a:p>
            <a:pPr marL="468630" indent="-742950">
              <a:buAutoNum type="alphaLcParenR"/>
            </a:pPr>
            <a:endParaRPr lang="cs-CZ" sz="3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3968" y="3645024"/>
            <a:ext cx="43204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 smtClean="0">
                <a:solidFill>
                  <a:srgbClr val="FF0000"/>
                </a:solidFill>
              </a:rPr>
              <a:t>aglutinogen – žádný, aglutinin – </a:t>
            </a:r>
            <a:r>
              <a:rPr lang="cs-CZ" sz="2800" dirty="0" err="1" smtClean="0">
                <a:solidFill>
                  <a:srgbClr val="FF0000"/>
                </a:solidFill>
              </a:rPr>
              <a:t>anti</a:t>
            </a:r>
            <a:r>
              <a:rPr lang="cs-CZ" sz="2800" dirty="0" smtClean="0">
                <a:solidFill>
                  <a:srgbClr val="FF0000"/>
                </a:solidFill>
              </a:rPr>
              <a:t> A, </a:t>
            </a:r>
            <a:r>
              <a:rPr lang="cs-CZ" sz="2800" dirty="0" err="1" smtClean="0">
                <a:solidFill>
                  <a:srgbClr val="FF0000"/>
                </a:solidFill>
              </a:rPr>
              <a:t>anti</a:t>
            </a:r>
            <a:r>
              <a:rPr lang="cs-CZ" sz="2800" dirty="0" smtClean="0">
                <a:solidFill>
                  <a:srgbClr val="FF0000"/>
                </a:solidFill>
              </a:rPr>
              <a:t> B</a:t>
            </a:r>
          </a:p>
          <a:p>
            <a:pPr marL="514350" indent="-514350">
              <a:buFontTx/>
              <a:buAutoNum type="alphaLcParenR"/>
            </a:pPr>
            <a:r>
              <a:rPr lang="cs-CZ" sz="2800" dirty="0" smtClean="0">
                <a:solidFill>
                  <a:srgbClr val="FF0000"/>
                </a:solidFill>
              </a:rPr>
              <a:t> aglutinogen – B, aglutinin – </a:t>
            </a:r>
            <a:r>
              <a:rPr lang="cs-CZ" sz="2800" dirty="0" err="1" smtClean="0">
                <a:solidFill>
                  <a:srgbClr val="FF0000"/>
                </a:solidFill>
              </a:rPr>
              <a:t>anti</a:t>
            </a:r>
            <a:r>
              <a:rPr lang="cs-CZ" sz="2800" dirty="0" smtClean="0">
                <a:solidFill>
                  <a:srgbClr val="FF0000"/>
                </a:solidFill>
              </a:rPr>
              <a:t> A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76056" y="1052736"/>
            <a:ext cx="3024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 smtClean="0">
                <a:solidFill>
                  <a:srgbClr val="FF0000"/>
                </a:solidFill>
              </a:rPr>
              <a:t>napadené buňky</a:t>
            </a:r>
          </a:p>
          <a:p>
            <a:pPr marL="514350" indent="-514350">
              <a:buAutoNum type="alphaLcParenR"/>
            </a:pPr>
            <a:r>
              <a:rPr lang="cs-CZ" sz="2800" dirty="0" smtClean="0">
                <a:solidFill>
                  <a:srgbClr val="FF0000"/>
                </a:solidFill>
              </a:rPr>
              <a:t>krevní destičky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39544" y="1052736"/>
            <a:ext cx="3132856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800" dirty="0" smtClean="0"/>
              <a:t>ŘEŠENÍ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067944" y="3573016"/>
            <a:ext cx="4608512" cy="21876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800" dirty="0" smtClean="0"/>
              <a:t>ŘEŠENÍ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609329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Kliknutím na rámeček se objeví řešení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240030" indent="-514350">
              <a:buNone/>
            </a:pPr>
            <a:r>
              <a:rPr lang="cs-CZ" sz="3600" b="1" dirty="0" smtClean="0"/>
              <a:t>10. Jaké možné riziko je pro matku její krevní faktor </a:t>
            </a:r>
            <a:r>
              <a:rPr lang="cs-CZ" sz="3600" b="1" dirty="0" err="1" smtClean="0"/>
              <a:t>Rh</a:t>
            </a:r>
            <a:r>
              <a:rPr lang="cs-CZ" sz="3600" b="1" dirty="0" smtClean="0"/>
              <a:t> -</a:t>
            </a:r>
            <a:r>
              <a:rPr lang="cs-CZ" sz="3600" dirty="0" smtClean="0"/>
              <a:t>				</a:t>
            </a:r>
            <a:endParaRPr lang="cs-CZ" sz="3600" dirty="0" smtClean="0">
              <a:solidFill>
                <a:srgbClr val="FF0000"/>
              </a:solidFill>
            </a:endParaRPr>
          </a:p>
          <a:p>
            <a:pPr marL="240030" indent="-514350">
              <a:buAutoNum type="alphaLcParenR"/>
            </a:pPr>
            <a:endParaRPr lang="cs-CZ" sz="3600" dirty="0" smtClean="0"/>
          </a:p>
          <a:p>
            <a:pPr marL="240030" indent="-514350">
              <a:buNone/>
            </a:pPr>
            <a:endParaRPr lang="cs-CZ" sz="3600" b="1" dirty="0" smtClean="0"/>
          </a:p>
          <a:p>
            <a:pPr marL="240030" indent="-514350">
              <a:buNone/>
            </a:pPr>
            <a:r>
              <a:rPr lang="cs-CZ" sz="3600" b="1" dirty="0" smtClean="0"/>
              <a:t>11. Co je to?</a:t>
            </a:r>
          </a:p>
          <a:p>
            <a:pPr marL="468630" indent="-742950">
              <a:buAutoNum type="alphaLcParenR"/>
            </a:pPr>
            <a:r>
              <a:rPr lang="cs-CZ" sz="3600" b="1" dirty="0" smtClean="0"/>
              <a:t>hemofilie</a:t>
            </a:r>
          </a:p>
          <a:p>
            <a:pPr marL="468630" indent="-742950">
              <a:buAutoNum type="alphaLcParenR"/>
            </a:pPr>
            <a:r>
              <a:rPr lang="cs-CZ" sz="3600" b="1" dirty="0" smtClean="0"/>
              <a:t>trombóza</a:t>
            </a:r>
          </a:p>
          <a:p>
            <a:pPr marL="468630" indent="-742950">
              <a:buAutoNum type="alphaLcParenR"/>
            </a:pPr>
            <a:r>
              <a:rPr lang="cs-CZ" sz="3600" b="1" dirty="0" smtClean="0"/>
              <a:t>anémie</a:t>
            </a:r>
          </a:p>
          <a:p>
            <a:pPr marL="468630" indent="-742950">
              <a:buAutoNum type="alphaLcParenR"/>
            </a:pPr>
            <a:r>
              <a:rPr lang="cs-CZ" sz="3600" b="1" dirty="0" err="1" smtClean="0"/>
              <a:t>embólie</a:t>
            </a:r>
            <a:endParaRPr lang="cs-CZ" sz="3600" b="1" dirty="0" smtClean="0"/>
          </a:p>
          <a:p>
            <a:pPr marL="468630" indent="-742950">
              <a:buAutoNum type="alphaLcParenR"/>
            </a:pPr>
            <a:endParaRPr lang="cs-CZ" sz="3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499992" y="3645024"/>
            <a:ext cx="43204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 smtClean="0">
                <a:solidFill>
                  <a:srgbClr val="FF0000"/>
                </a:solidFill>
              </a:rPr>
              <a:t>chorobná krvácivost</a:t>
            </a:r>
          </a:p>
          <a:p>
            <a:pPr marL="514350" indent="-514350">
              <a:buAutoNum type="alphaLcParenR"/>
            </a:pPr>
            <a:r>
              <a:rPr lang="cs-CZ" sz="2800" dirty="0" smtClean="0">
                <a:solidFill>
                  <a:srgbClr val="FF0000"/>
                </a:solidFill>
              </a:rPr>
              <a:t>tvorba krevních sraženin v cévě</a:t>
            </a:r>
          </a:p>
          <a:p>
            <a:pPr marL="514350" indent="-514350">
              <a:buAutoNum type="alphaLcParenR"/>
            </a:pPr>
            <a:r>
              <a:rPr lang="cs-CZ" sz="2800" dirty="0" smtClean="0">
                <a:solidFill>
                  <a:srgbClr val="FF0000"/>
                </a:solidFill>
              </a:rPr>
              <a:t>chudokrevnost</a:t>
            </a:r>
          </a:p>
          <a:p>
            <a:pPr marL="514350" indent="-514350">
              <a:buAutoNum type="alphaLcParenR"/>
            </a:pPr>
            <a:r>
              <a:rPr lang="cs-CZ" sz="2800" dirty="0" smtClean="0">
                <a:solidFill>
                  <a:srgbClr val="FF0000"/>
                </a:solidFill>
              </a:rPr>
              <a:t>sraženina v životně důležitém orgánu</a:t>
            </a:r>
          </a:p>
          <a:p>
            <a:pPr marL="342900" indent="-342900"/>
            <a:r>
              <a:rPr lang="cs-CZ" sz="2800" dirty="0" smtClean="0">
                <a:solidFill>
                  <a:srgbClr val="FF0000"/>
                </a:solidFill>
              </a:rPr>
              <a:t>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76056" y="1340768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400" dirty="0"/>
              <a:t>	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572000" y="3645024"/>
            <a:ext cx="4320480" cy="25922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800" dirty="0" smtClean="0"/>
              <a:t>ŘEŠENÍ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609329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Kliknutím na rámeček se objeví řešení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499992" y="1484784"/>
            <a:ext cx="41764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800" dirty="0" smtClean="0">
                <a:solidFill>
                  <a:srgbClr val="FF0000"/>
                </a:solidFill>
              </a:rPr>
              <a:t>Plod RH+, při opakovaném těhotenství protilátky, poškození nebo potrat</a:t>
            </a:r>
          </a:p>
          <a:p>
            <a:pPr marL="342900" indent="-342900"/>
            <a:r>
              <a:rPr lang="cs-CZ" sz="2800" dirty="0" smtClean="0">
                <a:solidFill>
                  <a:srgbClr val="FF0000"/>
                </a:solidFill>
              </a:rPr>
              <a:t>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572000" y="1412776"/>
            <a:ext cx="4104456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800" dirty="0" smtClean="0"/>
              <a:t>ŘEŠENÍ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240030" indent="-514350">
              <a:buNone/>
            </a:pPr>
            <a:r>
              <a:rPr lang="cs-CZ" sz="3600" b="1" dirty="0" smtClean="0"/>
              <a:t>12. Doplň text</a:t>
            </a:r>
            <a:r>
              <a:rPr lang="cs-CZ" sz="3600" dirty="0" smtClean="0"/>
              <a:t>	</a:t>
            </a:r>
          </a:p>
          <a:p>
            <a:pPr marL="240030" indent="-514350">
              <a:buNone/>
            </a:pPr>
            <a:r>
              <a:rPr lang="cs-CZ" sz="3600" dirty="0" smtClean="0"/>
              <a:t>……........ je choroba bílých krvinek. Léčí transplantací ………………nejčastěji z …………….. kosti. Alternativou léčby je použití léků -  …………………. , které ničí dělivé (nádorové) buňky.			</a:t>
            </a:r>
            <a:endParaRPr lang="cs-CZ" sz="3600" dirty="0" smtClean="0">
              <a:solidFill>
                <a:srgbClr val="FF0000"/>
              </a:solidFill>
            </a:endParaRPr>
          </a:p>
          <a:p>
            <a:pPr marL="240030" indent="-514350">
              <a:buAutoNum type="alphaLcParenR"/>
            </a:pPr>
            <a:endParaRPr lang="cs-CZ" sz="3600" dirty="0" smtClean="0"/>
          </a:p>
          <a:p>
            <a:pPr marL="468630" indent="-742950">
              <a:buAutoNum type="alphaLcParenR"/>
            </a:pPr>
            <a:endParaRPr lang="cs-CZ" sz="3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067944" y="4725144"/>
            <a:ext cx="4608512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800" dirty="0" smtClean="0"/>
              <a:t>ŘEŠENÍ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609329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Kliknutím na rámeček se objeví řešení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3089"/>
            <a:ext cx="8443664" cy="51761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45720" rIns="45720">
            <a:normAutofit/>
          </a:bodyPr>
          <a:lstStyle/>
          <a:p>
            <a:pPr marL="240030" marR="0" lvl="0" indent="-5143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12. Doplň text</a:t>
            </a: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	</a:t>
            </a:r>
          </a:p>
          <a:p>
            <a:pPr marL="240030" marR="0" lvl="0" indent="-5143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lang="cs-CZ" sz="3600" kern="0" dirty="0" smtClean="0">
                <a:solidFill>
                  <a:srgbClr val="FF0000"/>
                </a:solidFill>
                <a:ea typeface="+mn-lt"/>
                <a:cs typeface="+mn-lt"/>
              </a:rPr>
              <a:t>Leukémie</a:t>
            </a: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 je choroba bílých krvinek. Léčí transplantací </a:t>
            </a: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kostní dřeně </a:t>
            </a: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nejčastěji z </a:t>
            </a: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pánevní</a:t>
            </a: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 kosti. Alternativou léčby je použití léků -  </a:t>
            </a: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chemoterapie</a:t>
            </a: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, které ničí dělivé (nádorové) buňky.			</a:t>
            </a:r>
            <a:endParaRPr kumimoji="0" 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lt"/>
              <a:cs typeface="+mn-lt"/>
            </a:endParaRPr>
          </a:p>
          <a:p>
            <a:pPr marL="240030" marR="0" lvl="0" indent="-5143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AutoNum type="alphaLcParenR"/>
              <a:tabLst/>
              <a:defRPr/>
            </a:pPr>
            <a:endParaRPr kumimoji="0" lang="cs-CZ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lt"/>
              <a:cs typeface="+mn-lt"/>
            </a:endParaRPr>
          </a:p>
          <a:p>
            <a:pPr marL="468630" marR="0" lvl="0" indent="-7429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AutoNum type="alphaLcParenR"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lt"/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8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Motiv8</Template>
  <TotalTime>115</TotalTime>
  <Words>391</Words>
  <Application>Microsoft Office PowerPoint</Application>
  <PresentationFormat>Předvádění na obrazovce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sady Office</vt:lpstr>
      <vt:lpstr>Motiv8</vt:lpstr>
      <vt:lpstr>Snímek 1</vt:lpstr>
      <vt:lpstr>Tělní tekutiny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Konec testu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Tomas</cp:lastModifiedBy>
  <cp:revision>16</cp:revision>
  <dcterms:created xsi:type="dcterms:W3CDTF">2014-01-07T21:11:37Z</dcterms:created>
  <dcterms:modified xsi:type="dcterms:W3CDTF">2014-05-19T20:30:04Z</dcterms:modified>
</cp:coreProperties>
</file>