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6" r:id="rId4"/>
    <p:sldId id="258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6" y="6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E20A-88AB-4D84-AC41-C5A00D06D496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2DB12-474C-4064-B78B-05D65DF36D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E20A-88AB-4D84-AC41-C5A00D06D496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2DB12-474C-4064-B78B-05D65DF36D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E20A-88AB-4D84-AC41-C5A00D06D496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2DB12-474C-4064-B78B-05D65DF36D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E20A-88AB-4D84-AC41-C5A00D06D496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C2DB12-474C-4064-B78B-05D65DF36D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836E20A-88AB-4D84-AC41-C5A00D06D496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3C2DB12-474C-4064-B78B-05D65DF36D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E20A-88AB-4D84-AC41-C5A00D06D496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2DB12-474C-4064-B78B-05D65DF36D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E20A-88AB-4D84-AC41-C5A00D06D496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2DB12-474C-4064-B78B-05D65DF36D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2DB12-474C-4064-B78B-05D65DF36D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E20A-88AB-4D84-AC41-C5A00D06D496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E20A-88AB-4D84-AC41-C5A00D06D496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2DB12-474C-4064-B78B-05D65DF36D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E20A-88AB-4D84-AC41-C5A00D06D496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2DB12-474C-4064-B78B-05D65DF36D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836E20A-88AB-4D84-AC41-C5A00D06D496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3C2DB12-474C-4064-B78B-05D65DF36D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E20A-88AB-4D84-AC41-C5A00D06D496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2DB12-474C-4064-B78B-05D65DF36D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E20A-88AB-4D84-AC41-C5A00D06D496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C2DB12-474C-4064-B78B-05D65DF36D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E20A-88AB-4D84-AC41-C5A00D06D496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2DB12-474C-4064-B78B-05D65DF36D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E20A-88AB-4D84-AC41-C5A00D06D496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2DB12-474C-4064-B78B-05D65DF36D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E20A-88AB-4D84-AC41-C5A00D06D496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2DB12-474C-4064-B78B-05D65DF36D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E20A-88AB-4D84-AC41-C5A00D06D496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2DB12-474C-4064-B78B-05D65DF36D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E20A-88AB-4D84-AC41-C5A00D06D496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2DB12-474C-4064-B78B-05D65DF36D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E20A-88AB-4D84-AC41-C5A00D06D496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2DB12-474C-4064-B78B-05D65DF36D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E20A-88AB-4D84-AC41-C5A00D06D496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2DB12-474C-4064-B78B-05D65DF36D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E20A-88AB-4D84-AC41-C5A00D06D496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2DB12-474C-4064-B78B-05D65DF36D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E20A-88AB-4D84-AC41-C5A00D06D496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2DB12-474C-4064-B78B-05D65DF36D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6E20A-88AB-4D84-AC41-C5A00D06D496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2DB12-474C-4064-B78B-05D65DF36D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836E20A-88AB-4D84-AC41-C5A00D06D496}" type="datetimeFigureOut">
              <a:rPr lang="cs-CZ" smtClean="0"/>
              <a:pPr/>
              <a:t>19.5.2014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3C2DB12-474C-4064-B78B-05D65DF36D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Illu_compact_spongy_bone.jpg" TargetMode="External"/><Relationship Id="rId7" Type="http://schemas.openxmlformats.org/officeDocument/2006/relationships/hyperlink" Target="http://commons.wikimedia.org/wiki/File:Gelenke_Zeichnung01.jpg" TargetMode="External"/><Relationship Id="rId2" Type="http://schemas.openxmlformats.org/officeDocument/2006/relationships/hyperlink" Target="http://commons.wikimedia.org/wiki/File:Illu_long_bone.jpg?uselang=cs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commons.wikimedia.org/wiki/File:Scapholunate_advanced_collapse_wrist.jpg?uselang=cs" TargetMode="External"/><Relationship Id="rId5" Type="http://schemas.openxmlformats.org/officeDocument/2006/relationships/hyperlink" Target="http://commons.wikimedia.org/wiki/File:Illu_synovial_joint.jpg?uselang=cs" TargetMode="External"/><Relationship Id="rId4" Type="http://schemas.openxmlformats.org/officeDocument/2006/relationships/hyperlink" Target="http://cs.wikipedia.org/wiki/Soubor:Bone_growth.pn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21689410"/>
              </p:ext>
            </p:extLst>
          </p:nvPr>
        </p:nvGraphicFramePr>
        <p:xfrm>
          <a:off x="413284" y="1704114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LIDSKÁ KOSTRA – </a:t>
                      </a:r>
                      <a:r>
                        <a:rPr lang="cs-CZ" sz="1700" b="1" cap="all" baseline="0" dirty="0" smtClean="0">
                          <a:latin typeface="Arial" pitchFamily="34" charset="0"/>
                          <a:cs typeface="Arial" pitchFamily="34" charset="0"/>
                        </a:rPr>
                        <a:t>STAVBA, VÝVOJ, RŮST A SPOJENÍ KOSTÍ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Biologie, 3.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 člověka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Prezentace k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tématu lidská kostra, doplněná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výkladem a prací s modely kostí a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kloubů, obsahuje otázky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Osifikace,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Haversův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 systém, klouby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Tomáš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Pospíšil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Září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94054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24000"/>
            <a:ext cx="4978896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/>
              <a:t>Podle počtu kostí, které spojují</a:t>
            </a:r>
            <a:endParaRPr lang="cs-CZ" sz="2800" dirty="0" smtClean="0"/>
          </a:p>
          <a:p>
            <a:pPr lvl="1"/>
            <a:r>
              <a:rPr lang="cs-CZ" sz="2800" b="1" dirty="0" smtClean="0"/>
              <a:t>Jednoduché klouby </a:t>
            </a:r>
          </a:p>
          <a:p>
            <a:pPr lvl="2">
              <a:buNone/>
            </a:pPr>
            <a:r>
              <a:rPr lang="cs-CZ" sz="2400" dirty="0" smtClean="0"/>
              <a:t> - spojují dvě kosti, př.  ramenní kloub.</a:t>
            </a:r>
          </a:p>
          <a:p>
            <a:pPr lvl="1"/>
            <a:r>
              <a:rPr lang="cs-CZ" sz="2800" b="1" dirty="0" smtClean="0"/>
              <a:t>Složené klouby</a:t>
            </a:r>
          </a:p>
          <a:p>
            <a:pPr lvl="2">
              <a:buNone/>
            </a:pPr>
            <a:r>
              <a:rPr lang="cs-CZ" sz="2400" dirty="0" smtClean="0"/>
              <a:t> - spojují více než dvě kosti, př. klouby zápěstí nebo kolenní kloub.</a:t>
            </a:r>
          </a:p>
          <a:p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kloubů</a:t>
            </a:r>
            <a:endParaRPr lang="cs-CZ" dirty="0"/>
          </a:p>
        </p:txBody>
      </p:sp>
      <p:pic>
        <p:nvPicPr>
          <p:cNvPr id="1026" name="Picture 2" descr="http://upload.wikimedia.org/wikipedia/commons/thumb/0/00/Scapholunate_advanced_collapse_wrist.jpg/452px-Scapholunate_advanced_collapse_wrist.jpg?uselang=cs"/>
          <p:cNvPicPr>
            <a:picLocks noChangeAspect="1" noChangeArrowheads="1"/>
          </p:cNvPicPr>
          <p:nvPr/>
        </p:nvPicPr>
        <p:blipFill>
          <a:blip r:embed="rId2" cstate="print"/>
          <a:srcRect t="2662" b="4170"/>
          <a:stretch>
            <a:fillRect/>
          </a:stretch>
        </p:blipFill>
        <p:spPr bwMode="auto">
          <a:xfrm>
            <a:off x="5580112" y="1916832"/>
            <a:ext cx="2911181" cy="2880320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5580112" y="4869160"/>
            <a:ext cx="2232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Obr. 5 RTG Zápěstí</a:t>
            </a: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55576" y="5445224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Jaké kosti se spojují v kolenním kloubu?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animClr clrSpc="rgb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24000"/>
            <a:ext cx="8435280" cy="2985120"/>
          </a:xfrm>
        </p:spPr>
        <p:txBody>
          <a:bodyPr>
            <a:normAutofit/>
          </a:bodyPr>
          <a:lstStyle/>
          <a:p>
            <a:r>
              <a:rPr lang="cs-CZ" b="1" dirty="0" smtClean="0"/>
              <a:t>Podle tvaru kloubních ploch</a:t>
            </a:r>
          </a:p>
          <a:p>
            <a:pPr lvl="1"/>
            <a:r>
              <a:rPr lang="cs-CZ" b="1" dirty="0" smtClean="0"/>
              <a:t>Kulový</a:t>
            </a:r>
            <a:r>
              <a:rPr lang="cs-CZ" dirty="0" smtClean="0"/>
              <a:t> - pohyb možný všemi směry, př. kloub ramenní nebo kyčelní</a:t>
            </a:r>
          </a:p>
          <a:p>
            <a:pPr lvl="1"/>
            <a:r>
              <a:rPr lang="cs-CZ" b="1" dirty="0" smtClean="0"/>
              <a:t>Válcový</a:t>
            </a:r>
            <a:r>
              <a:rPr lang="cs-CZ" dirty="0" smtClean="0"/>
              <a:t> - pohyb jen ve směru ohybu, př. klouby článků prstů</a:t>
            </a:r>
          </a:p>
          <a:p>
            <a:pPr lvl="1"/>
            <a:r>
              <a:rPr lang="cs-CZ" b="1" dirty="0" smtClean="0"/>
              <a:t>Kladkový</a:t>
            </a:r>
            <a:r>
              <a:rPr lang="cs-CZ" dirty="0" smtClean="0"/>
              <a:t> - na hlavici jedné kosti je rýha, na hlavici druhé kosti je hrana. př.  kost pažní a loketní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kloubů</a:t>
            </a:r>
            <a:endParaRPr lang="cs-CZ" dirty="0"/>
          </a:p>
        </p:txBody>
      </p:sp>
      <p:pic>
        <p:nvPicPr>
          <p:cNvPr id="36867" name="Picture 3" descr="C:\Users\Tomas\Documents\Tomas\biologie\ČLOVĚK\kulovy_klou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293096"/>
            <a:ext cx="1152128" cy="1958776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2483768" y="5445224"/>
            <a:ext cx="7920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Obr. 6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kulový kloub</a:t>
            </a: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6868" name="Picture 4" descr="C:\Users\Tomas\Documents\Tomas\biologie\ČLOVĚK\valcovy_klou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4293096"/>
            <a:ext cx="1231069" cy="1944216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6372200" y="5445224"/>
            <a:ext cx="11521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Obr. 7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válcový kloub</a:t>
            </a: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340768"/>
            <a:ext cx="8373616" cy="2880320"/>
          </a:xfrm>
        </p:spPr>
        <p:txBody>
          <a:bodyPr>
            <a:normAutofit/>
          </a:bodyPr>
          <a:lstStyle/>
          <a:p>
            <a:r>
              <a:rPr lang="cs-CZ" b="1" dirty="0" smtClean="0"/>
              <a:t>Podle tvaru kloubních ploch</a:t>
            </a:r>
          </a:p>
          <a:p>
            <a:pPr lvl="1"/>
            <a:r>
              <a:rPr lang="cs-CZ" b="1" dirty="0" smtClean="0"/>
              <a:t>Elipsoidní</a:t>
            </a:r>
            <a:r>
              <a:rPr lang="cs-CZ" dirty="0" smtClean="0"/>
              <a:t> - hlavice vejčitého tvaru, jamka eliptická,     př. spojení kosti vřetenní a kosti loďkovité</a:t>
            </a:r>
          </a:p>
          <a:p>
            <a:pPr lvl="1"/>
            <a:r>
              <a:rPr lang="cs-CZ" b="1" dirty="0" smtClean="0"/>
              <a:t>Sedlový</a:t>
            </a:r>
            <a:r>
              <a:rPr lang="cs-CZ" dirty="0" smtClean="0"/>
              <a:t> - př. záprsní kosti palce a karpální kosti.</a:t>
            </a:r>
          </a:p>
          <a:p>
            <a:pPr lvl="1"/>
            <a:r>
              <a:rPr lang="cs-CZ" b="1" dirty="0" smtClean="0"/>
              <a:t>Čepový kloub</a:t>
            </a:r>
            <a:r>
              <a:rPr lang="cs-CZ" dirty="0" smtClean="0"/>
              <a:t> - výběžek jedné kosti se otáčí v kruhovém otvoru jiné kosti, př. spojení nosiče a čepovce u  páteře</a:t>
            </a:r>
          </a:p>
          <a:p>
            <a:pPr lvl="1"/>
            <a:r>
              <a:rPr lang="cs-CZ" b="1" dirty="0" smtClean="0"/>
              <a:t>Tuhé klouby</a:t>
            </a:r>
            <a:r>
              <a:rPr lang="cs-CZ" dirty="0" smtClean="0"/>
              <a:t> - omezená pohyblivost, př. spojení obratlů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4" name="Nadpis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16360"/>
          </a:xfrm>
        </p:spPr>
        <p:txBody>
          <a:bodyPr/>
          <a:lstStyle/>
          <a:p>
            <a:r>
              <a:rPr lang="cs-CZ" dirty="0" smtClean="0"/>
              <a:t>Druhy kloubů</a:t>
            </a:r>
            <a:endParaRPr lang="cs-CZ" dirty="0"/>
          </a:p>
        </p:txBody>
      </p:sp>
      <p:pic>
        <p:nvPicPr>
          <p:cNvPr id="37891" name="Picture 3" descr="C:\Users\Tomas\Documents\Tomas\biologie\ČLOVĚK\elipsoidni_klou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221088"/>
            <a:ext cx="1379933" cy="2088232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2267744" y="5589240"/>
            <a:ext cx="7920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Obr. 8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kulový kloub</a:t>
            </a: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7892" name="Picture 4" descr="C:\Users\Tomas\Documents\Tomas\biologie\ČLOVĚK\sedlovy_klou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9" y="4221088"/>
            <a:ext cx="1756740" cy="2088232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4932040" y="5589240"/>
            <a:ext cx="9361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Obr. 9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sedlový kloub</a:t>
            </a: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7893" name="Picture 5" descr="C:\Users\Tomas\Documents\Tomas\biologie\ČLOVĚK\cepovy_klou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3" y="4221088"/>
            <a:ext cx="1584177" cy="2116310"/>
          </a:xfrm>
          <a:prstGeom prst="rect">
            <a:avLst/>
          </a:prstGeom>
          <a:noFill/>
        </p:spPr>
      </p:pic>
      <p:sp>
        <p:nvSpPr>
          <p:cNvPr id="11" name="TextovéPole 10"/>
          <p:cNvSpPr txBox="1"/>
          <p:nvPr/>
        </p:nvSpPr>
        <p:spPr>
          <a:xfrm>
            <a:off x="7524328" y="5589240"/>
            <a:ext cx="9361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Obr. 10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čepový kloub</a:t>
            </a: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1600" dirty="0" smtClean="0"/>
              <a:t>Obr. 1 Dlouhá kost upraveno podle </a:t>
            </a:r>
            <a:r>
              <a:rPr lang="it-IT" sz="1600" dirty="0" smtClean="0"/>
              <a:t>[cit. 2013-10-17]. Dostupn</a:t>
            </a:r>
            <a:r>
              <a:rPr lang="cs-CZ" sz="1600" dirty="0" smtClean="0"/>
              <a:t>ý pod licencí Public </a:t>
            </a:r>
            <a:r>
              <a:rPr lang="cs-CZ" sz="1600" dirty="0" err="1" smtClean="0"/>
              <a:t>domain</a:t>
            </a:r>
            <a:r>
              <a:rPr lang="cs-CZ" sz="1600" dirty="0" smtClean="0"/>
              <a:t> na WWW: </a:t>
            </a:r>
            <a:r>
              <a:rPr lang="cs-CZ" sz="1600" dirty="0" smtClean="0">
                <a:hlinkClick r:id="rId2"/>
              </a:rPr>
              <a:t> http://commons.wikimedia.org/wiki/File:Illu_long_bone.jpg?uselang=cs</a:t>
            </a:r>
            <a:endParaRPr lang="cs-CZ" sz="1600" dirty="0" smtClean="0"/>
          </a:p>
          <a:p>
            <a:r>
              <a:rPr lang="cs-CZ" sz="1600" dirty="0" smtClean="0"/>
              <a:t>Obr. 2 Stavba kosti upraveno podle </a:t>
            </a:r>
            <a:r>
              <a:rPr lang="it-IT" sz="1600" dirty="0" smtClean="0"/>
              <a:t>[cit. 2013-10-17]. Dostupn</a:t>
            </a:r>
            <a:r>
              <a:rPr lang="cs-CZ" sz="1600" dirty="0" smtClean="0"/>
              <a:t>ý pod licencí Public </a:t>
            </a:r>
            <a:r>
              <a:rPr lang="cs-CZ" sz="1600" dirty="0" err="1" smtClean="0"/>
              <a:t>domain</a:t>
            </a:r>
            <a:r>
              <a:rPr lang="cs-CZ" sz="1600" dirty="0" smtClean="0"/>
              <a:t> na WWW:</a:t>
            </a:r>
            <a:r>
              <a:rPr lang="cs-CZ" sz="1600" dirty="0" smtClean="0">
                <a:hlinkClick r:id="rId3"/>
              </a:rPr>
              <a:t> http://cs.wikipedia.org/wiki/Soubor:Illu_compact_spongy_bone.jpg</a:t>
            </a:r>
            <a:endParaRPr lang="cs-CZ" sz="1600" dirty="0" smtClean="0"/>
          </a:p>
          <a:p>
            <a:r>
              <a:rPr lang="cs-CZ" sz="1600" dirty="0" smtClean="0"/>
              <a:t>Obr. 3 Růst kostí upraveno podle </a:t>
            </a:r>
            <a:r>
              <a:rPr lang="it-IT" sz="1600" dirty="0" smtClean="0"/>
              <a:t>[cit. 2013-10-17]. Dostupn</a:t>
            </a:r>
            <a:r>
              <a:rPr lang="cs-CZ" sz="1600" dirty="0" smtClean="0"/>
              <a:t>ý pod licencí Public </a:t>
            </a:r>
            <a:r>
              <a:rPr lang="cs-CZ" sz="1600" dirty="0" err="1" smtClean="0"/>
              <a:t>domain</a:t>
            </a:r>
            <a:r>
              <a:rPr lang="cs-CZ" sz="1600" dirty="0" smtClean="0"/>
              <a:t> na WWW:</a:t>
            </a:r>
            <a:r>
              <a:rPr lang="cs-CZ" sz="1600" dirty="0" smtClean="0">
                <a:hlinkClick r:id="rId4"/>
              </a:rPr>
              <a:t> http://cs.wikipedia.org/wiki/Soubor:Bone_growth.png</a:t>
            </a:r>
            <a:endParaRPr lang="cs-CZ" sz="1600" dirty="0" smtClean="0"/>
          </a:p>
          <a:p>
            <a:r>
              <a:rPr lang="cs-CZ" sz="1600" dirty="0" smtClean="0"/>
              <a:t>Obr. 4 Stavba kloubu upraveno podle </a:t>
            </a:r>
            <a:r>
              <a:rPr lang="it-IT" sz="1600" dirty="0" smtClean="0"/>
              <a:t>[cit. 2013-10-17]. Dostupn</a:t>
            </a:r>
            <a:r>
              <a:rPr lang="cs-CZ" sz="1600" dirty="0" smtClean="0"/>
              <a:t>ý pod licencí Public </a:t>
            </a:r>
            <a:r>
              <a:rPr lang="cs-CZ" sz="1600" dirty="0" err="1" smtClean="0"/>
              <a:t>domain</a:t>
            </a:r>
            <a:r>
              <a:rPr lang="cs-CZ" sz="1600" dirty="0" smtClean="0"/>
              <a:t> na WWW:</a:t>
            </a:r>
            <a:r>
              <a:rPr lang="cs-CZ" sz="1600" dirty="0" smtClean="0">
                <a:hlinkClick r:id="rId5"/>
              </a:rPr>
              <a:t> http://commons.wikimedia.org/wiki/File:Illu_synovial_joint.jpg?uselang=cs</a:t>
            </a:r>
            <a:endParaRPr lang="cs-CZ" sz="1600" dirty="0" smtClean="0"/>
          </a:p>
          <a:p>
            <a:r>
              <a:rPr lang="cs-CZ" sz="1600" dirty="0" smtClean="0"/>
              <a:t>Obr. 5 RTG zápěstí </a:t>
            </a:r>
            <a:r>
              <a:rPr lang="it-IT" sz="1600" dirty="0" smtClean="0"/>
              <a:t>[cit. 2013-10-17]. Dostupn</a:t>
            </a:r>
            <a:r>
              <a:rPr lang="cs-CZ" sz="1600" dirty="0" smtClean="0"/>
              <a:t>ý pod licencí Public </a:t>
            </a:r>
            <a:r>
              <a:rPr lang="cs-CZ" sz="1600" dirty="0" err="1" smtClean="0"/>
              <a:t>domain</a:t>
            </a:r>
            <a:r>
              <a:rPr lang="cs-CZ" sz="1600" dirty="0" smtClean="0"/>
              <a:t> na WWW: </a:t>
            </a:r>
            <a:r>
              <a:rPr lang="cs-CZ" sz="1600" dirty="0" smtClean="0">
                <a:hlinkClick r:id="rId6"/>
              </a:rPr>
              <a:t>http://commons.wikimedia.org/wiki/File:Scapholunate_advanced_collapse_wrist.jpg?uselang=cs</a:t>
            </a:r>
            <a:endParaRPr lang="cs-CZ" sz="1600" dirty="0" smtClean="0"/>
          </a:p>
          <a:p>
            <a:r>
              <a:rPr lang="cs-CZ" sz="1600" dirty="0" smtClean="0"/>
              <a:t>Obr 6 Kulový kloub , Obr 7 Válcový kloub, Obr. 8  Elipsoidní kloub, Obr. 9 Sedlový kloub, Obr. 10 Čepový kloub  upraveno podle</a:t>
            </a:r>
            <a:r>
              <a:rPr lang="it-IT" sz="1600" dirty="0" smtClean="0"/>
              <a:t>[cit. 2013-10-17]. Dostupn</a:t>
            </a:r>
            <a:r>
              <a:rPr lang="cs-CZ" sz="1600" dirty="0" smtClean="0"/>
              <a:t>ý pod licencí </a:t>
            </a:r>
            <a:r>
              <a:rPr lang="en-US" sz="1600" dirty="0" smtClean="0"/>
              <a:t>d under the Creative Commons Attribution-Share Alike 3.0 </a:t>
            </a:r>
            <a:r>
              <a:rPr lang="en-US" sz="1600" dirty="0" err="1" smtClean="0"/>
              <a:t>Unported</a:t>
            </a:r>
            <a:r>
              <a:rPr lang="en-US" sz="1600" dirty="0" smtClean="0"/>
              <a:t> license</a:t>
            </a:r>
            <a:r>
              <a:rPr lang="cs-CZ" sz="1600" dirty="0" smtClean="0"/>
              <a:t> na WWW: </a:t>
            </a:r>
            <a:r>
              <a:rPr lang="cs-CZ" sz="1600" dirty="0" smtClean="0">
                <a:hlinkClick r:id="rId7"/>
              </a:rPr>
              <a:t>http://commons.wikimedia.org/wiki/File:Gelenke_Zeichnung01.jpg</a:t>
            </a:r>
            <a:endParaRPr lang="cs-CZ" sz="1600" dirty="0" smtClean="0"/>
          </a:p>
          <a:p>
            <a:r>
              <a:rPr lang="cs-CZ" sz="1600" dirty="0" smtClean="0"/>
              <a:t>Literatura: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JELÍNEK, Jan a ZICHÁČEK, Vladimír. </a:t>
            </a:r>
            <a:r>
              <a:rPr lang="cs-CZ" sz="1600" i="1" dirty="0" smtClean="0">
                <a:latin typeface="Arial" pitchFamily="34" charset="0"/>
                <a:cs typeface="Arial" pitchFamily="34" charset="0"/>
              </a:rPr>
              <a:t>Biologie pro gymnázia: (teoretická a praktická část)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. 3., 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dopl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. a 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opr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vyd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. Olomouc: Nakladatelství Olomouc, 1998, 551 s., [38] s. barev. obr. 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příl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. ISBN 80-718-2070-9.</a:t>
            </a:r>
            <a:endParaRPr lang="cs-CZ" sz="1600" smtClean="0">
              <a:latin typeface="Arial" pitchFamily="34" charset="0"/>
              <a:cs typeface="Arial" pitchFamily="34" charset="0"/>
            </a:endParaRPr>
          </a:p>
          <a:p>
            <a:endParaRPr lang="cs-CZ" sz="16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cap="all" baseline="0" dirty="0" smtClean="0">
                <a:latin typeface="Arial" pitchFamily="34" charset="0"/>
                <a:cs typeface="Arial" pitchFamily="34" charset="0"/>
              </a:rPr>
              <a:t>STAVBA, VÝVOJ, RŮST A SPOJENÍ KOSTÍ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baseline="0" dirty="0" smtClean="0">
                <a:latin typeface="Arial" pitchFamily="34" charset="0"/>
                <a:cs typeface="Arial" pitchFamily="34" charset="0"/>
              </a:rPr>
              <a:t>LIDSKÁ KOSTRA </a:t>
            </a:r>
            <a:r>
              <a:rPr lang="cs-CZ" b="1" cap="all" baseline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b="1" cap="all" baseline="0" dirty="0" smtClean="0">
                <a:latin typeface="Arial" pitchFamily="34" charset="0"/>
                <a:cs typeface="Arial" pitchFamily="34" charset="0"/>
              </a:rPr>
            </a:b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436096" y="551723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>
                <a:latin typeface="Arial" pitchFamily="34" charset="0"/>
                <a:cs typeface="Arial" pitchFamily="34" charset="0"/>
              </a:rPr>
              <a:t>PO1 DUM č. 4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57328"/>
          </a:xfrm>
        </p:spPr>
        <p:txBody>
          <a:bodyPr>
            <a:noAutofit/>
          </a:bodyPr>
          <a:lstStyle/>
          <a:p>
            <a:r>
              <a:rPr lang="cs-CZ" sz="2800" dirty="0" smtClean="0"/>
              <a:t>povrch</a:t>
            </a:r>
          </a:p>
          <a:p>
            <a:pPr lvl="1"/>
            <a:r>
              <a:rPr lang="cs-CZ" sz="2800" b="1" dirty="0" smtClean="0"/>
              <a:t>chrupavka v kloubech</a:t>
            </a:r>
          </a:p>
          <a:p>
            <a:pPr lvl="1"/>
            <a:r>
              <a:rPr lang="cs-CZ" sz="2800" b="1" dirty="0" smtClean="0"/>
              <a:t>okostice </a:t>
            </a:r>
            <a:r>
              <a:rPr lang="cs-CZ" sz="2800" dirty="0" smtClean="0"/>
              <a:t>– vazivová blána protkána cévami a nervy, kostitvorné buňky – růst do šířky</a:t>
            </a:r>
          </a:p>
          <a:p>
            <a:r>
              <a:rPr lang="cs-CZ" sz="2800" dirty="0" smtClean="0"/>
              <a:t>vnitřní stavba</a:t>
            </a:r>
          </a:p>
          <a:p>
            <a:pPr lvl="1"/>
            <a:r>
              <a:rPr lang="cs-CZ" sz="2800" b="1" dirty="0" smtClean="0"/>
              <a:t>vlastní kostní hmota</a:t>
            </a:r>
          </a:p>
          <a:p>
            <a:pPr lvl="1"/>
            <a:r>
              <a:rPr lang="cs-CZ" sz="2800" b="1" dirty="0" smtClean="0"/>
              <a:t>kostní dřeň </a:t>
            </a:r>
            <a:r>
              <a:rPr lang="cs-CZ" sz="2800" dirty="0" smtClean="0"/>
              <a:t>- </a:t>
            </a:r>
            <a:r>
              <a:rPr lang="cs-CZ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červená kostní dřeň </a:t>
            </a:r>
            <a:r>
              <a:rPr lang="cs-CZ" sz="2800" dirty="0" smtClean="0"/>
              <a:t>– krvetvorba, dutina dlouhé kosti, postupně nahrazována </a:t>
            </a:r>
            <a:r>
              <a:rPr lang="cs-CZ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žlutou kostní dření </a:t>
            </a:r>
            <a:r>
              <a:rPr lang="cs-CZ" sz="2800" dirty="0" smtClean="0"/>
              <a:t>(tuková tkáň) a přetrvává pouze v plochých kostech  a stehenní kosti.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KOSTI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kosti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Dlouhá kost</a:t>
            </a:r>
            <a:endParaRPr lang="cs-CZ" dirty="0"/>
          </a:p>
        </p:txBody>
      </p:sp>
      <p:pic>
        <p:nvPicPr>
          <p:cNvPr id="14339" name="Picture 3" descr="C:\Users\Tomas\Documents\Tomas\biologie\ČLOVĚK\dlouha_ko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31770" y="548680"/>
            <a:ext cx="4369226" cy="5328592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3851920" y="5877272"/>
            <a:ext cx="2232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Obr. 1: Dlouhá kost</a:t>
            </a: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67544" y="4365104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Jaké znáte druhy kostní dřeně?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animClr clrSpc="rgb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vnitřní stavba kostní hmoty</a:t>
            </a:r>
          </a:p>
          <a:p>
            <a:pPr lvl="1"/>
            <a:r>
              <a:rPr lang="cs-CZ" sz="2800" b="1" dirty="0" smtClean="0"/>
              <a:t>hutná (kompaktní kost) </a:t>
            </a:r>
            <a:r>
              <a:rPr lang="cs-CZ" sz="2800" dirty="0" smtClean="0"/>
              <a:t>– tvořena uspořádanými, lamelami, blíže povrchu dlouhých, krátkých a plochých kostí</a:t>
            </a:r>
          </a:p>
          <a:p>
            <a:pPr lvl="1"/>
            <a:endParaRPr lang="cs-CZ" sz="2800" dirty="0" smtClean="0"/>
          </a:p>
          <a:p>
            <a:pPr lvl="1"/>
            <a:r>
              <a:rPr lang="cs-CZ" sz="2800" b="1" dirty="0" smtClean="0"/>
              <a:t>houbovitá kost (spongiózní, trámčina) – </a:t>
            </a:r>
            <a:r>
              <a:rPr lang="cs-CZ" sz="2800" dirty="0" smtClean="0"/>
              <a:t>neuspořádaná, vnitřní dutinky, konce a vnitřek dlouhých a krátkých kostí, uvnitř plochých kostí</a:t>
            </a:r>
          </a:p>
          <a:p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kosti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43608" y="5589240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Uveďte co nejvíce příkladů plochých kostí !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animClr clrSpc="rgb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Tomas\Documents\Tomas\biologie\ČLOVĚK\stavba_kosti_ cesky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8121607" cy="4968552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539552" y="5589240"/>
            <a:ext cx="2664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Obr. 2 Stavba kosti</a:t>
            </a: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základ kostí vzniká z chrupavky</a:t>
            </a:r>
          </a:p>
          <a:p>
            <a:r>
              <a:rPr lang="cs-CZ" sz="2800" dirty="0" smtClean="0"/>
              <a:t>osifikace – kostnatění</a:t>
            </a:r>
          </a:p>
          <a:p>
            <a:r>
              <a:rPr lang="cs-CZ" sz="2800" dirty="0" smtClean="0"/>
              <a:t>osifikační jádro – s cévami do něj pronikají kostitvorné buňky (osteoblasty)</a:t>
            </a:r>
          </a:p>
          <a:p>
            <a:r>
              <a:rPr lang="cs-CZ" sz="2800" dirty="0" smtClean="0"/>
              <a:t>růstové chrupavky – oddělují epifýzu a diafýzu, s jejich zánikem je ukončen růst</a:t>
            </a:r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a růst kostí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5157192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Co jsou to </a:t>
            </a:r>
            <a:r>
              <a:rPr lang="cs-CZ" dirty="0" err="1" smtClean="0"/>
              <a:t>osteocyty</a:t>
            </a:r>
            <a:r>
              <a:rPr lang="cs-CZ" dirty="0" smtClean="0"/>
              <a:t> , uveďte jejich umístění a funkci.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animClr clrSpc="rgb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a růst kostí</a:t>
            </a:r>
            <a:endParaRPr lang="cs-CZ" dirty="0"/>
          </a:p>
        </p:txBody>
      </p:sp>
      <p:pic>
        <p:nvPicPr>
          <p:cNvPr id="32770" name="Picture 2" descr="C:\Users\Tomas\Documents\Tomas\biologie\ČLOVĚK\rust_kost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84784"/>
            <a:ext cx="7434826" cy="4248472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827584" y="5733256"/>
            <a:ext cx="2664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Obr. 3 Růst kostí</a:t>
            </a: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24000"/>
            <a:ext cx="3034680" cy="45720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pevné</a:t>
            </a:r>
          </a:p>
          <a:p>
            <a:pPr lvl="1"/>
            <a:r>
              <a:rPr lang="cs-CZ" sz="2800" dirty="0" smtClean="0"/>
              <a:t>vazivem,</a:t>
            </a:r>
          </a:p>
          <a:p>
            <a:pPr lvl="1"/>
            <a:r>
              <a:rPr lang="cs-CZ" sz="2800" dirty="0" smtClean="0"/>
              <a:t>chrupavkou</a:t>
            </a:r>
          </a:p>
          <a:p>
            <a:pPr lvl="1"/>
            <a:r>
              <a:rPr lang="cs-CZ" sz="2800" dirty="0" smtClean="0"/>
              <a:t>srůstem</a:t>
            </a:r>
          </a:p>
          <a:p>
            <a:r>
              <a:rPr lang="cs-CZ" sz="2800" dirty="0" smtClean="0"/>
              <a:t>kloubní</a:t>
            </a:r>
          </a:p>
          <a:p>
            <a:pPr>
              <a:buNone/>
            </a:pPr>
            <a:r>
              <a:rPr lang="cs-CZ" sz="2800" dirty="0" smtClean="0"/>
              <a:t> </a:t>
            </a:r>
            <a:r>
              <a:rPr lang="cs-CZ" dirty="0" smtClean="0"/>
              <a:t>kosti spojeny vazy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Spojení kostí</a:t>
            </a:r>
            <a:endParaRPr lang="cs-CZ" dirty="0"/>
          </a:p>
        </p:txBody>
      </p:sp>
      <p:pic>
        <p:nvPicPr>
          <p:cNvPr id="33794" name="Picture 2" descr="C:\Users\Tomas\Documents\Tomas\biologie\ČLOVĚK\stavba_kloub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196752"/>
            <a:ext cx="4957390" cy="5127383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1763688" y="6021288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Obr. 4 Stavba kloubu</a:t>
            </a: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11560" y="4509120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Pomocí učebnice zjistěte příklady pevných spojení.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animClr clrSpc="rgb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597</TotalTime>
  <Words>528</Words>
  <Application>Microsoft Office PowerPoint</Application>
  <PresentationFormat>Předvádění na obrazovce (4:3)</PresentationFormat>
  <Paragraphs>90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Motiv sady Office</vt:lpstr>
      <vt:lpstr>Papír</vt:lpstr>
      <vt:lpstr>Snímek 1</vt:lpstr>
      <vt:lpstr>LIDSKÁ KOSTRA  </vt:lpstr>
      <vt:lpstr>STAVBA KOSTI</vt:lpstr>
      <vt:lpstr>Stavba kosti</vt:lpstr>
      <vt:lpstr>Stavba kosti</vt:lpstr>
      <vt:lpstr>Snímek 6</vt:lpstr>
      <vt:lpstr>Vývoj a růst kostí</vt:lpstr>
      <vt:lpstr>Vývoj a růst kostí</vt:lpstr>
      <vt:lpstr>Spojení kostí</vt:lpstr>
      <vt:lpstr>Druhy kloubů</vt:lpstr>
      <vt:lpstr>Druhy kloubů</vt:lpstr>
      <vt:lpstr>Druhy kloubů</vt:lpstr>
      <vt:lpstr>Citace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KOSTRA ČLOVĚKA</dc:title>
  <dc:creator>Tomas</dc:creator>
  <cp:lastModifiedBy>Tomas</cp:lastModifiedBy>
  <cp:revision>57</cp:revision>
  <dcterms:created xsi:type="dcterms:W3CDTF">2013-10-17T06:54:05Z</dcterms:created>
  <dcterms:modified xsi:type="dcterms:W3CDTF">2014-05-19T20:27:21Z</dcterms:modified>
</cp:coreProperties>
</file>