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7F1379B-39A7-445E-8B2D-6A6BF7A77D28}" type="datetimeFigureOut">
              <a:rPr lang="cs-CZ" smtClean="0"/>
              <a:pPr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CC6A2FE-2C06-4069-9A6A-5A9BBB4233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uscle_Tissue_(1).svg?uselang=cs" TargetMode="External"/><Relationship Id="rId2" Type="http://schemas.openxmlformats.org/officeDocument/2006/relationships/hyperlink" Target="http://commons.wikimedia.org/wiki/File:Hyaline_cartilage.jpg?uselang=cs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cs.wikipedia.org/wiki/Soubor:Neuron_Hand-tuned.svg" TargetMode="External"/><Relationship Id="rId4" Type="http://schemas.openxmlformats.org/officeDocument/2006/relationships/hyperlink" Target="http://commons.wikimedia.org/wiki/File:Blausen_0672_NeuralTissue.png?uselang=c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latin typeface="Arial" pitchFamily="34" charset="0"/>
                          <a:cs typeface="Arial" pitchFamily="34" charset="0"/>
                        </a:rPr>
                        <a:t>TKÁNĚ 2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Prezentace z tématu tkáně, obsahuje otázky, úkoly a řešení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Pojivo, chrupavka, vazivo, kost, svalová tkáň, neuron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Říjen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226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Obr. 1 Hyalinní chrupavka upraveno podle </a:t>
            </a:r>
            <a:r>
              <a:rPr lang="it-IT" sz="1600" dirty="0" smtClean="0"/>
              <a:t>[cit. 2013-1</a:t>
            </a:r>
            <a:r>
              <a:rPr lang="cs-CZ" sz="1600" dirty="0" smtClean="0"/>
              <a:t>0</a:t>
            </a:r>
            <a:r>
              <a:rPr lang="it-IT" sz="1600" dirty="0" smtClean="0"/>
              <a:t>-</a:t>
            </a:r>
            <a:r>
              <a:rPr lang="cs-CZ" sz="1600" dirty="0" smtClean="0"/>
              <a:t>28</a:t>
            </a:r>
            <a:r>
              <a:rPr lang="it-IT" sz="1600" dirty="0" smtClean="0"/>
              <a:t>]. Dostupn</a:t>
            </a:r>
            <a:r>
              <a:rPr lang="cs-CZ" sz="1600" dirty="0" smtClean="0"/>
              <a:t>ý pod licencí </a:t>
            </a:r>
            <a:r>
              <a:rPr lang="en-US" sz="1600" dirty="0" smtClean="0"/>
              <a:t> Creative Commons </a:t>
            </a:r>
            <a:r>
              <a:rPr lang="en-US" sz="1600" dirty="0" err="1" smtClean="0"/>
              <a:t>Uveďte</a:t>
            </a:r>
            <a:r>
              <a:rPr lang="en-US" sz="1600" dirty="0" smtClean="0"/>
              <a:t> </a:t>
            </a:r>
            <a:r>
              <a:rPr lang="en-US" sz="1600" dirty="0" err="1" smtClean="0"/>
              <a:t>autora-Zachovejte</a:t>
            </a:r>
            <a:r>
              <a:rPr lang="en-US" sz="1600" dirty="0" smtClean="0"/>
              <a:t> </a:t>
            </a:r>
            <a:r>
              <a:rPr lang="en-US" sz="1600" dirty="0" err="1" smtClean="0"/>
              <a:t>licenci</a:t>
            </a:r>
            <a:r>
              <a:rPr lang="en-US" sz="1600" dirty="0" smtClean="0"/>
              <a:t> 3.0 </a:t>
            </a:r>
            <a:r>
              <a:rPr lang="en-US" sz="1600" dirty="0" err="1" smtClean="0"/>
              <a:t>Unported</a:t>
            </a:r>
            <a:r>
              <a:rPr lang="cs-CZ" sz="1600" dirty="0" smtClean="0"/>
              <a:t> na WWW:</a:t>
            </a:r>
          </a:p>
          <a:p>
            <a:pPr>
              <a:buNone/>
            </a:pPr>
            <a:r>
              <a:rPr lang="cs-CZ" sz="1600" dirty="0" smtClean="0">
                <a:hlinkClick r:id="rId2"/>
              </a:rPr>
              <a:t>http://commons.wikimedia.org/wiki/File:Hyaline_cartilage.jpg?uselang=cs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Obr. 2 Druhy svalové tkáně upraveno podle </a:t>
            </a:r>
            <a:r>
              <a:rPr lang="it-IT" sz="1600" dirty="0" smtClean="0"/>
              <a:t>[cit. 2013-1</a:t>
            </a:r>
            <a:r>
              <a:rPr lang="cs-CZ" sz="1600" dirty="0" smtClean="0"/>
              <a:t>0</a:t>
            </a:r>
            <a:r>
              <a:rPr lang="it-IT" sz="1600" dirty="0" smtClean="0"/>
              <a:t>-</a:t>
            </a:r>
            <a:r>
              <a:rPr lang="cs-CZ" sz="1600" dirty="0" smtClean="0"/>
              <a:t>28</a:t>
            </a:r>
            <a:r>
              <a:rPr lang="it-IT" sz="1600" dirty="0" smtClean="0"/>
              <a:t>]. Dostupn</a:t>
            </a:r>
            <a:r>
              <a:rPr lang="cs-CZ" sz="1600" dirty="0" smtClean="0"/>
              <a:t>ý pod licencí </a:t>
            </a:r>
            <a:r>
              <a:rPr lang="en-US" sz="1600" dirty="0" smtClean="0"/>
              <a:t> Creative Commons </a:t>
            </a:r>
            <a:r>
              <a:rPr lang="en-US" sz="1600" dirty="0" err="1" smtClean="0"/>
              <a:t>Uveďte</a:t>
            </a:r>
            <a:r>
              <a:rPr lang="en-US" sz="1600" dirty="0" smtClean="0"/>
              <a:t> </a:t>
            </a:r>
            <a:r>
              <a:rPr lang="en-US" sz="1600" dirty="0" err="1" smtClean="0"/>
              <a:t>autora-Zachovejte</a:t>
            </a:r>
            <a:r>
              <a:rPr lang="en-US" sz="1600" dirty="0" smtClean="0"/>
              <a:t> </a:t>
            </a:r>
            <a:r>
              <a:rPr lang="en-US" sz="1600" dirty="0" err="1" smtClean="0"/>
              <a:t>licenci</a:t>
            </a:r>
            <a:r>
              <a:rPr lang="en-US" sz="1600" dirty="0" smtClean="0"/>
              <a:t> 3.0 </a:t>
            </a:r>
            <a:r>
              <a:rPr lang="en-US" sz="1600" dirty="0" err="1" smtClean="0"/>
              <a:t>Unported</a:t>
            </a:r>
            <a:r>
              <a:rPr lang="cs-CZ" sz="1600" dirty="0" smtClean="0"/>
              <a:t> na WWW:</a:t>
            </a:r>
          </a:p>
          <a:p>
            <a:pPr>
              <a:buNone/>
            </a:pPr>
            <a:r>
              <a:rPr lang="cs-CZ" sz="1600" dirty="0" smtClean="0">
                <a:hlinkClick r:id="rId3"/>
              </a:rPr>
              <a:t>http://commons.wikimedia.org/wiki/File:Muscle_Tissue_(1).svg?uselang=cs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Obr. 3 </a:t>
            </a:r>
            <a:r>
              <a:rPr lang="cs-CZ" sz="1600" dirty="0" err="1" smtClean="0"/>
              <a:t>Neuroglie</a:t>
            </a:r>
            <a:r>
              <a:rPr lang="cs-CZ" sz="1600" dirty="0" smtClean="0"/>
              <a:t> upraveno podle </a:t>
            </a:r>
            <a:r>
              <a:rPr lang="it-IT" sz="1600" dirty="0" smtClean="0"/>
              <a:t>[cit. 2013-1</a:t>
            </a:r>
            <a:r>
              <a:rPr lang="cs-CZ" sz="1600" dirty="0" smtClean="0"/>
              <a:t>0</a:t>
            </a:r>
            <a:r>
              <a:rPr lang="it-IT" sz="1600" dirty="0" smtClean="0"/>
              <a:t>-</a:t>
            </a:r>
            <a:r>
              <a:rPr lang="cs-CZ" sz="1600" dirty="0" smtClean="0"/>
              <a:t>28</a:t>
            </a:r>
            <a:r>
              <a:rPr lang="it-IT" sz="1600" dirty="0" smtClean="0"/>
              <a:t>]. Dostupn</a:t>
            </a:r>
            <a:r>
              <a:rPr lang="cs-CZ" sz="1600" dirty="0" smtClean="0"/>
              <a:t>ý pod licencí </a:t>
            </a:r>
            <a:r>
              <a:rPr lang="en-US" sz="1600" dirty="0" smtClean="0"/>
              <a:t> Creative Commons </a:t>
            </a:r>
            <a:r>
              <a:rPr lang="en-US" sz="1600" dirty="0" err="1" smtClean="0"/>
              <a:t>Uveďte</a:t>
            </a:r>
            <a:r>
              <a:rPr lang="en-US" sz="1600" dirty="0" smtClean="0"/>
              <a:t> </a:t>
            </a:r>
            <a:r>
              <a:rPr lang="en-US" sz="1600" dirty="0" err="1" smtClean="0"/>
              <a:t>autora-Zachovejte</a:t>
            </a:r>
            <a:r>
              <a:rPr lang="en-US" sz="1600" dirty="0" smtClean="0"/>
              <a:t> </a:t>
            </a:r>
            <a:r>
              <a:rPr lang="en-US" sz="1600" dirty="0" err="1" smtClean="0"/>
              <a:t>licenci</a:t>
            </a:r>
            <a:r>
              <a:rPr lang="en-US" sz="1600" dirty="0" smtClean="0"/>
              <a:t> 3.0 </a:t>
            </a:r>
            <a:r>
              <a:rPr lang="en-US" sz="1600" dirty="0" err="1" smtClean="0"/>
              <a:t>Unported</a:t>
            </a:r>
            <a:r>
              <a:rPr lang="cs-CZ" sz="1600" dirty="0" smtClean="0"/>
              <a:t> na WWW:</a:t>
            </a:r>
          </a:p>
          <a:p>
            <a:pPr>
              <a:buNone/>
            </a:pPr>
            <a:r>
              <a:rPr lang="cs-CZ" sz="1600" dirty="0" smtClean="0">
                <a:hlinkClick r:id="rId4"/>
              </a:rPr>
              <a:t>http://commons.wikimedia.org/wiki/File:Blausen_0672_NeuralTissue.png?uselang=cs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Obr. 4 Neuron </a:t>
            </a:r>
            <a:r>
              <a:rPr lang="it-IT" sz="1600" dirty="0" smtClean="0"/>
              <a:t>[cit. 2013-1</a:t>
            </a:r>
            <a:r>
              <a:rPr lang="cs-CZ" sz="1600" dirty="0" smtClean="0"/>
              <a:t>0</a:t>
            </a:r>
            <a:r>
              <a:rPr lang="it-IT" sz="1600" dirty="0" smtClean="0"/>
              <a:t>-</a:t>
            </a:r>
            <a:r>
              <a:rPr lang="cs-CZ" sz="1600" dirty="0" smtClean="0"/>
              <a:t>28</a:t>
            </a:r>
            <a:r>
              <a:rPr lang="it-IT" sz="1600" dirty="0" smtClean="0"/>
              <a:t>]. Dostupn</a:t>
            </a:r>
            <a:r>
              <a:rPr lang="cs-CZ" sz="1600" dirty="0" smtClean="0"/>
              <a:t>ý pod licencí </a:t>
            </a:r>
            <a:r>
              <a:rPr lang="en-US" sz="1600" dirty="0" smtClean="0"/>
              <a:t> Creative Commons </a:t>
            </a:r>
            <a:r>
              <a:rPr lang="en-US" sz="1600" dirty="0" err="1" smtClean="0"/>
              <a:t>Uveďte</a:t>
            </a:r>
            <a:r>
              <a:rPr lang="en-US" sz="1600" dirty="0" smtClean="0"/>
              <a:t> </a:t>
            </a:r>
            <a:r>
              <a:rPr lang="en-US" sz="1600" dirty="0" err="1" smtClean="0"/>
              <a:t>autora-Zachovejte</a:t>
            </a:r>
            <a:r>
              <a:rPr lang="en-US" sz="1600" dirty="0" smtClean="0"/>
              <a:t> </a:t>
            </a:r>
            <a:r>
              <a:rPr lang="en-US" sz="1600" dirty="0" err="1" smtClean="0"/>
              <a:t>licenci</a:t>
            </a:r>
            <a:r>
              <a:rPr lang="en-US" sz="1600" dirty="0" smtClean="0"/>
              <a:t> 3.0 </a:t>
            </a:r>
            <a:r>
              <a:rPr lang="en-US" sz="1600" dirty="0" err="1" smtClean="0"/>
              <a:t>Unported</a:t>
            </a:r>
            <a:r>
              <a:rPr lang="cs-CZ" sz="1600" dirty="0" smtClean="0"/>
              <a:t> na WWW: </a:t>
            </a:r>
            <a:r>
              <a:rPr lang="cs-CZ" sz="1600" dirty="0" smtClean="0">
                <a:hlinkClick r:id="rId5"/>
              </a:rPr>
              <a:t>http://cs.wikipedia.org/wiki/Soubor:Neuron_Hand-tuned.svg</a:t>
            </a: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Literatura:</a:t>
            </a:r>
          </a:p>
          <a:p>
            <a:pPr>
              <a:buNone/>
            </a:pPr>
            <a:r>
              <a:rPr lang="cs-CZ" sz="1600" dirty="0" smtClean="0">
                <a:cs typeface="Arial" pitchFamily="34" charset="0"/>
              </a:rPr>
              <a:t>JELÍNEK, Jan a ZICHÁČEK, Vladimír. </a:t>
            </a:r>
            <a:r>
              <a:rPr lang="cs-CZ" sz="1600" i="1" dirty="0" smtClean="0">
                <a:cs typeface="Arial" pitchFamily="34" charset="0"/>
              </a:rPr>
              <a:t>Biologie pro gymnázia: (teoretická a praktická část)</a:t>
            </a:r>
            <a:r>
              <a:rPr lang="cs-CZ" sz="1600" dirty="0" smtClean="0">
                <a:cs typeface="Arial" pitchFamily="34" charset="0"/>
              </a:rPr>
              <a:t>. 3., </a:t>
            </a:r>
            <a:r>
              <a:rPr lang="cs-CZ" sz="1600" dirty="0" err="1" smtClean="0">
                <a:cs typeface="Arial" pitchFamily="34" charset="0"/>
              </a:rPr>
              <a:t>dopl</a:t>
            </a:r>
            <a:r>
              <a:rPr lang="cs-CZ" sz="1600" dirty="0" smtClean="0">
                <a:cs typeface="Arial" pitchFamily="34" charset="0"/>
              </a:rPr>
              <a:t>. a </a:t>
            </a:r>
            <a:r>
              <a:rPr lang="cs-CZ" sz="1600" dirty="0" err="1" smtClean="0">
                <a:cs typeface="Arial" pitchFamily="34" charset="0"/>
              </a:rPr>
              <a:t>opr</a:t>
            </a:r>
            <a:r>
              <a:rPr lang="cs-CZ" sz="1600" dirty="0" smtClean="0">
                <a:cs typeface="Arial" pitchFamily="34" charset="0"/>
              </a:rPr>
              <a:t>. </a:t>
            </a:r>
            <a:r>
              <a:rPr lang="cs-CZ" sz="1600" dirty="0" err="1" smtClean="0">
                <a:cs typeface="Arial" pitchFamily="34" charset="0"/>
              </a:rPr>
              <a:t>vyd</a:t>
            </a:r>
            <a:r>
              <a:rPr lang="cs-CZ" sz="1600" dirty="0" smtClean="0">
                <a:cs typeface="Arial" pitchFamily="34" charset="0"/>
              </a:rPr>
              <a:t>. Olomouc: Nakladatelství Olomouc, 1998, 551 s., [38] s. barev. obr. </a:t>
            </a:r>
            <a:r>
              <a:rPr lang="cs-CZ" sz="1600" dirty="0" err="1" smtClean="0">
                <a:cs typeface="Arial" pitchFamily="34" charset="0"/>
              </a:rPr>
              <a:t>příl</a:t>
            </a:r>
            <a:r>
              <a:rPr lang="cs-CZ" sz="1600" dirty="0" smtClean="0">
                <a:cs typeface="Arial" pitchFamily="34" charset="0"/>
              </a:rPr>
              <a:t>. ISBN 80-718-2070-9.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TKÁNĚ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POJIVA, SVALOVÁ A NERVOVÁ TKÁŇ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84168" y="530120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latin typeface="Arial" pitchFamily="34" charset="0"/>
                <a:cs typeface="Arial" pitchFamily="34" charset="0"/>
              </a:rPr>
              <a:t>Po1 DUM č. </a:t>
            </a:r>
            <a:r>
              <a:rPr lang="cs-CZ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 buňkami velké mezibuněčné prostory vyplněné specifickou hmotou (její vlastnosti určují typ pojivové tkáně)</a:t>
            </a:r>
          </a:p>
          <a:p>
            <a:r>
              <a:rPr lang="cs-CZ" dirty="0" smtClean="0"/>
              <a:t>DĚLENÍ POJIV:</a:t>
            </a:r>
          </a:p>
          <a:p>
            <a:pPr lvl="1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VAZIVO</a:t>
            </a:r>
          </a:p>
          <a:p>
            <a:pPr lvl="1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CHRUPAVKA</a:t>
            </a:r>
          </a:p>
          <a:p>
            <a:pPr lvl="1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VAZIVO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bílkovinná vlákno</a:t>
            </a:r>
          </a:p>
          <a:p>
            <a:pPr lvl="1"/>
            <a:r>
              <a:rPr lang="cs-CZ" dirty="0" smtClean="0"/>
              <a:t>kolagenní – pevnost, tuhost</a:t>
            </a:r>
          </a:p>
          <a:p>
            <a:pPr lvl="1"/>
            <a:r>
              <a:rPr lang="cs-CZ" dirty="0" smtClean="0"/>
              <a:t>elastická – pružnost</a:t>
            </a:r>
          </a:p>
          <a:p>
            <a:r>
              <a:rPr lang="cs-CZ" dirty="0" smtClean="0"/>
              <a:t>druhy vaziva</a:t>
            </a:r>
          </a:p>
          <a:p>
            <a:pPr lvl="1"/>
            <a:r>
              <a:rPr lang="cs-CZ" dirty="0" smtClean="0"/>
              <a:t>řídké</a:t>
            </a:r>
          </a:p>
          <a:p>
            <a:pPr lvl="1"/>
            <a:r>
              <a:rPr lang="cs-CZ" dirty="0" smtClean="0"/>
              <a:t>tuhé</a:t>
            </a:r>
          </a:p>
          <a:p>
            <a:pPr lvl="1"/>
            <a:r>
              <a:rPr lang="cs-CZ" dirty="0" smtClean="0"/>
              <a:t>tukové</a:t>
            </a:r>
          </a:p>
          <a:p>
            <a:pPr lvl="1"/>
            <a:r>
              <a:rPr lang="cs-CZ" dirty="0" smtClean="0"/>
              <a:t>lymfoidní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51920" y="4005064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 každému druhu vaziva doplň příklad jeho výskytu a vlastnosti!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CHRUPAVKA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chondrocyty</a:t>
            </a:r>
            <a:r>
              <a:rPr lang="cs-CZ" dirty="0" smtClean="0"/>
              <a:t> - buňky  v pouzdrech</a:t>
            </a:r>
          </a:p>
          <a:p>
            <a:r>
              <a:rPr lang="cs-CZ" dirty="0" smtClean="0"/>
              <a:t>špatná regenerace – bez cév a nervů</a:t>
            </a:r>
          </a:p>
          <a:p>
            <a:r>
              <a:rPr lang="cs-CZ" dirty="0" smtClean="0"/>
              <a:t>druhy chrupavek</a:t>
            </a:r>
          </a:p>
          <a:p>
            <a:pPr lvl="1"/>
            <a:r>
              <a:rPr lang="cs-CZ" dirty="0" smtClean="0"/>
              <a:t>hyalinní (sklovitá)</a:t>
            </a:r>
          </a:p>
          <a:p>
            <a:pPr lvl="1"/>
            <a:r>
              <a:rPr lang="cs-CZ" dirty="0" smtClean="0"/>
              <a:t>vazivová</a:t>
            </a:r>
          </a:p>
          <a:p>
            <a:pPr lvl="1"/>
            <a:r>
              <a:rPr lang="cs-CZ" dirty="0" smtClean="0"/>
              <a:t>elastická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4941168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 každému druhu chrupavky doplň příklad jejího výskytu</a:t>
            </a:r>
          </a:p>
          <a:p>
            <a:r>
              <a:rPr 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vlastnosti!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File:Hyaline cartilage.jpg"/>
          <p:cNvPicPr>
            <a:picLocks noChangeAspect="1" noChangeArrowheads="1"/>
          </p:cNvPicPr>
          <p:nvPr/>
        </p:nvPicPr>
        <p:blipFill>
          <a:blip r:embed="rId2" cstate="print"/>
          <a:srcRect l="10108" t="10400" r="19072" b="13333"/>
          <a:stretch>
            <a:fillRect/>
          </a:stretch>
        </p:blipFill>
        <p:spPr bwMode="auto">
          <a:xfrm>
            <a:off x="5364088" y="2852936"/>
            <a:ext cx="3600400" cy="316835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255568" y="609329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1 Hyalinní chrupavka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osteocyty</a:t>
            </a:r>
            <a:r>
              <a:rPr lang="cs-CZ" dirty="0" smtClean="0"/>
              <a:t>- buňky s výběžky</a:t>
            </a:r>
          </a:p>
          <a:p>
            <a:r>
              <a:rPr lang="cs-CZ" dirty="0" err="1" smtClean="0"/>
              <a:t>ossein</a:t>
            </a:r>
            <a:r>
              <a:rPr lang="cs-CZ" dirty="0" smtClean="0"/>
              <a:t> – organická látka produkovaná </a:t>
            </a:r>
            <a:r>
              <a:rPr lang="cs-CZ" dirty="0" err="1" smtClean="0"/>
              <a:t>osteocyty</a:t>
            </a:r>
            <a:r>
              <a:rPr lang="cs-CZ" dirty="0" smtClean="0"/>
              <a:t>, s rostoucím věkem mineralizace – rostoucí křehkost</a:t>
            </a:r>
          </a:p>
          <a:p>
            <a:r>
              <a:rPr lang="cs-CZ" dirty="0" smtClean="0"/>
              <a:t>druhy kostní tkáně viz. kapitola kosterní soustava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SVALOVÁ TKÁŇ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protáhlé buňky</a:t>
            </a:r>
          </a:p>
          <a:p>
            <a:r>
              <a:rPr lang="cs-CZ" dirty="0" smtClean="0"/>
              <a:t>myofibrily - uvnitř buněk bílkovinná vlákna</a:t>
            </a:r>
          </a:p>
          <a:p>
            <a:r>
              <a:rPr lang="cs-CZ" dirty="0" smtClean="0"/>
              <a:t>schopnost smršťovat se</a:t>
            </a:r>
          </a:p>
          <a:p>
            <a:r>
              <a:rPr lang="cs-CZ" dirty="0" smtClean="0"/>
              <a:t>druhy svalové tkáně:</a:t>
            </a:r>
          </a:p>
          <a:p>
            <a:pPr lvl="1"/>
            <a:r>
              <a:rPr lang="cs-CZ" dirty="0" smtClean="0"/>
              <a:t>hladká</a:t>
            </a:r>
          </a:p>
          <a:p>
            <a:pPr lvl="1"/>
            <a:r>
              <a:rPr lang="cs-CZ" dirty="0" smtClean="0"/>
              <a:t>příčně pruhovaná</a:t>
            </a:r>
          </a:p>
          <a:p>
            <a:pPr lvl="1"/>
            <a:r>
              <a:rPr lang="cs-CZ" smtClean="0"/>
              <a:t>srdeční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5445224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 každému druhu svalové tkáně doplň příklad jejího výskytu a vlastnosti!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077072"/>
            <a:ext cx="2438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996952"/>
            <a:ext cx="2448272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5373216"/>
            <a:ext cx="2448272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véPole 10"/>
          <p:cNvSpPr txBox="1"/>
          <p:nvPr/>
        </p:nvSpPr>
        <p:spPr>
          <a:xfrm>
            <a:off x="6263680" y="6381328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Obr. 2 Druhy svalové tkáně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NERVOVÁ TKÁŇ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neuron – nervová buňka, </a:t>
            </a:r>
            <a:r>
              <a:rPr lang="cs-CZ" dirty="0" smtClean="0"/>
              <a:t>přenáší </a:t>
            </a:r>
            <a:r>
              <a:rPr lang="cs-CZ" dirty="0" smtClean="0"/>
              <a:t>nervový vzruch</a:t>
            </a:r>
          </a:p>
          <a:p>
            <a:r>
              <a:rPr lang="cs-CZ" dirty="0" smtClean="0"/>
              <a:t>regenerace – pouze výběžky</a:t>
            </a:r>
          </a:p>
          <a:p>
            <a:r>
              <a:rPr lang="cs-CZ" dirty="0" err="1" smtClean="0"/>
              <a:t>neuroglie</a:t>
            </a:r>
            <a:r>
              <a:rPr lang="cs-CZ" dirty="0" smtClean="0"/>
              <a:t> (gliové buňky) – zajišťují výživu neuronů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861048"/>
            <a:ext cx="303640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436096" y="56612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Obr. 3 </a:t>
            </a:r>
            <a:r>
              <a:rPr lang="cs-CZ" dirty="0" err="1" smtClean="0"/>
              <a:t>Neuroglie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79512" y="1700808"/>
            <a:ext cx="2520280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NERVOVÁ TKÁŇ - NEURON</a:t>
            </a:r>
            <a:endParaRPr lang="cs-CZ" dirty="0"/>
          </a:p>
        </p:txBody>
      </p:sp>
      <p:pic>
        <p:nvPicPr>
          <p:cNvPr id="4" name="Picture 2" descr="Soubor:Neuron Hand-tuned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556792"/>
            <a:ext cx="6671688" cy="295232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131840" y="5229200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Načrtněte obrázek neuronu a doplňte o popisky z nabídky. Správná odpověď se zobrazí kliknutím na popisek.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9552" y="20608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axon (neurit)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 flipV="1">
            <a:off x="5436096" y="3140968"/>
            <a:ext cx="36004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flipH="1" flipV="1">
            <a:off x="5796136" y="3140968"/>
            <a:ext cx="72008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539552" y="24928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axonální</a:t>
            </a:r>
            <a:r>
              <a:rPr lang="cs-CZ" dirty="0" smtClean="0"/>
              <a:t> zakončení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39552" y="292494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buněčné jádro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39552" y="335699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dendrit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39552" y="371703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Myelinová pochva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39552" y="41490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Ranvierův zářez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39552" y="450912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Schwanova</a:t>
            </a:r>
            <a:r>
              <a:rPr lang="cs-CZ" dirty="0" smtClean="0"/>
              <a:t> buňka (pochva)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39552" y="515719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tělo</a:t>
            </a:r>
          </a:p>
          <a:p>
            <a:r>
              <a:rPr lang="cs-CZ" dirty="0" smtClean="0"/>
              <a:t>neuronu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876256" y="450912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Obr. 4 Neuron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8744E-6 L 0.50399 0.1050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00" y="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06037E-6 L 0.71285 -0.1212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00" y="-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9135E-6 L 0.24809 0.2040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00" y="1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20148E-6 L 0.31511 -0.2683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00" y="-1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69119E-6 L 0.52761 0.0467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00" y="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10132E-6 L 0.59861 -0.2683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00" y="-1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6.43072E-7 L 0.72847 -0.1205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00" y="-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53389E-7 L 0.48039 -0.4457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0" y="-2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331</Words>
  <Application>Microsoft Office PowerPoint</Application>
  <PresentationFormat>Předvádění na obrazovce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Modul</vt:lpstr>
      <vt:lpstr>Prezentace aplikace PowerPoint</vt:lpstr>
      <vt:lpstr>TKÁNĚ 2</vt:lpstr>
      <vt:lpstr>POJIVA</vt:lpstr>
      <vt:lpstr>VAZIVO</vt:lpstr>
      <vt:lpstr>CHRUPAVKA</vt:lpstr>
      <vt:lpstr>KOST</vt:lpstr>
      <vt:lpstr>SVALOVÁ TKÁŇ</vt:lpstr>
      <vt:lpstr>NERVOVÁ TKÁŇ</vt:lpstr>
      <vt:lpstr>NERVOVÁ TKÁŇ - NEURON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hanakova</cp:lastModifiedBy>
  <cp:revision>20</cp:revision>
  <dcterms:created xsi:type="dcterms:W3CDTF">2013-11-08T17:46:09Z</dcterms:created>
  <dcterms:modified xsi:type="dcterms:W3CDTF">2014-05-29T18:52:53Z</dcterms:modified>
</cp:coreProperties>
</file>