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6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1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1379B-39A7-445E-8B2D-6A6BF7A77D28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6A2FE-2C06-4069-9A6A-5A9BBB42339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1379B-39A7-445E-8B2D-6A6BF7A77D28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6A2FE-2C06-4069-9A6A-5A9BBB42339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1379B-39A7-445E-8B2D-6A6BF7A77D28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6A2FE-2C06-4069-9A6A-5A9BBB42339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1379B-39A7-445E-8B2D-6A6BF7A77D28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6A2FE-2C06-4069-9A6A-5A9BBB42339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1379B-39A7-445E-8B2D-6A6BF7A77D28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6A2FE-2C06-4069-9A6A-5A9BBB42339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1379B-39A7-445E-8B2D-6A6BF7A77D28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6A2FE-2C06-4069-9A6A-5A9BBB42339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1379B-39A7-445E-8B2D-6A6BF7A77D28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6A2FE-2C06-4069-9A6A-5A9BBB42339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1379B-39A7-445E-8B2D-6A6BF7A77D28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6A2FE-2C06-4069-9A6A-5A9BBB42339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1379B-39A7-445E-8B2D-6A6BF7A77D28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6A2FE-2C06-4069-9A6A-5A9BBB42339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1379B-39A7-445E-8B2D-6A6BF7A77D28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6A2FE-2C06-4069-9A6A-5A9BBB42339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1379B-39A7-445E-8B2D-6A6BF7A77D28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6A2FE-2C06-4069-9A6A-5A9BBB42339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1379B-39A7-445E-8B2D-6A6BF7A77D28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6A2FE-2C06-4069-9A6A-5A9BBB42339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97F1379B-39A7-445E-8B2D-6A6BF7A77D28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CC6A2FE-2C06-4069-9A6A-5A9BBB42339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1379B-39A7-445E-8B2D-6A6BF7A77D28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6A2FE-2C06-4069-9A6A-5A9BBB42339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1379B-39A7-445E-8B2D-6A6BF7A77D28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6A2FE-2C06-4069-9A6A-5A9BBB42339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1379B-39A7-445E-8B2D-6A6BF7A77D28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6A2FE-2C06-4069-9A6A-5A9BBB42339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1379B-39A7-445E-8B2D-6A6BF7A77D28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6A2FE-2C06-4069-9A6A-5A9BBB42339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1379B-39A7-445E-8B2D-6A6BF7A77D28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6A2FE-2C06-4069-9A6A-5A9BBB42339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1379B-39A7-445E-8B2D-6A6BF7A77D28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6A2FE-2C06-4069-9A6A-5A9BBB42339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1379B-39A7-445E-8B2D-6A6BF7A77D28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6A2FE-2C06-4069-9A6A-5A9BBB42339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1379B-39A7-445E-8B2D-6A6BF7A77D28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6A2FE-2C06-4069-9A6A-5A9BBB42339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1379B-39A7-445E-8B2D-6A6BF7A77D28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6A2FE-2C06-4069-9A6A-5A9BBB42339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1379B-39A7-445E-8B2D-6A6BF7A77D28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6A2FE-2C06-4069-9A6A-5A9BBB42339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7F1379B-39A7-445E-8B2D-6A6BF7A77D28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CC6A2FE-2C06-4069-9A6A-5A9BBB42339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Muscle_Tissue_(1).svg?uselang=cs" TargetMode="External"/><Relationship Id="rId2" Type="http://schemas.openxmlformats.org/officeDocument/2006/relationships/hyperlink" Target="http://commons.wikimedia.org/wiki/File:Hyaline_cartilage.jpg?uselang=cs" TargetMode="Externa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://cs.wikipedia.org/wiki/Soubor:Neuron_Hand-tuned.svg" TargetMode="External"/><Relationship Id="rId4" Type="http://schemas.openxmlformats.org/officeDocument/2006/relationships/hyperlink" Target="http://commons.wikimedia.org/wiki/File:Blausen_0672_NeuralTissue.png?uselang=c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412750" y="1703388"/>
          <a:ext cx="8280920" cy="49846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cap="all" baseline="0" dirty="0" smtClean="0">
                          <a:latin typeface="Arial" pitchFamily="34" charset="0"/>
                          <a:cs typeface="Arial" pitchFamily="34" charset="0"/>
                        </a:rPr>
                        <a:t>TKÁNĚ 2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Biologie, 3. ročník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Biologie člověka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Prezentace z tématu tkáně, obsahuje otázky, úkoly a řešení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Pojivo, chrupavka, vazivo, kost, svalová tkáň, neuron</a:t>
                      </a:r>
                      <a:endParaRPr lang="cs-CZ" sz="17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Mgr. Tomáš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Pospíšil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Říjen 2013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8226" name="Obrázek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15888"/>
            <a:ext cx="8748712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1600" dirty="0" smtClean="0"/>
              <a:t>Obr. 1 Hyalinní chrupavka upraveno podle </a:t>
            </a:r>
            <a:r>
              <a:rPr lang="it-IT" sz="1600" dirty="0" smtClean="0"/>
              <a:t>[cit. 2013-1</a:t>
            </a:r>
            <a:r>
              <a:rPr lang="cs-CZ" sz="1600" dirty="0" smtClean="0"/>
              <a:t>0</a:t>
            </a:r>
            <a:r>
              <a:rPr lang="it-IT" sz="1600" dirty="0" smtClean="0"/>
              <a:t>-</a:t>
            </a:r>
            <a:r>
              <a:rPr lang="cs-CZ" sz="1600" dirty="0" smtClean="0"/>
              <a:t>28</a:t>
            </a:r>
            <a:r>
              <a:rPr lang="it-IT" sz="1600" dirty="0" smtClean="0"/>
              <a:t>]. Dostupn</a:t>
            </a:r>
            <a:r>
              <a:rPr lang="cs-CZ" sz="1600" dirty="0" smtClean="0"/>
              <a:t>ý pod licencí </a:t>
            </a:r>
            <a:r>
              <a:rPr lang="en-US" sz="1600" dirty="0" smtClean="0"/>
              <a:t> Creative Commons </a:t>
            </a:r>
            <a:r>
              <a:rPr lang="en-US" sz="1600" dirty="0" err="1" smtClean="0"/>
              <a:t>Uveďte</a:t>
            </a:r>
            <a:r>
              <a:rPr lang="en-US" sz="1600" dirty="0" smtClean="0"/>
              <a:t> </a:t>
            </a:r>
            <a:r>
              <a:rPr lang="en-US" sz="1600" dirty="0" err="1" smtClean="0"/>
              <a:t>autora-Zachovejte</a:t>
            </a:r>
            <a:r>
              <a:rPr lang="en-US" sz="1600" dirty="0" smtClean="0"/>
              <a:t> </a:t>
            </a:r>
            <a:r>
              <a:rPr lang="en-US" sz="1600" dirty="0" err="1" smtClean="0"/>
              <a:t>licenci</a:t>
            </a:r>
            <a:r>
              <a:rPr lang="en-US" sz="1600" dirty="0" smtClean="0"/>
              <a:t> 3.0 </a:t>
            </a:r>
            <a:r>
              <a:rPr lang="en-US" sz="1600" dirty="0" err="1" smtClean="0"/>
              <a:t>Unported</a:t>
            </a:r>
            <a:r>
              <a:rPr lang="cs-CZ" sz="1600" dirty="0" smtClean="0"/>
              <a:t> na WWW:</a:t>
            </a:r>
          </a:p>
          <a:p>
            <a:pPr>
              <a:buNone/>
            </a:pPr>
            <a:r>
              <a:rPr lang="cs-CZ" sz="1600" dirty="0" smtClean="0">
                <a:hlinkClick r:id="rId2"/>
              </a:rPr>
              <a:t>http://commons.wikimedia.org/wiki/File:Hyaline_cartilage.jpg?uselang=cs</a:t>
            </a:r>
            <a:endParaRPr lang="cs-CZ" sz="1600" dirty="0" smtClean="0"/>
          </a:p>
          <a:p>
            <a:pPr>
              <a:buNone/>
            </a:pPr>
            <a:r>
              <a:rPr lang="cs-CZ" sz="1600" dirty="0" smtClean="0"/>
              <a:t>Obr. 2 Druhy svalové tkáně upraveno podle </a:t>
            </a:r>
            <a:r>
              <a:rPr lang="it-IT" sz="1600" dirty="0" smtClean="0"/>
              <a:t>[cit. 2013-1</a:t>
            </a:r>
            <a:r>
              <a:rPr lang="cs-CZ" sz="1600" dirty="0" smtClean="0"/>
              <a:t>0</a:t>
            </a:r>
            <a:r>
              <a:rPr lang="it-IT" sz="1600" dirty="0" smtClean="0"/>
              <a:t>-</a:t>
            </a:r>
            <a:r>
              <a:rPr lang="cs-CZ" sz="1600" dirty="0" smtClean="0"/>
              <a:t>28</a:t>
            </a:r>
            <a:r>
              <a:rPr lang="it-IT" sz="1600" dirty="0" smtClean="0"/>
              <a:t>]. Dostupn</a:t>
            </a:r>
            <a:r>
              <a:rPr lang="cs-CZ" sz="1600" dirty="0" smtClean="0"/>
              <a:t>ý pod licencí </a:t>
            </a:r>
            <a:r>
              <a:rPr lang="en-US" sz="1600" dirty="0" smtClean="0"/>
              <a:t> Creative Commons </a:t>
            </a:r>
            <a:r>
              <a:rPr lang="en-US" sz="1600" dirty="0" err="1" smtClean="0"/>
              <a:t>Uveďte</a:t>
            </a:r>
            <a:r>
              <a:rPr lang="en-US" sz="1600" dirty="0" smtClean="0"/>
              <a:t> </a:t>
            </a:r>
            <a:r>
              <a:rPr lang="en-US" sz="1600" dirty="0" err="1" smtClean="0"/>
              <a:t>autora-Zachovejte</a:t>
            </a:r>
            <a:r>
              <a:rPr lang="en-US" sz="1600" dirty="0" smtClean="0"/>
              <a:t> </a:t>
            </a:r>
            <a:r>
              <a:rPr lang="en-US" sz="1600" dirty="0" err="1" smtClean="0"/>
              <a:t>licenci</a:t>
            </a:r>
            <a:r>
              <a:rPr lang="en-US" sz="1600" dirty="0" smtClean="0"/>
              <a:t> 3.0 </a:t>
            </a:r>
            <a:r>
              <a:rPr lang="en-US" sz="1600" dirty="0" err="1" smtClean="0"/>
              <a:t>Unported</a:t>
            </a:r>
            <a:r>
              <a:rPr lang="cs-CZ" sz="1600" dirty="0" smtClean="0"/>
              <a:t> na WWW:</a:t>
            </a:r>
          </a:p>
          <a:p>
            <a:pPr>
              <a:buNone/>
            </a:pPr>
            <a:r>
              <a:rPr lang="cs-CZ" sz="1600" dirty="0" smtClean="0">
                <a:hlinkClick r:id="rId3"/>
              </a:rPr>
              <a:t>http://commons.wikimedia.org/wiki/File:Muscle_Tissue_(1).svg?uselang=cs</a:t>
            </a:r>
            <a:endParaRPr lang="cs-CZ" sz="1600" dirty="0" smtClean="0"/>
          </a:p>
          <a:p>
            <a:pPr>
              <a:buNone/>
            </a:pPr>
            <a:r>
              <a:rPr lang="cs-CZ" sz="1600" dirty="0" smtClean="0"/>
              <a:t>Obr. 3 </a:t>
            </a:r>
            <a:r>
              <a:rPr lang="cs-CZ" sz="1600" dirty="0" err="1" smtClean="0"/>
              <a:t>Neuroglie</a:t>
            </a:r>
            <a:r>
              <a:rPr lang="cs-CZ" sz="1600" dirty="0" smtClean="0"/>
              <a:t> upraveno podle </a:t>
            </a:r>
            <a:r>
              <a:rPr lang="it-IT" sz="1600" dirty="0" smtClean="0"/>
              <a:t>[cit. 2013-1</a:t>
            </a:r>
            <a:r>
              <a:rPr lang="cs-CZ" sz="1600" dirty="0" smtClean="0"/>
              <a:t>0</a:t>
            </a:r>
            <a:r>
              <a:rPr lang="it-IT" sz="1600" dirty="0" smtClean="0"/>
              <a:t>-</a:t>
            </a:r>
            <a:r>
              <a:rPr lang="cs-CZ" sz="1600" dirty="0" smtClean="0"/>
              <a:t>28</a:t>
            </a:r>
            <a:r>
              <a:rPr lang="it-IT" sz="1600" dirty="0" smtClean="0"/>
              <a:t>]. Dostupn</a:t>
            </a:r>
            <a:r>
              <a:rPr lang="cs-CZ" sz="1600" dirty="0" smtClean="0"/>
              <a:t>ý pod licencí </a:t>
            </a:r>
            <a:r>
              <a:rPr lang="en-US" sz="1600" dirty="0" smtClean="0"/>
              <a:t> Creative Commons </a:t>
            </a:r>
            <a:r>
              <a:rPr lang="en-US" sz="1600" dirty="0" err="1" smtClean="0"/>
              <a:t>Uveďte</a:t>
            </a:r>
            <a:r>
              <a:rPr lang="en-US" sz="1600" dirty="0" smtClean="0"/>
              <a:t> </a:t>
            </a:r>
            <a:r>
              <a:rPr lang="en-US" sz="1600" dirty="0" err="1" smtClean="0"/>
              <a:t>autora-Zachovejte</a:t>
            </a:r>
            <a:r>
              <a:rPr lang="en-US" sz="1600" dirty="0" smtClean="0"/>
              <a:t> </a:t>
            </a:r>
            <a:r>
              <a:rPr lang="en-US" sz="1600" dirty="0" err="1" smtClean="0"/>
              <a:t>licenci</a:t>
            </a:r>
            <a:r>
              <a:rPr lang="en-US" sz="1600" dirty="0" smtClean="0"/>
              <a:t> 3.0 </a:t>
            </a:r>
            <a:r>
              <a:rPr lang="en-US" sz="1600" dirty="0" err="1" smtClean="0"/>
              <a:t>Unported</a:t>
            </a:r>
            <a:r>
              <a:rPr lang="cs-CZ" sz="1600" dirty="0" smtClean="0"/>
              <a:t> na WWW:</a:t>
            </a:r>
          </a:p>
          <a:p>
            <a:pPr>
              <a:buNone/>
            </a:pPr>
            <a:r>
              <a:rPr lang="cs-CZ" sz="1600" dirty="0" smtClean="0">
                <a:hlinkClick r:id="rId4"/>
              </a:rPr>
              <a:t>http://commons.wikimedia.org/wiki/File:Blausen_0672_NeuralTissue.png?uselang=cs</a:t>
            </a:r>
            <a:endParaRPr lang="cs-CZ" sz="1600" dirty="0" smtClean="0"/>
          </a:p>
          <a:p>
            <a:pPr>
              <a:buNone/>
            </a:pPr>
            <a:r>
              <a:rPr lang="cs-CZ" sz="1600" dirty="0" smtClean="0"/>
              <a:t>Obr. 4 Neuron </a:t>
            </a:r>
            <a:r>
              <a:rPr lang="it-IT" sz="1600" dirty="0" smtClean="0"/>
              <a:t>[cit. 2013-1</a:t>
            </a:r>
            <a:r>
              <a:rPr lang="cs-CZ" sz="1600" dirty="0" smtClean="0"/>
              <a:t>0</a:t>
            </a:r>
            <a:r>
              <a:rPr lang="it-IT" sz="1600" dirty="0" smtClean="0"/>
              <a:t>-</a:t>
            </a:r>
            <a:r>
              <a:rPr lang="cs-CZ" sz="1600" dirty="0" smtClean="0"/>
              <a:t>28</a:t>
            </a:r>
            <a:r>
              <a:rPr lang="it-IT" sz="1600" dirty="0" smtClean="0"/>
              <a:t>]. Dostupn</a:t>
            </a:r>
            <a:r>
              <a:rPr lang="cs-CZ" sz="1600" dirty="0" smtClean="0"/>
              <a:t>ý pod licencí </a:t>
            </a:r>
            <a:r>
              <a:rPr lang="en-US" sz="1600" dirty="0" smtClean="0"/>
              <a:t> Creative Commons </a:t>
            </a:r>
            <a:r>
              <a:rPr lang="en-US" sz="1600" dirty="0" err="1" smtClean="0"/>
              <a:t>Uveďte</a:t>
            </a:r>
            <a:r>
              <a:rPr lang="en-US" sz="1600" dirty="0" smtClean="0"/>
              <a:t> </a:t>
            </a:r>
            <a:r>
              <a:rPr lang="en-US" sz="1600" dirty="0" err="1" smtClean="0"/>
              <a:t>autora-Zachovejte</a:t>
            </a:r>
            <a:r>
              <a:rPr lang="en-US" sz="1600" dirty="0" smtClean="0"/>
              <a:t> </a:t>
            </a:r>
            <a:r>
              <a:rPr lang="en-US" sz="1600" dirty="0" err="1" smtClean="0"/>
              <a:t>licenci</a:t>
            </a:r>
            <a:r>
              <a:rPr lang="en-US" sz="1600" dirty="0" smtClean="0"/>
              <a:t> 3.0 </a:t>
            </a:r>
            <a:r>
              <a:rPr lang="en-US" sz="1600" dirty="0" err="1" smtClean="0"/>
              <a:t>Unported</a:t>
            </a:r>
            <a:r>
              <a:rPr lang="cs-CZ" sz="1600" dirty="0" smtClean="0"/>
              <a:t> na WWW: </a:t>
            </a:r>
            <a:r>
              <a:rPr lang="cs-CZ" sz="1600" dirty="0" smtClean="0">
                <a:hlinkClick r:id="rId5"/>
              </a:rPr>
              <a:t>http://cs.wikipedia.org/wiki/Soubor:Neuron_Hand-tuned.svg</a:t>
            </a:r>
            <a:endParaRPr lang="cs-CZ" sz="1600" dirty="0" smtClean="0"/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r>
              <a:rPr lang="cs-CZ" sz="1600" dirty="0" smtClean="0"/>
              <a:t>Literatura:</a:t>
            </a:r>
          </a:p>
          <a:p>
            <a:pPr>
              <a:buNone/>
            </a:pPr>
            <a:r>
              <a:rPr lang="cs-CZ" sz="1600" dirty="0" smtClean="0">
                <a:cs typeface="Arial" pitchFamily="34" charset="0"/>
              </a:rPr>
              <a:t>JELÍNEK, Jan a ZICHÁČEK, Vladimír. </a:t>
            </a:r>
            <a:r>
              <a:rPr lang="cs-CZ" sz="1600" i="1" dirty="0" smtClean="0">
                <a:cs typeface="Arial" pitchFamily="34" charset="0"/>
              </a:rPr>
              <a:t>Biologie pro gymnázia: (teoretická a praktická část)</a:t>
            </a:r>
            <a:r>
              <a:rPr lang="cs-CZ" sz="1600" dirty="0" smtClean="0">
                <a:cs typeface="Arial" pitchFamily="34" charset="0"/>
              </a:rPr>
              <a:t>. 3., </a:t>
            </a:r>
            <a:r>
              <a:rPr lang="cs-CZ" sz="1600" dirty="0" err="1" smtClean="0">
                <a:cs typeface="Arial" pitchFamily="34" charset="0"/>
              </a:rPr>
              <a:t>dopl</a:t>
            </a:r>
            <a:r>
              <a:rPr lang="cs-CZ" sz="1600" dirty="0" smtClean="0">
                <a:cs typeface="Arial" pitchFamily="34" charset="0"/>
              </a:rPr>
              <a:t>. a </a:t>
            </a:r>
            <a:r>
              <a:rPr lang="cs-CZ" sz="1600" dirty="0" err="1" smtClean="0">
                <a:cs typeface="Arial" pitchFamily="34" charset="0"/>
              </a:rPr>
              <a:t>opr</a:t>
            </a:r>
            <a:r>
              <a:rPr lang="cs-CZ" sz="1600" dirty="0" smtClean="0">
                <a:cs typeface="Arial" pitchFamily="34" charset="0"/>
              </a:rPr>
              <a:t>. </a:t>
            </a:r>
            <a:r>
              <a:rPr lang="cs-CZ" sz="1600" dirty="0" err="1" smtClean="0">
                <a:cs typeface="Arial" pitchFamily="34" charset="0"/>
              </a:rPr>
              <a:t>vyd</a:t>
            </a:r>
            <a:r>
              <a:rPr lang="cs-CZ" sz="1600" dirty="0" smtClean="0">
                <a:cs typeface="Arial" pitchFamily="34" charset="0"/>
              </a:rPr>
              <a:t>. Olomouc: Nakladatelství Olomouc, 1998, 551 s., [38] s. barev. obr. </a:t>
            </a:r>
            <a:r>
              <a:rPr lang="cs-CZ" sz="1600" dirty="0" err="1" smtClean="0">
                <a:cs typeface="Arial" pitchFamily="34" charset="0"/>
              </a:rPr>
              <a:t>příl</a:t>
            </a:r>
            <a:r>
              <a:rPr lang="cs-CZ" sz="1600" dirty="0" smtClean="0">
                <a:cs typeface="Arial" pitchFamily="34" charset="0"/>
              </a:rPr>
              <a:t>. ISBN 80-718-2070-9.</a:t>
            </a:r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TKÁNĚ 2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POJIVA, SVALOVÁ A NERVOVÁ TKÁŇ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084168" y="5301208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 smtClean="0">
                <a:latin typeface="Arial" pitchFamily="34" charset="0"/>
                <a:cs typeface="Arial" pitchFamily="34" charset="0"/>
              </a:rPr>
              <a:t>Po1 DUM č. </a:t>
            </a:r>
            <a:r>
              <a:rPr lang="cs-CZ" dirty="0">
                <a:latin typeface="Arial" pitchFamily="34" charset="0"/>
                <a:cs typeface="Arial" pitchFamily="34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mezi buňkami velké mezibuněčné prostory vyplněné specifickou hmotou (její vlastnosti určují typ pojivové tkáně)</a:t>
            </a:r>
          </a:p>
          <a:p>
            <a:r>
              <a:rPr lang="cs-CZ" dirty="0" smtClean="0"/>
              <a:t>DĚLENÍ POJIV:</a:t>
            </a:r>
          </a:p>
          <a:p>
            <a:pPr lvl="1"/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VAZIVO</a:t>
            </a:r>
          </a:p>
          <a:p>
            <a:pPr lvl="1"/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CHRUPAVKA</a:t>
            </a:r>
          </a:p>
          <a:p>
            <a:pPr lvl="1"/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VAZIVO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obsahuje bílkovinná vlákno</a:t>
            </a:r>
          </a:p>
          <a:p>
            <a:pPr lvl="1"/>
            <a:r>
              <a:rPr lang="cs-CZ" dirty="0" smtClean="0"/>
              <a:t>kolagenní – pevnost, tuhost</a:t>
            </a:r>
          </a:p>
          <a:p>
            <a:pPr lvl="1"/>
            <a:r>
              <a:rPr lang="cs-CZ" dirty="0" smtClean="0"/>
              <a:t>elastická – pružnost</a:t>
            </a:r>
          </a:p>
          <a:p>
            <a:r>
              <a:rPr lang="cs-CZ" dirty="0" smtClean="0"/>
              <a:t>druhy vaziva</a:t>
            </a:r>
          </a:p>
          <a:p>
            <a:pPr lvl="1"/>
            <a:r>
              <a:rPr lang="cs-CZ" dirty="0" smtClean="0"/>
              <a:t>řídké</a:t>
            </a:r>
          </a:p>
          <a:p>
            <a:pPr lvl="1"/>
            <a:r>
              <a:rPr lang="cs-CZ" dirty="0" smtClean="0"/>
              <a:t>tuhé</a:t>
            </a:r>
          </a:p>
          <a:p>
            <a:pPr lvl="1"/>
            <a:r>
              <a:rPr lang="cs-CZ" dirty="0" smtClean="0"/>
              <a:t>tukové</a:t>
            </a:r>
          </a:p>
          <a:p>
            <a:pPr lvl="1"/>
            <a:r>
              <a:rPr lang="cs-CZ" dirty="0" smtClean="0"/>
              <a:t>lymfoidní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851920" y="4005064"/>
            <a:ext cx="4608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 každému druhu vaziva doplň příklad jeho výskytu a vlastnosti!</a:t>
            </a:r>
            <a:endParaRPr lang="cs-CZ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CHRUPAVKA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chondrocyty</a:t>
            </a:r>
            <a:r>
              <a:rPr lang="cs-CZ" dirty="0" smtClean="0"/>
              <a:t> - buňky  v pouzdrech</a:t>
            </a:r>
          </a:p>
          <a:p>
            <a:r>
              <a:rPr lang="cs-CZ" dirty="0" smtClean="0"/>
              <a:t>špatná regenerace – bez cév a nervů</a:t>
            </a:r>
          </a:p>
          <a:p>
            <a:r>
              <a:rPr lang="cs-CZ" dirty="0" smtClean="0"/>
              <a:t>druhy chrupavek</a:t>
            </a:r>
          </a:p>
          <a:p>
            <a:pPr lvl="1"/>
            <a:r>
              <a:rPr lang="cs-CZ" dirty="0" smtClean="0"/>
              <a:t>hyalinní (sklovitá)</a:t>
            </a:r>
          </a:p>
          <a:p>
            <a:pPr lvl="1"/>
            <a:r>
              <a:rPr lang="cs-CZ" dirty="0" smtClean="0"/>
              <a:t>vazivová</a:t>
            </a:r>
          </a:p>
          <a:p>
            <a:pPr lvl="1"/>
            <a:r>
              <a:rPr lang="cs-CZ" dirty="0" smtClean="0"/>
              <a:t>elastická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755576" y="4941168"/>
            <a:ext cx="41764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 každému druhu chrupavky doplň příklad jejího výskytu</a:t>
            </a:r>
          </a:p>
          <a:p>
            <a:r>
              <a:rPr lang="cs-CZ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vlastnosti!</a:t>
            </a:r>
            <a:endParaRPr lang="cs-CZ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File:Hyaline cartilage.jpg"/>
          <p:cNvPicPr>
            <a:picLocks noChangeAspect="1" noChangeArrowheads="1"/>
          </p:cNvPicPr>
          <p:nvPr/>
        </p:nvPicPr>
        <p:blipFill>
          <a:blip r:embed="rId2" cstate="print"/>
          <a:srcRect l="10108" t="10400" r="19072" b="13333"/>
          <a:stretch>
            <a:fillRect/>
          </a:stretch>
        </p:blipFill>
        <p:spPr bwMode="auto">
          <a:xfrm>
            <a:off x="5364088" y="2852936"/>
            <a:ext cx="3600400" cy="3168352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5255568" y="6093296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1 Hyalinní chrupavka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osteocyty</a:t>
            </a:r>
            <a:r>
              <a:rPr lang="cs-CZ" dirty="0" smtClean="0"/>
              <a:t>- buňky s výběžky</a:t>
            </a:r>
          </a:p>
          <a:p>
            <a:r>
              <a:rPr lang="cs-CZ" dirty="0" err="1" smtClean="0"/>
              <a:t>ossein</a:t>
            </a:r>
            <a:r>
              <a:rPr lang="cs-CZ" dirty="0" smtClean="0"/>
              <a:t> – organická látka produkovaná </a:t>
            </a:r>
            <a:r>
              <a:rPr lang="cs-CZ" dirty="0" err="1" smtClean="0"/>
              <a:t>osteocyty</a:t>
            </a:r>
            <a:r>
              <a:rPr lang="cs-CZ" dirty="0" smtClean="0"/>
              <a:t>, s rostoucím věkem mineralizace – rostoucí křehkost</a:t>
            </a:r>
          </a:p>
          <a:p>
            <a:r>
              <a:rPr lang="cs-CZ" dirty="0" smtClean="0"/>
              <a:t>druhy kostní tkáně viz. kapitola kosterní soustava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SVALOVÁ TKÁŇ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protáhlé buňky</a:t>
            </a:r>
          </a:p>
          <a:p>
            <a:r>
              <a:rPr lang="cs-CZ" dirty="0" smtClean="0"/>
              <a:t>myofibrily - uvnitř buněk bílkovinná vlákna</a:t>
            </a:r>
          </a:p>
          <a:p>
            <a:r>
              <a:rPr lang="cs-CZ" dirty="0" smtClean="0"/>
              <a:t>schopnost smršťovat se</a:t>
            </a:r>
          </a:p>
          <a:p>
            <a:r>
              <a:rPr lang="cs-CZ" dirty="0" smtClean="0"/>
              <a:t>druhy svalové tkáně:</a:t>
            </a:r>
          </a:p>
          <a:p>
            <a:pPr lvl="1"/>
            <a:r>
              <a:rPr lang="cs-CZ" dirty="0" smtClean="0"/>
              <a:t>hladká</a:t>
            </a:r>
          </a:p>
          <a:p>
            <a:pPr lvl="1"/>
            <a:r>
              <a:rPr lang="cs-CZ" dirty="0" smtClean="0"/>
              <a:t>příčně pruhovaná</a:t>
            </a:r>
          </a:p>
          <a:p>
            <a:pPr lvl="1"/>
            <a:r>
              <a:rPr lang="cs-CZ" smtClean="0"/>
              <a:t>srdeční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755576" y="5445224"/>
            <a:ext cx="51845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 každému druhu svalové tkáně doplň příklad jejího výskytu a vlastnosti!</a:t>
            </a:r>
            <a:endParaRPr lang="cs-CZ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4077072"/>
            <a:ext cx="24384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2996952"/>
            <a:ext cx="2448272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5373216"/>
            <a:ext cx="2448272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ovéPole 10"/>
          <p:cNvSpPr txBox="1"/>
          <p:nvPr/>
        </p:nvSpPr>
        <p:spPr>
          <a:xfrm>
            <a:off x="6263680" y="6381328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Obr. 2 Druhy svalové tkáně</a:t>
            </a: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NERVOVÁ TKÁŇ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neuron – nervová buňka, </a:t>
            </a:r>
            <a:r>
              <a:rPr lang="cs-CZ" dirty="0" smtClean="0"/>
              <a:t>přenáší </a:t>
            </a:r>
            <a:r>
              <a:rPr lang="cs-CZ" dirty="0" smtClean="0"/>
              <a:t>nervový vzruch</a:t>
            </a:r>
          </a:p>
          <a:p>
            <a:r>
              <a:rPr lang="cs-CZ" dirty="0" smtClean="0"/>
              <a:t>regenerace – pouze výběžky</a:t>
            </a:r>
          </a:p>
          <a:p>
            <a:r>
              <a:rPr lang="cs-CZ" dirty="0" err="1" smtClean="0"/>
              <a:t>neuroglie</a:t>
            </a:r>
            <a:r>
              <a:rPr lang="cs-CZ" dirty="0" smtClean="0"/>
              <a:t> (gliové buňky) – zajišťují výživu neuronů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3861048"/>
            <a:ext cx="3036405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5436096" y="5661248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 smtClean="0"/>
              <a:t>Obr. 3 </a:t>
            </a:r>
            <a:r>
              <a:rPr lang="cs-CZ" dirty="0" err="1" smtClean="0"/>
              <a:t>Neuroglie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délník 19"/>
          <p:cNvSpPr/>
          <p:nvPr/>
        </p:nvSpPr>
        <p:spPr>
          <a:xfrm>
            <a:off x="179512" y="1700808"/>
            <a:ext cx="2520280" cy="43924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NERVOVÁ TKÁŇ - NEURON</a:t>
            </a:r>
            <a:endParaRPr lang="cs-CZ" dirty="0"/>
          </a:p>
        </p:txBody>
      </p:sp>
      <p:pic>
        <p:nvPicPr>
          <p:cNvPr id="4" name="Picture 2" descr="Soubor:Neuron Hand-tuned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556792"/>
            <a:ext cx="6671688" cy="2952328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3131840" y="5229200"/>
            <a:ext cx="56886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Načrtněte obrázek neuronu a doplňte o popisky z nabídky. Správná odpověď se zobrazí kliknutím na popisek.</a:t>
            </a:r>
            <a:endParaRPr lang="cs-CZ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539552" y="206084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axon (neurit)</a:t>
            </a:r>
            <a:endParaRPr lang="cs-CZ" dirty="0"/>
          </a:p>
        </p:txBody>
      </p:sp>
      <p:cxnSp>
        <p:nvCxnSpPr>
          <p:cNvPr id="10" name="Přímá spojovací čára 9"/>
          <p:cNvCxnSpPr/>
          <p:nvPr/>
        </p:nvCxnSpPr>
        <p:spPr>
          <a:xfrm flipV="1">
            <a:off x="5436096" y="3140968"/>
            <a:ext cx="360040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 flipH="1" flipV="1">
            <a:off x="5796136" y="3140968"/>
            <a:ext cx="72008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/>
          <p:cNvSpPr txBox="1"/>
          <p:nvPr/>
        </p:nvSpPr>
        <p:spPr>
          <a:xfrm>
            <a:off x="539552" y="249289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axonální</a:t>
            </a:r>
            <a:r>
              <a:rPr lang="cs-CZ" dirty="0" smtClean="0"/>
              <a:t> zakončení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539552" y="292494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buněčné jádro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539552" y="335699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dendrit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539552" y="3717032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Myelinová pochva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539552" y="414908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Ranvierův zářez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539552" y="4509120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Schwanova</a:t>
            </a:r>
            <a:r>
              <a:rPr lang="cs-CZ" dirty="0" smtClean="0"/>
              <a:t> buňka (pochva)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539552" y="5157192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tělo</a:t>
            </a:r>
          </a:p>
          <a:p>
            <a:r>
              <a:rPr lang="cs-CZ" dirty="0" smtClean="0"/>
              <a:t>neuronu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6876256" y="450912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 smtClean="0"/>
              <a:t>Obr. 4 Neuron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08744E-6 L 0.50399 0.1050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00" y="5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06037E-6 L 0.71285 -0.12122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600" y="-6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79135E-6 L 0.24809 0.20402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00" y="10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3.20148E-6 L 0.31511 -0.26834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00" y="-13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69119E-6 L 0.52761 0.04672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400" y="2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10132E-6 L 0.59861 -0.26834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900" y="-13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6.43072E-7 L 0.72847 -0.12052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400" y="-6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53389E-7 L 0.48039 -0.44576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000" y="-22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331</Words>
  <Application>Microsoft Office PowerPoint</Application>
  <PresentationFormat>Předvádění na obrazovce (4:3)</PresentationFormat>
  <Paragraphs>91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10</vt:i4>
      </vt:variant>
    </vt:vector>
  </HeadingPairs>
  <TitlesOfParts>
    <vt:vector size="12" baseType="lpstr">
      <vt:lpstr>Motiv sady Office</vt:lpstr>
      <vt:lpstr>Modul</vt:lpstr>
      <vt:lpstr>Prezentace aplikace PowerPoint</vt:lpstr>
      <vt:lpstr>TKÁNĚ 2</vt:lpstr>
      <vt:lpstr>POJIVA</vt:lpstr>
      <vt:lpstr>VAZIVO</vt:lpstr>
      <vt:lpstr>CHRUPAVKA</vt:lpstr>
      <vt:lpstr>KOST</vt:lpstr>
      <vt:lpstr>SVALOVÁ TKÁŇ</vt:lpstr>
      <vt:lpstr>NERVOVÁ TKÁŇ</vt:lpstr>
      <vt:lpstr>NERVOVÁ TKÁŇ - NEURON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Tomas</dc:creator>
  <cp:lastModifiedBy>hanakova</cp:lastModifiedBy>
  <cp:revision>20</cp:revision>
  <dcterms:created xsi:type="dcterms:W3CDTF">2013-11-08T17:46:09Z</dcterms:created>
  <dcterms:modified xsi:type="dcterms:W3CDTF">2014-05-29T18:52:53Z</dcterms:modified>
</cp:coreProperties>
</file>