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Illu_epithelium.png?uselang=cs" TargetMode="External"/><Relationship Id="rId2" Type="http://schemas.openxmlformats.org/officeDocument/2006/relationships/hyperlink" Target="http://commons.wikimedia.org/wiki/File:Animal_Cell.svg?uselang=cs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commons.wikimedia.org/wiki/File:Bronchiolar_epithelium_3_-_SEM.jpg?uselang=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088872"/>
              </p:ext>
            </p:extLst>
          </p:nvPr>
        </p:nvGraphicFramePr>
        <p:xfrm>
          <a:off x="412750" y="1703388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TKÁNĚ 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z tématu tkáně, obsahuje otázky a úkoly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 řešením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Živočišná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buňka, organely, tkáň,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epitel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Září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22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TKÁNĚ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53012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latin typeface="Arial" pitchFamily="34" charset="0"/>
                <a:cs typeface="Arial" pitchFamily="34" charset="0"/>
              </a:rPr>
              <a:t>Po1 DUM č. </a:t>
            </a:r>
            <a:r>
              <a:rPr lang="cs-CZ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293769"/>
          </a:xfrm>
        </p:spPr>
        <p:txBody>
          <a:bodyPr/>
          <a:lstStyle/>
          <a:p>
            <a:r>
              <a:rPr lang="cs-CZ" dirty="0" smtClean="0"/>
              <a:t>soubor buněk podobného tvaru vykonávající stejnou funkci</a:t>
            </a:r>
          </a:p>
          <a:p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755576" y="4437112"/>
            <a:ext cx="8064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Jak se takovému souboru buněk říká u rostlin</a:t>
            </a:r>
            <a:r>
              <a:rPr lang="cs-CZ" sz="1600" b="1" dirty="0" smtClean="0"/>
              <a:t>?</a:t>
            </a:r>
          </a:p>
          <a:p>
            <a:endParaRPr lang="cs-CZ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95536" y="2708920"/>
            <a:ext cx="1872208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000" dirty="0" smtClean="0"/>
              <a:t>1 -   …………….</a:t>
            </a:r>
          </a:p>
          <a:p>
            <a:pPr marL="342900" indent="-342900"/>
            <a:r>
              <a:rPr lang="cs-CZ" sz="2000" dirty="0" smtClean="0"/>
              <a:t>2 -   …………….</a:t>
            </a:r>
          </a:p>
          <a:p>
            <a:pPr marL="342900" indent="-342900"/>
            <a:r>
              <a:rPr lang="cs-CZ" sz="2000" dirty="0" smtClean="0"/>
              <a:t>3 -   …………….</a:t>
            </a:r>
          </a:p>
          <a:p>
            <a:pPr marL="342900" indent="-342900"/>
            <a:r>
              <a:rPr lang="cs-CZ" sz="2000" dirty="0"/>
              <a:t>5</a:t>
            </a:r>
            <a:r>
              <a:rPr lang="cs-CZ" sz="2000" dirty="0" smtClean="0"/>
              <a:t> -   …………….</a:t>
            </a:r>
          </a:p>
          <a:p>
            <a:pPr marL="342900" indent="-342900"/>
            <a:r>
              <a:rPr lang="cs-CZ" sz="2000" dirty="0"/>
              <a:t>6</a:t>
            </a:r>
            <a:r>
              <a:rPr lang="cs-CZ" sz="2000" dirty="0" smtClean="0"/>
              <a:t> -   …………….</a:t>
            </a:r>
          </a:p>
          <a:p>
            <a:pPr marL="342900" indent="-342900"/>
            <a:r>
              <a:rPr lang="cs-CZ" sz="2000" dirty="0"/>
              <a:t>7</a:t>
            </a:r>
            <a:r>
              <a:rPr lang="cs-CZ" sz="2000" dirty="0" smtClean="0"/>
              <a:t> -   ……………..</a:t>
            </a:r>
          </a:p>
          <a:p>
            <a:pPr marL="342900" indent="-342900"/>
            <a:r>
              <a:rPr lang="cs-CZ" sz="2000" dirty="0"/>
              <a:t>9</a:t>
            </a:r>
            <a:r>
              <a:rPr lang="cs-CZ" sz="2000" dirty="0" smtClean="0"/>
              <a:t> -   ……………..</a:t>
            </a:r>
          </a:p>
          <a:p>
            <a:pPr marL="342900" indent="-342900"/>
            <a:r>
              <a:rPr lang="cs-CZ" sz="2000" dirty="0" smtClean="0"/>
              <a:t>10 - ……………..</a:t>
            </a:r>
          </a:p>
          <a:p>
            <a:pPr marL="342900" indent="-342900"/>
            <a:r>
              <a:rPr lang="cs-CZ" sz="2000" dirty="0" smtClean="0"/>
              <a:t>11 - ……………..</a:t>
            </a:r>
          </a:p>
          <a:p>
            <a:pPr marL="342900" indent="-342900"/>
            <a:r>
              <a:rPr lang="cs-CZ" sz="2000" dirty="0" smtClean="0"/>
              <a:t>13 - ……………..</a:t>
            </a:r>
          </a:p>
          <a:p>
            <a:pPr marL="342900" indent="-342900"/>
            <a:r>
              <a:rPr lang="cs-CZ" sz="2000" dirty="0" smtClean="0"/>
              <a:t>14 - ………………</a:t>
            </a:r>
          </a:p>
          <a:p>
            <a:pPr marL="342900" indent="-342900"/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BUŇKA A JEJÍ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8640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/>
              <a:t>Pomocí učebnice doplňte názvy vybraných organel buňky a zopakujte si jejich funkci jejich funkci pod následujícími čísly</a:t>
            </a:r>
            <a:endParaRPr lang="cs-CZ" sz="2400" dirty="0"/>
          </a:p>
        </p:txBody>
      </p:sp>
      <p:pic>
        <p:nvPicPr>
          <p:cNvPr id="5" name="Picture 2" descr="File:Animal Cell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6403412" cy="369797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516216" y="62373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 Živočišná buňka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2636912"/>
            <a:ext cx="2267744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1 -jadérko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2 - jádro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3 - </a:t>
            </a:r>
            <a:r>
              <a:rPr lang="cs-CZ" b="1" dirty="0" err="1" smtClean="0">
                <a:solidFill>
                  <a:srgbClr val="C00000"/>
                </a:solidFill>
              </a:rPr>
              <a:t>ribozómy</a:t>
            </a:r>
            <a:endParaRPr lang="cs-CZ" b="1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cs-CZ" b="1" dirty="0">
                <a:solidFill>
                  <a:srgbClr val="C00000"/>
                </a:solidFill>
              </a:rPr>
              <a:t>5</a:t>
            </a:r>
            <a:r>
              <a:rPr lang="cs-CZ" b="1" dirty="0" smtClean="0">
                <a:solidFill>
                  <a:srgbClr val="C00000"/>
                </a:solidFill>
              </a:rPr>
              <a:t> -endoplazmatické retikulum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6 – </a:t>
            </a:r>
            <a:r>
              <a:rPr lang="cs-CZ" b="1" dirty="0" err="1" smtClean="0">
                <a:solidFill>
                  <a:srgbClr val="C00000"/>
                </a:solidFill>
              </a:rPr>
              <a:t>Golgiho</a:t>
            </a:r>
            <a:r>
              <a:rPr lang="cs-CZ" b="1" dirty="0" smtClean="0">
                <a:solidFill>
                  <a:srgbClr val="C00000"/>
                </a:solidFill>
              </a:rPr>
              <a:t> aparát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7 – </a:t>
            </a:r>
            <a:r>
              <a:rPr lang="cs-CZ" b="1" dirty="0" err="1" smtClean="0">
                <a:solidFill>
                  <a:srgbClr val="C00000"/>
                </a:solidFill>
              </a:rPr>
              <a:t>cytoskelet</a:t>
            </a:r>
            <a:endParaRPr lang="cs-CZ" b="1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9 – mitochondrie</a:t>
            </a:r>
          </a:p>
          <a:p>
            <a:pPr marL="342900" indent="-342900">
              <a:buAutoNum type="arabicPlain" startAt="10"/>
            </a:pPr>
            <a:r>
              <a:rPr lang="cs-CZ" b="1" dirty="0" smtClean="0">
                <a:solidFill>
                  <a:srgbClr val="C00000"/>
                </a:solidFill>
              </a:rPr>
              <a:t>- lysozom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11 – cytoplazma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13 – centriola</a:t>
            </a:r>
          </a:p>
          <a:p>
            <a:pPr marL="342900" indent="-342900"/>
            <a:r>
              <a:rPr lang="cs-CZ" b="1" dirty="0" smtClean="0">
                <a:solidFill>
                  <a:srgbClr val="C00000"/>
                </a:solidFill>
              </a:rPr>
              <a:t>14 – cytoplazmatická membrána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308304" y="242088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</a:t>
            </a:r>
            <a:endParaRPr lang="cs-CZ" sz="28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Epitely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buňky jsou uspořádány ve vrstvách, mezi buňkami nejsou prakticky žádné mezibuněčné prostory</a:t>
            </a:r>
          </a:p>
          <a:p>
            <a:r>
              <a:rPr lang="cs-CZ" dirty="0" smtClean="0"/>
              <a:t> mohou být </a:t>
            </a:r>
            <a:r>
              <a:rPr lang="cs-CZ" b="1" dirty="0" smtClean="0"/>
              <a:t>jednovrstevné nebo vícevrstevné</a:t>
            </a:r>
          </a:p>
          <a:p>
            <a:r>
              <a:rPr lang="cs-CZ" dirty="0" smtClean="0"/>
              <a:t> nacházejí se na vnějším povrchu orgánů, tvoří výstelky (vnitřní povrch) dutin ap.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/>
          <a:lstStyle/>
          <a:p>
            <a:r>
              <a:rPr lang="cs-CZ" dirty="0" smtClean="0"/>
              <a:t>Epitely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Podle tvaru a vrstev</a:t>
            </a:r>
          </a:p>
          <a:p>
            <a:r>
              <a:rPr lang="cs-CZ" sz="2400" dirty="0" smtClean="0"/>
              <a:t>doplň do obrázku z nabídky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3813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 Druhy epitelů</a:t>
            </a:r>
            <a:endParaRPr lang="cs-CZ" dirty="0"/>
          </a:p>
        </p:txBody>
      </p:sp>
      <p:pic>
        <p:nvPicPr>
          <p:cNvPr id="5" name="Obrázek 4" descr="epite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924944"/>
            <a:ext cx="8177392" cy="352839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796136" y="162880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dlaždicový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56176" y="263691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krychlový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308304" y="256490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cylindrický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499992" y="1556792"/>
            <a:ext cx="4248472" cy="1512168"/>
          </a:xfrm>
          <a:prstGeom prst="rect">
            <a:avLst/>
          </a:prstGeom>
          <a:noFill/>
          <a:ln w="15875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70892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smíšený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24328" y="1628800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vícevrstevný cylindrický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184482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vícevrstevný krychlový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198884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C00000"/>
                </a:solidFill>
              </a:rPr>
              <a:t>vícevrstevný dlaždicový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638132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Kliknutím na nabízený pojem se dozvíte správnou odpověď !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0685E-6 L -0.52361 0.342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00" y="1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92783E-6 L -0.34253 0.1959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8994E-6 L -0.26771 0.227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1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68656E-6 L 0.30312 0.1538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78117E-6 L -0.26771 0.5870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2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1804 L -0.2125 0.555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2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95003E-6 L -0.59063 0.5345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00" y="2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Epitely podle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9999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krycí epitel</a:t>
            </a:r>
          </a:p>
          <a:p>
            <a:pPr lvl="1"/>
            <a:r>
              <a:rPr lang="cs-CZ" dirty="0" smtClean="0"/>
              <a:t>pouhý pokryv orgánu</a:t>
            </a:r>
          </a:p>
          <a:p>
            <a:r>
              <a:rPr lang="cs-CZ" sz="2800" b="1" dirty="0" smtClean="0"/>
              <a:t>resorpční (vstřebávací) epitel</a:t>
            </a:r>
          </a:p>
          <a:p>
            <a:pPr lvl="1"/>
            <a:r>
              <a:rPr lang="cs-CZ" dirty="0" smtClean="0"/>
              <a:t>výběžky (tzv. mikroklky),zvětšují vstřebávací povrch</a:t>
            </a:r>
          </a:p>
          <a:p>
            <a:pPr lvl="1"/>
            <a:r>
              <a:rPr lang="cs-CZ" dirty="0" smtClean="0"/>
              <a:t>např. vnitřní povrch tenkého střeva</a:t>
            </a:r>
          </a:p>
          <a:p>
            <a:r>
              <a:rPr lang="cs-CZ" sz="2800" b="1" dirty="0" smtClean="0"/>
              <a:t>žlázový epitel</a:t>
            </a:r>
          </a:p>
          <a:p>
            <a:pPr lvl="1"/>
            <a:r>
              <a:rPr lang="cs-CZ" dirty="0" smtClean="0"/>
              <a:t>produkce určité látky</a:t>
            </a:r>
          </a:p>
          <a:p>
            <a:pPr lvl="1"/>
            <a:r>
              <a:rPr lang="cs-CZ" dirty="0" smtClean="0"/>
              <a:t>např. trávicí šťávy, hormony, pot,mateřské mléko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623731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Kliknutím na šedý rámeček odkryjete odpověď!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4149080"/>
            <a:ext cx="7272808" cy="504056"/>
          </a:xfrm>
          <a:prstGeom prst="rect">
            <a:avLst/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</p:spPr>
        <p:txBody>
          <a:bodyPr wrap="square" rtlCol="0">
            <a:noAutofit/>
          </a:bodyPr>
          <a:lstStyle/>
          <a:p>
            <a:pPr algn="ctr"/>
            <a:r>
              <a:rPr lang="cs-CZ" b="1" dirty="0" smtClean="0"/>
              <a:t>Uveď př. výskytu 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59632" y="5589240"/>
            <a:ext cx="7272808" cy="504056"/>
          </a:xfrm>
          <a:prstGeom prst="rect">
            <a:avLst/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</p:spPr>
        <p:txBody>
          <a:bodyPr wrap="square" rtlCol="0">
            <a:noAutofit/>
          </a:bodyPr>
          <a:lstStyle/>
          <a:p>
            <a:pPr algn="ctr"/>
            <a:r>
              <a:rPr lang="cs-CZ" b="1" dirty="0" smtClean="0"/>
              <a:t>Uveď př. výskytu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Epitely podle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1"/>
            <a:ext cx="5328592" cy="477200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cs typeface="Arial" pitchFamily="34" charset="0"/>
              </a:rPr>
              <a:t>řasinkový epitel</a:t>
            </a:r>
          </a:p>
          <a:p>
            <a:pPr lvl="1"/>
            <a:r>
              <a:rPr lang="cs-CZ" b="1" dirty="0" smtClean="0">
                <a:cs typeface="Arial" pitchFamily="34" charset="0"/>
              </a:rPr>
              <a:t>na povrchu brvy</a:t>
            </a:r>
          </a:p>
          <a:p>
            <a:pPr lvl="1"/>
            <a:r>
              <a:rPr lang="cs-CZ" dirty="0" smtClean="0">
                <a:cs typeface="Arial" pitchFamily="34" charset="0"/>
              </a:rPr>
              <a:t>např. dýchacích cesty (transport hlenu a prachu) nebo vejcovod (transport vajíčka)</a:t>
            </a:r>
          </a:p>
          <a:p>
            <a:r>
              <a:rPr lang="cs-CZ" b="1" dirty="0" smtClean="0">
                <a:cs typeface="Arial" pitchFamily="34" charset="0"/>
              </a:rPr>
              <a:t>smyslový epitel</a:t>
            </a:r>
          </a:p>
          <a:p>
            <a:pPr lvl="1"/>
            <a:r>
              <a:rPr lang="cs-CZ" dirty="0" smtClean="0">
                <a:cs typeface="Arial" pitchFamily="34" charset="0"/>
              </a:rPr>
              <a:t>napojení na nervová vlákna</a:t>
            </a:r>
          </a:p>
          <a:p>
            <a:pPr lvl="1"/>
            <a:r>
              <a:rPr lang="cs-CZ" dirty="0" smtClean="0">
                <a:cs typeface="Arial" pitchFamily="34" charset="0"/>
              </a:rPr>
              <a:t>např. sítnice oka (zachycení světelného záření)</a:t>
            </a:r>
          </a:p>
          <a:p>
            <a:endParaRPr lang="cs-CZ" dirty="0"/>
          </a:p>
        </p:txBody>
      </p:sp>
      <p:pic>
        <p:nvPicPr>
          <p:cNvPr id="28674" name="Picture 2" descr="File:Bronchiolar epithelium 3 - SEM.jpg"/>
          <p:cNvPicPr>
            <a:picLocks noChangeAspect="1" noChangeArrowheads="1"/>
          </p:cNvPicPr>
          <p:nvPr/>
        </p:nvPicPr>
        <p:blipFill>
          <a:blip r:embed="rId2" cstate="print"/>
          <a:srcRect b="10943"/>
          <a:stretch>
            <a:fillRect/>
          </a:stretch>
        </p:blipFill>
        <p:spPr bwMode="auto">
          <a:xfrm>
            <a:off x="5645162" y="1700808"/>
            <a:ext cx="3395543" cy="309634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652120" y="486916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 Řasinkový epitel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2636912"/>
            <a:ext cx="4464496" cy="1584176"/>
          </a:xfrm>
          <a:prstGeom prst="rect">
            <a:avLst/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</p:spPr>
        <p:txBody>
          <a:bodyPr wrap="square" rtlCol="0">
            <a:noAutofit/>
          </a:bodyPr>
          <a:lstStyle/>
          <a:p>
            <a:pPr algn="ctr"/>
            <a:endParaRPr lang="cs-CZ" b="1" dirty="0" smtClean="0"/>
          </a:p>
          <a:p>
            <a:pPr algn="ctr"/>
            <a:endParaRPr lang="cs-CZ" b="1" dirty="0"/>
          </a:p>
          <a:p>
            <a:pPr algn="ctr"/>
            <a:r>
              <a:rPr lang="cs-CZ" b="1" dirty="0" smtClean="0"/>
              <a:t>Uveď př. výskytu a funkci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5229200"/>
            <a:ext cx="4464496" cy="819472"/>
          </a:xfrm>
          <a:prstGeom prst="rect">
            <a:avLst/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</p:spPr>
        <p:txBody>
          <a:bodyPr wrap="square" rtlCol="0">
            <a:noAutofit/>
          </a:bodyPr>
          <a:lstStyle/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Uveď př. výskytu a funkci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623731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Kliknutím na šedý rámeček odkryjete odpověď!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prezentace a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400" dirty="0" smtClean="0"/>
              <a:t>Klikáním na aktivní text nebo rámečky se zobrazí možné odpovědi.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Zdroje:</a:t>
            </a:r>
          </a:p>
          <a:p>
            <a:pPr>
              <a:buNone/>
            </a:pPr>
            <a:r>
              <a:rPr lang="cs-CZ" sz="1400" dirty="0" smtClean="0"/>
              <a:t>Obr. 1  Živočišná buňka </a:t>
            </a:r>
            <a:r>
              <a:rPr lang="it-IT" sz="1400" dirty="0" smtClean="0"/>
              <a:t>[cit. 2013-1</a:t>
            </a:r>
            <a:r>
              <a:rPr lang="cs-CZ" sz="1400" dirty="0" smtClean="0"/>
              <a:t>1</a:t>
            </a:r>
            <a:r>
              <a:rPr lang="it-IT" sz="1400" dirty="0" smtClean="0"/>
              <a:t>-</a:t>
            </a:r>
            <a:r>
              <a:rPr lang="cs-CZ" sz="1400" dirty="0" smtClean="0"/>
              <a:t>2</a:t>
            </a:r>
            <a:r>
              <a:rPr lang="it-IT" sz="1400" dirty="0" smtClean="0"/>
              <a:t>]. Dostupn</a:t>
            </a:r>
            <a:r>
              <a:rPr lang="cs-CZ" sz="1400" dirty="0" smtClean="0"/>
              <a:t>ý pod licencí 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CC0 1.0 </a:t>
            </a:r>
            <a:r>
              <a:rPr lang="cs-CZ" sz="1400" dirty="0" err="1" smtClean="0"/>
              <a:t>Universal</a:t>
            </a:r>
            <a:r>
              <a:rPr lang="cs-CZ" sz="1400" dirty="0" smtClean="0"/>
              <a:t>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</a:t>
            </a:r>
            <a:r>
              <a:rPr lang="cs-CZ" sz="1400" dirty="0" err="1" smtClean="0"/>
              <a:t>Dedication</a:t>
            </a:r>
            <a:r>
              <a:rPr lang="cs-CZ" sz="1400" dirty="0" smtClean="0"/>
              <a:t> na www: </a:t>
            </a:r>
            <a:r>
              <a:rPr lang="cs-CZ" sz="1400" dirty="0" smtClean="0">
                <a:hlinkClick r:id="rId2"/>
              </a:rPr>
              <a:t>http://commons.wikimedia.org/wiki/File:Animal_Cell.svg?uselang=cs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2  Druhy epitelů upraveno podle </a:t>
            </a:r>
            <a:r>
              <a:rPr lang="it-IT" sz="1400" dirty="0" smtClean="0"/>
              <a:t>[cit. 2013-1</a:t>
            </a:r>
            <a:r>
              <a:rPr lang="cs-CZ" sz="1400" dirty="0" smtClean="0"/>
              <a:t>1</a:t>
            </a:r>
            <a:r>
              <a:rPr lang="it-IT" sz="1400" dirty="0" smtClean="0"/>
              <a:t>-</a:t>
            </a:r>
            <a:r>
              <a:rPr lang="cs-CZ" sz="1400" dirty="0" smtClean="0"/>
              <a:t>2</a:t>
            </a:r>
            <a:r>
              <a:rPr lang="it-IT" sz="1400" dirty="0" smtClean="0"/>
              <a:t>]. Dostupn</a:t>
            </a:r>
            <a:r>
              <a:rPr lang="cs-CZ" sz="1400" dirty="0" smtClean="0"/>
              <a:t>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  <a:r>
              <a:rPr lang="cs-CZ" sz="1400" dirty="0" err="1" smtClean="0">
                <a:hlinkClick r:id="rId3"/>
              </a:rPr>
              <a:t>ht</a:t>
            </a:r>
            <a:endParaRPr lang="cs-CZ" sz="1400" dirty="0" smtClean="0">
              <a:hlinkClick r:id="rId3"/>
            </a:endParaRPr>
          </a:p>
          <a:p>
            <a:pPr>
              <a:buNone/>
            </a:pPr>
            <a:r>
              <a:rPr lang="cs-CZ" sz="1400" dirty="0" err="1" smtClean="0">
                <a:hlinkClick r:id="rId3"/>
              </a:rPr>
              <a:t>tp</a:t>
            </a:r>
            <a:r>
              <a:rPr lang="cs-CZ" sz="1400" dirty="0" smtClean="0">
                <a:hlinkClick r:id="rId3"/>
              </a:rPr>
              <a:t>://</a:t>
            </a:r>
            <a:r>
              <a:rPr lang="cs-CZ" sz="1400" dirty="0" err="1" smtClean="0">
                <a:hlinkClick r:id="rId3"/>
              </a:rPr>
              <a:t>commons.wikimedia.org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wiki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File</a:t>
            </a:r>
            <a:r>
              <a:rPr lang="cs-CZ" sz="1400" dirty="0" smtClean="0">
                <a:hlinkClick r:id="rId3"/>
              </a:rPr>
              <a:t>:</a:t>
            </a:r>
            <a:r>
              <a:rPr lang="cs-CZ" sz="1400" dirty="0" err="1" smtClean="0">
                <a:hlinkClick r:id="rId3"/>
              </a:rPr>
              <a:t>Illu</a:t>
            </a:r>
            <a:r>
              <a:rPr lang="cs-CZ" sz="1400" dirty="0" smtClean="0">
                <a:hlinkClick r:id="rId3"/>
              </a:rPr>
              <a:t>_</a:t>
            </a:r>
            <a:r>
              <a:rPr lang="cs-CZ" sz="1400" dirty="0" err="1" smtClean="0">
                <a:hlinkClick r:id="rId3"/>
              </a:rPr>
              <a:t>epithelium.png</a:t>
            </a:r>
            <a:r>
              <a:rPr lang="cs-CZ" sz="1400" dirty="0" smtClean="0">
                <a:hlinkClick r:id="rId3"/>
              </a:rPr>
              <a:t>?</a:t>
            </a:r>
            <a:r>
              <a:rPr lang="cs-CZ" sz="1400" dirty="0" err="1" smtClean="0">
                <a:hlinkClick r:id="rId3"/>
              </a:rPr>
              <a:t>uselang</a:t>
            </a:r>
            <a:r>
              <a:rPr lang="cs-CZ" sz="1400" dirty="0" smtClean="0">
                <a:hlinkClick r:id="rId3"/>
              </a:rPr>
              <a:t>=</a:t>
            </a:r>
            <a:r>
              <a:rPr lang="cs-CZ" sz="1400" dirty="0" err="1" smtClean="0">
                <a:hlinkClick r:id="rId3"/>
              </a:rPr>
              <a:t>cs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3  Řasinkový  </a:t>
            </a:r>
            <a:r>
              <a:rPr lang="it-IT" sz="1400" dirty="0" smtClean="0"/>
              <a:t>[cit. 2013-1</a:t>
            </a:r>
            <a:r>
              <a:rPr lang="cs-CZ" sz="1400" dirty="0" smtClean="0"/>
              <a:t>1</a:t>
            </a:r>
            <a:r>
              <a:rPr lang="it-IT" sz="1400" dirty="0" smtClean="0"/>
              <a:t>-</a:t>
            </a:r>
            <a:r>
              <a:rPr lang="cs-CZ" sz="1400" dirty="0" smtClean="0"/>
              <a:t>2</a:t>
            </a:r>
            <a:r>
              <a:rPr lang="it-IT" sz="1400" dirty="0" smtClean="0"/>
              <a:t>]. Dostupn</a:t>
            </a:r>
            <a:r>
              <a:rPr lang="cs-CZ" sz="1400" dirty="0" smtClean="0"/>
              <a:t>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</a:t>
            </a:r>
          </a:p>
          <a:p>
            <a:pPr>
              <a:buNone/>
            </a:pPr>
            <a:r>
              <a:rPr lang="cs-CZ" sz="1400" dirty="0" smtClean="0">
                <a:hlinkClick r:id="rId4"/>
              </a:rPr>
              <a:t>http://commons.wikimedia.org/wiki/File:Bronchiolar_epithelium_3_-_SEM.jpg?uselang=cs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Literatura:</a:t>
            </a:r>
          </a:p>
          <a:p>
            <a:pPr>
              <a:buNone/>
            </a:pPr>
            <a:r>
              <a:rPr lang="cs-CZ" sz="1400" dirty="0" smtClean="0">
                <a:cs typeface="Arial" pitchFamily="34" charset="0"/>
              </a:rPr>
              <a:t>JELÍNEK, Jan a ZICHÁČEK, Vladimír. </a:t>
            </a:r>
            <a:r>
              <a:rPr lang="cs-CZ" sz="14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1400" dirty="0" smtClean="0">
                <a:cs typeface="Arial" pitchFamily="34" charset="0"/>
              </a:rPr>
              <a:t>. 3., </a:t>
            </a:r>
            <a:r>
              <a:rPr lang="cs-CZ" sz="1400" dirty="0" err="1" smtClean="0">
                <a:cs typeface="Arial" pitchFamily="34" charset="0"/>
              </a:rPr>
              <a:t>dopl</a:t>
            </a:r>
            <a:r>
              <a:rPr lang="cs-CZ" sz="1400" dirty="0" smtClean="0">
                <a:cs typeface="Arial" pitchFamily="34" charset="0"/>
              </a:rPr>
              <a:t>. a </a:t>
            </a:r>
            <a:r>
              <a:rPr lang="cs-CZ" sz="1400" dirty="0" err="1" smtClean="0">
                <a:cs typeface="Arial" pitchFamily="34" charset="0"/>
              </a:rPr>
              <a:t>opr</a:t>
            </a:r>
            <a:r>
              <a:rPr lang="cs-CZ" sz="1400" dirty="0" smtClean="0">
                <a:cs typeface="Arial" pitchFamily="34" charset="0"/>
              </a:rPr>
              <a:t>. </a:t>
            </a:r>
            <a:r>
              <a:rPr lang="cs-CZ" sz="1400" dirty="0" err="1" smtClean="0">
                <a:cs typeface="Arial" pitchFamily="34" charset="0"/>
              </a:rPr>
              <a:t>vyd</a:t>
            </a:r>
            <a:r>
              <a:rPr lang="cs-CZ" sz="14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1400" dirty="0" err="1" smtClean="0">
                <a:cs typeface="Arial" pitchFamily="34" charset="0"/>
              </a:rPr>
              <a:t>příl</a:t>
            </a:r>
            <a:r>
              <a:rPr lang="cs-CZ" sz="1400" dirty="0" smtClean="0">
                <a:cs typeface="Arial" pitchFamily="34" charset="0"/>
              </a:rPr>
              <a:t>. ISBN 80-718-2070-9.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767</TotalTime>
  <Words>529</Words>
  <Application>Microsoft Office PowerPoint</Application>
  <PresentationFormat>Předvádění na obrazovce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Modul</vt:lpstr>
      <vt:lpstr>1_Modul</vt:lpstr>
      <vt:lpstr>Prezentace aplikace PowerPoint</vt:lpstr>
      <vt:lpstr>TKÁNĚ I</vt:lpstr>
      <vt:lpstr>TKÁŇ</vt:lpstr>
      <vt:lpstr>BUŇKA A JEJÍ ČÁSTI</vt:lpstr>
      <vt:lpstr>Epitely</vt:lpstr>
      <vt:lpstr>Epitely </vt:lpstr>
      <vt:lpstr>Epitely podle funkcí</vt:lpstr>
      <vt:lpstr>Epitely podle funkcí</vt:lpstr>
      <vt:lpstr>Použití prezentace a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62</cp:revision>
  <dcterms:created xsi:type="dcterms:W3CDTF">2013-11-07T09:42:25Z</dcterms:created>
  <dcterms:modified xsi:type="dcterms:W3CDTF">2014-05-29T18:50:54Z</dcterms:modified>
</cp:coreProperties>
</file>