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57" r:id="rId4"/>
    <p:sldId id="258" r:id="rId5"/>
    <p:sldId id="282" r:id="rId6"/>
    <p:sldId id="283" r:id="rId7"/>
    <p:sldId id="284" r:id="rId8"/>
    <p:sldId id="259" r:id="rId9"/>
    <p:sldId id="266" r:id="rId10"/>
    <p:sldId id="28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E644E-1D3D-43B8-849B-12B12D31B8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2E5C4-EB21-437C-97BF-0C7B79687A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71649-4DC4-4AE2-AFDE-7EB059A2C43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D7FD9-A4D7-4013-94AA-C8672D86DAB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A8805-6AE2-4F57-92F4-457A35AD0C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DFB48-D2B0-42AE-A47C-29876F15586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D5CD7-E8C7-49BC-89AC-88E8BA395D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A7266-3653-4FE0-9265-28F3C34882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02B0D-37E4-4206-A20C-EE43F48C7F6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2B363-8102-4F17-AB39-5A462AA5F2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1CEBB-862B-4426-A86C-24E6E170477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8EDE63-58EC-448D-84A8-0BD910CFE54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Homo_habilis.JPG" TargetMode="External"/><Relationship Id="rId3" Type="http://schemas.openxmlformats.org/officeDocument/2006/relationships/hyperlink" Target="http://species.wikimedia.org/wiki/File:A.afarensis.jpg" TargetMode="External"/><Relationship Id="rId7" Type="http://schemas.openxmlformats.org/officeDocument/2006/relationships/hyperlink" Target="http://commons.wikimedia.org/wiki/File:Homo_habilis-KNM_ER_1813.jpg" TargetMode="External"/><Relationship Id="rId2" Type="http://schemas.openxmlformats.org/officeDocument/2006/relationships/hyperlink" Target="http://commons.wikimedia.org/wiki/File:Proconsul_skull_side_left_(University_of_Zurich)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Craniums_of_Homo.svg" TargetMode="External"/><Relationship Id="rId5" Type="http://schemas.openxmlformats.org/officeDocument/2006/relationships/hyperlink" Target="http://species.wikimedia.org/wiki/File:Paranthropus_boisei.JPG" TargetMode="External"/><Relationship Id="rId4" Type="http://schemas.openxmlformats.org/officeDocument/2006/relationships/hyperlink" Target="http://commons.wikimedia.org/wiki/File:Lucy_blackbg.jpg" TargetMode="External"/><Relationship Id="rId9" Type="http://schemas.openxmlformats.org/officeDocument/2006/relationships/hyperlink" Target="http://commons.wikimedia.org/wiki/File:Homo_ergaster2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s.wikipedia.org/wiki/Soubor:Homo_ergaster2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748674"/>
              </p:ext>
            </p:extLst>
          </p:nvPr>
        </p:nvGraphicFramePr>
        <p:xfrm>
          <a:off x="412750" y="1703388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Fylogeneze člověka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Prezentace k tématu fylogeneze člověka,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obsahuje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otázky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Hominidé,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Australopithecus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Homo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habilis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Homo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ergaster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hominizace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září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22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sz="3200" dirty="0" smtClean="0"/>
              <a:t>Obr. 1 </a:t>
            </a:r>
            <a:r>
              <a:rPr lang="cs-CZ" sz="3200" dirty="0" err="1" smtClean="0"/>
              <a:t>Proconsul</a:t>
            </a:r>
            <a:r>
              <a:rPr lang="cs-CZ" sz="3200" dirty="0" smtClean="0"/>
              <a:t> </a:t>
            </a:r>
            <a:r>
              <a:rPr lang="cs-CZ" sz="3200" dirty="0" err="1" smtClean="0"/>
              <a:t>africanus</a:t>
            </a:r>
            <a:r>
              <a:rPr lang="cs-CZ" sz="3200" dirty="0" smtClean="0"/>
              <a:t>  </a:t>
            </a:r>
            <a:r>
              <a:rPr lang="it-IT" sz="3200" dirty="0" smtClean="0"/>
              <a:t>[cit. 201</a:t>
            </a:r>
            <a:r>
              <a:rPr lang="cs-CZ" dirty="0" smtClean="0"/>
              <a:t>3</a:t>
            </a:r>
            <a:r>
              <a:rPr lang="it-IT" sz="3200" dirty="0" smtClean="0"/>
              <a:t>-</a:t>
            </a:r>
            <a:r>
              <a:rPr lang="cs-CZ" dirty="0" smtClean="0"/>
              <a:t>09</a:t>
            </a:r>
            <a:r>
              <a:rPr lang="it-IT" sz="3200" dirty="0" smtClean="0"/>
              <a:t>-</a:t>
            </a:r>
            <a:r>
              <a:rPr lang="cs-CZ" dirty="0" smtClean="0"/>
              <a:t>10</a:t>
            </a:r>
            <a:r>
              <a:rPr lang="it-IT" sz="3200" dirty="0" smtClean="0"/>
              <a:t>]. Dostupn</a:t>
            </a:r>
            <a:r>
              <a:rPr lang="cs-CZ" sz="3200" dirty="0" smtClean="0"/>
              <a:t>ý pod licencí </a:t>
            </a:r>
            <a:r>
              <a:rPr lang="en-US" dirty="0" smtClean="0"/>
              <a:t>Creative </a:t>
            </a:r>
            <a:r>
              <a:rPr lang="en-US" dirty="0"/>
              <a:t>Commons Attribution-Share Alike 3.0 </a:t>
            </a:r>
            <a:r>
              <a:rPr lang="en-US" dirty="0" err="1"/>
              <a:t>Unported</a:t>
            </a:r>
            <a:r>
              <a:rPr lang="en-US" dirty="0"/>
              <a:t> license</a:t>
            </a:r>
            <a:r>
              <a:rPr lang="en-US" dirty="0" smtClean="0"/>
              <a:t>.</a:t>
            </a:r>
            <a:r>
              <a:rPr lang="cs-CZ" dirty="0" smtClean="0"/>
              <a:t> na WWW: </a:t>
            </a:r>
            <a:r>
              <a:rPr lang="cs-CZ" dirty="0" smtClean="0">
                <a:hlinkClick r:id="rId2"/>
              </a:rPr>
              <a:t>http://commons.wikimedia.org/wiki/File:Proconsul_skull_side_left_(University_of_Zurich).JPG</a:t>
            </a:r>
            <a:endParaRPr lang="cs-CZ" dirty="0" smtClean="0"/>
          </a:p>
          <a:p>
            <a:pPr>
              <a:buNone/>
            </a:pPr>
            <a:r>
              <a:rPr lang="cs-CZ" dirty="0"/>
              <a:t>Obr. </a:t>
            </a:r>
            <a:r>
              <a:rPr lang="cs-CZ" dirty="0" smtClean="0"/>
              <a:t>2 </a:t>
            </a:r>
            <a:r>
              <a:rPr lang="cs-CZ" dirty="0" err="1" smtClean="0"/>
              <a:t>Australopihecus</a:t>
            </a:r>
            <a:r>
              <a:rPr lang="cs-CZ" dirty="0" smtClean="0"/>
              <a:t> </a:t>
            </a:r>
            <a:r>
              <a:rPr lang="cs-CZ" dirty="0" err="1" smtClean="0"/>
              <a:t>afarensis</a:t>
            </a:r>
            <a:r>
              <a:rPr lang="cs-CZ" dirty="0" smtClean="0"/>
              <a:t>  </a:t>
            </a:r>
            <a:r>
              <a:rPr lang="it-IT" dirty="0"/>
              <a:t>[cit. 201</a:t>
            </a:r>
            <a:r>
              <a:rPr lang="cs-CZ" dirty="0" smtClean="0"/>
              <a:t>3</a:t>
            </a:r>
            <a:r>
              <a:rPr lang="it-IT" dirty="0"/>
              <a:t>-</a:t>
            </a:r>
            <a:r>
              <a:rPr lang="cs-CZ" dirty="0" smtClean="0"/>
              <a:t>09</a:t>
            </a:r>
            <a:r>
              <a:rPr lang="it-IT" dirty="0"/>
              <a:t>-</a:t>
            </a:r>
            <a:r>
              <a:rPr lang="cs-CZ" dirty="0" smtClean="0"/>
              <a:t>10</a:t>
            </a:r>
            <a:r>
              <a:rPr lang="it-IT" dirty="0"/>
              <a:t>]. Dostupn</a:t>
            </a:r>
            <a:r>
              <a:rPr lang="cs-CZ" dirty="0"/>
              <a:t>ý pod </a:t>
            </a:r>
            <a:r>
              <a:rPr lang="cs-CZ" dirty="0" smtClean="0"/>
              <a:t>licencí Public </a:t>
            </a:r>
            <a:r>
              <a:rPr lang="cs-CZ" dirty="0" err="1" smtClean="0"/>
              <a:t>domain</a:t>
            </a:r>
            <a:r>
              <a:rPr lang="cs-CZ" dirty="0" smtClean="0"/>
              <a:t> na WWW: </a:t>
            </a:r>
            <a:r>
              <a:rPr lang="cs-CZ" dirty="0" smtClean="0">
                <a:hlinkClick r:id="rId3"/>
              </a:rPr>
              <a:t>http://species.</a:t>
            </a:r>
            <a:r>
              <a:rPr lang="cs-CZ" dirty="0" err="1" smtClean="0">
                <a:hlinkClick r:id="rId3"/>
              </a:rPr>
              <a:t>wikimedia.org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wiki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File</a:t>
            </a:r>
            <a:r>
              <a:rPr lang="cs-CZ" dirty="0" smtClean="0">
                <a:hlinkClick r:id="rId3"/>
              </a:rPr>
              <a:t>:A.</a:t>
            </a:r>
            <a:r>
              <a:rPr lang="cs-CZ" dirty="0" err="1" smtClean="0">
                <a:hlinkClick r:id="rId3"/>
              </a:rPr>
              <a:t>afarensis.jpg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Obr. 3 Kostra </a:t>
            </a:r>
            <a:r>
              <a:rPr lang="cs-CZ" dirty="0" err="1" smtClean="0"/>
              <a:t>Lucy</a:t>
            </a:r>
            <a:r>
              <a:rPr lang="cs-CZ" dirty="0" smtClean="0"/>
              <a:t> </a:t>
            </a:r>
            <a:r>
              <a:rPr lang="it-IT" dirty="0"/>
              <a:t>Dostupn</a:t>
            </a:r>
            <a:r>
              <a:rPr lang="cs-CZ" dirty="0"/>
              <a:t>ý pod licencí </a:t>
            </a:r>
            <a:r>
              <a:rPr lang="en-US" dirty="0" smtClean="0"/>
              <a:t>Creative Commons Attribution-Share Alike 3.0 </a:t>
            </a:r>
            <a:r>
              <a:rPr lang="en-US" dirty="0" err="1" smtClean="0"/>
              <a:t>Unported</a:t>
            </a:r>
            <a:r>
              <a:rPr lang="en-US" dirty="0" smtClean="0"/>
              <a:t> license.</a:t>
            </a:r>
            <a:r>
              <a:rPr lang="cs-CZ" dirty="0" smtClean="0"/>
              <a:t> na WWW: </a:t>
            </a:r>
            <a:r>
              <a:rPr lang="cs-CZ" dirty="0" smtClean="0">
                <a:hlinkClick r:id="rId4"/>
              </a:rPr>
              <a:t>http://commons.wikimedia.org/wiki/File:Lucy_blackbg.jpg</a:t>
            </a:r>
            <a:endParaRPr lang="cs-CZ" dirty="0" smtClean="0"/>
          </a:p>
          <a:p>
            <a:pPr>
              <a:buNone/>
            </a:pPr>
            <a:r>
              <a:rPr lang="cs-CZ" sz="3200" dirty="0" smtClean="0"/>
              <a:t>Obr. 4 </a:t>
            </a:r>
            <a:r>
              <a:rPr lang="cs-CZ" sz="3200" dirty="0" err="1" smtClean="0"/>
              <a:t>Australopithecus</a:t>
            </a:r>
            <a:r>
              <a:rPr lang="cs-CZ" sz="3200" dirty="0" smtClean="0"/>
              <a:t> </a:t>
            </a:r>
            <a:r>
              <a:rPr lang="cs-CZ" sz="3200" dirty="0" err="1" smtClean="0"/>
              <a:t>boisei</a:t>
            </a:r>
            <a:r>
              <a:rPr lang="cs-CZ" sz="3200" dirty="0" smtClean="0"/>
              <a:t> </a:t>
            </a:r>
            <a:r>
              <a:rPr lang="it-IT" dirty="0" smtClean="0"/>
              <a:t>[cit. 201</a:t>
            </a:r>
            <a:r>
              <a:rPr lang="cs-CZ" dirty="0" smtClean="0"/>
              <a:t>3</a:t>
            </a:r>
            <a:r>
              <a:rPr lang="it-IT" dirty="0" smtClean="0"/>
              <a:t>-</a:t>
            </a:r>
            <a:r>
              <a:rPr lang="cs-CZ" dirty="0" smtClean="0"/>
              <a:t>09</a:t>
            </a:r>
            <a:r>
              <a:rPr lang="it-IT" dirty="0" smtClean="0"/>
              <a:t>-</a:t>
            </a:r>
            <a:r>
              <a:rPr lang="cs-CZ" dirty="0" smtClean="0"/>
              <a:t>10</a:t>
            </a:r>
            <a:r>
              <a:rPr lang="it-IT" dirty="0" smtClean="0"/>
              <a:t>]. Dostupn</a:t>
            </a:r>
            <a:r>
              <a:rPr lang="cs-CZ" dirty="0"/>
              <a:t>ý pod licencí </a:t>
            </a:r>
            <a:r>
              <a:rPr lang="en-US" dirty="0" smtClean="0"/>
              <a:t>Creative Commons Attribution-Share Alike 3.0 </a:t>
            </a:r>
            <a:r>
              <a:rPr lang="en-US" dirty="0" err="1" smtClean="0"/>
              <a:t>Unported</a:t>
            </a:r>
            <a:r>
              <a:rPr lang="en-US" dirty="0" smtClean="0"/>
              <a:t> license.</a:t>
            </a:r>
            <a:r>
              <a:rPr lang="cs-CZ" dirty="0" smtClean="0"/>
              <a:t> na WWW: </a:t>
            </a:r>
            <a:r>
              <a:rPr lang="cs-CZ" dirty="0" smtClean="0">
                <a:hlinkClick r:id="rId5"/>
              </a:rPr>
              <a:t>http://species.</a:t>
            </a:r>
            <a:r>
              <a:rPr lang="cs-CZ" dirty="0" err="1" smtClean="0">
                <a:hlinkClick r:id="rId5"/>
              </a:rPr>
              <a:t>wikimedia.org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wiki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File</a:t>
            </a:r>
            <a:r>
              <a:rPr lang="cs-CZ" dirty="0" smtClean="0">
                <a:hlinkClick r:id="rId5"/>
              </a:rPr>
              <a:t>:</a:t>
            </a:r>
            <a:r>
              <a:rPr lang="cs-CZ" dirty="0" err="1" smtClean="0">
                <a:hlinkClick r:id="rId5"/>
              </a:rPr>
              <a:t>Paranthropus</a:t>
            </a:r>
            <a:r>
              <a:rPr lang="cs-CZ" dirty="0" smtClean="0">
                <a:hlinkClick r:id="rId5"/>
              </a:rPr>
              <a:t>_</a:t>
            </a:r>
            <a:r>
              <a:rPr lang="cs-CZ" dirty="0" err="1" smtClean="0">
                <a:hlinkClick r:id="rId5"/>
              </a:rPr>
              <a:t>boisei.JPG</a:t>
            </a:r>
            <a:endParaRPr lang="cs-CZ" sz="3200" dirty="0" smtClean="0"/>
          </a:p>
          <a:p>
            <a:pPr>
              <a:buNone/>
            </a:pPr>
            <a:r>
              <a:rPr lang="cs-CZ" dirty="0" smtClean="0"/>
              <a:t>Obr. 5 Změny lebky </a:t>
            </a:r>
            <a:r>
              <a:rPr lang="it-IT" dirty="0" smtClean="0"/>
              <a:t>[cit. 201</a:t>
            </a:r>
            <a:r>
              <a:rPr lang="cs-CZ" dirty="0" smtClean="0"/>
              <a:t>3</a:t>
            </a:r>
            <a:r>
              <a:rPr lang="it-IT" dirty="0" smtClean="0"/>
              <a:t>-</a:t>
            </a:r>
            <a:r>
              <a:rPr lang="cs-CZ" dirty="0" smtClean="0"/>
              <a:t>09</a:t>
            </a:r>
            <a:r>
              <a:rPr lang="it-IT" dirty="0" smtClean="0"/>
              <a:t>-</a:t>
            </a:r>
            <a:r>
              <a:rPr lang="cs-CZ" dirty="0" smtClean="0"/>
              <a:t>10</a:t>
            </a:r>
            <a:r>
              <a:rPr lang="it-IT" dirty="0" smtClean="0"/>
              <a:t>]. Dostupn</a:t>
            </a:r>
            <a:r>
              <a:rPr lang="cs-CZ" dirty="0" smtClean="0"/>
              <a:t>ý pod licencí </a:t>
            </a:r>
            <a:r>
              <a:rPr lang="cs-CZ" dirty="0" err="1" smtClean="0">
                <a:cs typeface="Arial" pitchFamily="34" charset="0"/>
              </a:rPr>
              <a:t>Creative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>
                <a:cs typeface="Arial" pitchFamily="34" charset="0"/>
              </a:rPr>
              <a:t>Commons</a:t>
            </a:r>
            <a:r>
              <a:rPr lang="cs-CZ" dirty="0">
                <a:cs typeface="Arial" pitchFamily="34" charset="0"/>
              </a:rPr>
              <a:t> CC0 1.0 </a:t>
            </a:r>
            <a:r>
              <a:rPr lang="cs-CZ" dirty="0" err="1">
                <a:cs typeface="Arial" pitchFamily="34" charset="0"/>
              </a:rPr>
              <a:t>Universal</a:t>
            </a:r>
            <a:r>
              <a:rPr lang="cs-CZ" dirty="0">
                <a:cs typeface="Arial" pitchFamily="34" charset="0"/>
              </a:rPr>
              <a:t> Public </a:t>
            </a:r>
            <a:r>
              <a:rPr lang="cs-CZ" dirty="0" err="1">
                <a:cs typeface="Arial" pitchFamily="34" charset="0"/>
              </a:rPr>
              <a:t>Domain</a:t>
            </a:r>
            <a:r>
              <a:rPr lang="cs-CZ" dirty="0">
                <a:cs typeface="Arial" pitchFamily="34" charset="0"/>
              </a:rPr>
              <a:t> </a:t>
            </a:r>
            <a:r>
              <a:rPr lang="cs-CZ" dirty="0" err="1">
                <a:cs typeface="Arial" pitchFamily="34" charset="0"/>
              </a:rPr>
              <a:t>Dedication</a:t>
            </a:r>
            <a:r>
              <a:rPr lang="cs-CZ" dirty="0" smtClean="0">
                <a:cs typeface="Arial" pitchFamily="34" charset="0"/>
              </a:rPr>
              <a:t>. na WWW: </a:t>
            </a:r>
            <a:r>
              <a:rPr lang="cs-CZ" dirty="0" smtClean="0">
                <a:cs typeface="Arial" pitchFamily="34" charset="0"/>
                <a:hlinkClick r:id="rId6"/>
              </a:rPr>
              <a:t>http://commons.wikimedia.org/wiki/File:Craniums_of_Homo.svg</a:t>
            </a:r>
            <a:endParaRPr lang="cs-CZ" dirty="0" smtClean="0"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cs typeface="Arial" pitchFamily="34" charset="0"/>
              </a:rPr>
              <a:t>Obr. 6 Lebka Homo </a:t>
            </a:r>
            <a:r>
              <a:rPr lang="cs-CZ" sz="3200" dirty="0" err="1" smtClean="0">
                <a:cs typeface="Arial" pitchFamily="34" charset="0"/>
              </a:rPr>
              <a:t>habilis</a:t>
            </a:r>
            <a:r>
              <a:rPr lang="cs-CZ" sz="3200" dirty="0" smtClean="0">
                <a:cs typeface="Arial" pitchFamily="34" charset="0"/>
              </a:rPr>
              <a:t> </a:t>
            </a:r>
            <a:r>
              <a:rPr lang="it-IT" dirty="0" smtClean="0"/>
              <a:t>[cit. 201</a:t>
            </a:r>
            <a:r>
              <a:rPr lang="cs-CZ" dirty="0" smtClean="0"/>
              <a:t>3</a:t>
            </a:r>
            <a:r>
              <a:rPr lang="it-IT" dirty="0" smtClean="0"/>
              <a:t>-</a:t>
            </a:r>
            <a:r>
              <a:rPr lang="cs-CZ" dirty="0" smtClean="0"/>
              <a:t>09</a:t>
            </a:r>
            <a:r>
              <a:rPr lang="it-IT" dirty="0" smtClean="0"/>
              <a:t>-</a:t>
            </a:r>
            <a:r>
              <a:rPr lang="cs-CZ" dirty="0" smtClean="0"/>
              <a:t>10</a:t>
            </a:r>
            <a:r>
              <a:rPr lang="it-IT" dirty="0" smtClean="0"/>
              <a:t>]. Dostupn</a:t>
            </a:r>
            <a:r>
              <a:rPr lang="cs-CZ" dirty="0" smtClean="0"/>
              <a:t>ý pod licencí Public domin na WWW: </a:t>
            </a:r>
            <a:r>
              <a:rPr lang="cs-CZ" dirty="0" smtClean="0">
                <a:hlinkClick r:id="rId7"/>
              </a:rPr>
              <a:t>http://commons.wikimedia.org/wiki/File:Homo_habilis-KNM_ER_1813.jpg</a:t>
            </a:r>
            <a:endParaRPr lang="cs-CZ" dirty="0" smtClean="0"/>
          </a:p>
          <a:p>
            <a:pPr>
              <a:buNone/>
            </a:pPr>
            <a:r>
              <a:rPr lang="cs-CZ" sz="3200" dirty="0" smtClean="0">
                <a:cs typeface="Arial" pitchFamily="34" charset="0"/>
              </a:rPr>
              <a:t>Obr. 7 Rekonstrukce vzhledu H. </a:t>
            </a:r>
            <a:r>
              <a:rPr lang="cs-CZ" sz="3200" dirty="0" err="1" smtClean="0">
                <a:cs typeface="Arial" pitchFamily="34" charset="0"/>
              </a:rPr>
              <a:t>habilis</a:t>
            </a:r>
            <a:r>
              <a:rPr lang="cs-CZ" sz="3200" dirty="0" smtClean="0">
                <a:cs typeface="Arial" pitchFamily="34" charset="0"/>
              </a:rPr>
              <a:t> </a:t>
            </a:r>
            <a:r>
              <a:rPr lang="it-IT" dirty="0" smtClean="0"/>
              <a:t>[cit. 201</a:t>
            </a:r>
            <a:r>
              <a:rPr lang="cs-CZ" dirty="0" smtClean="0"/>
              <a:t>3</a:t>
            </a:r>
            <a:r>
              <a:rPr lang="it-IT" dirty="0" smtClean="0"/>
              <a:t>-</a:t>
            </a:r>
            <a:r>
              <a:rPr lang="cs-CZ" dirty="0" smtClean="0"/>
              <a:t>09</a:t>
            </a:r>
            <a:r>
              <a:rPr lang="it-IT" dirty="0" smtClean="0"/>
              <a:t>-</a:t>
            </a:r>
            <a:r>
              <a:rPr lang="cs-CZ" dirty="0" smtClean="0"/>
              <a:t>10</a:t>
            </a:r>
            <a:r>
              <a:rPr lang="it-IT" dirty="0" smtClean="0"/>
              <a:t>]. Dostupn</a:t>
            </a:r>
            <a:r>
              <a:rPr lang="cs-CZ" dirty="0" smtClean="0"/>
              <a:t>ý pod licencí </a:t>
            </a:r>
            <a:r>
              <a:rPr lang="en-US" dirty="0" smtClean="0"/>
              <a:t>Creative Commons Attribution-Share Alike 3.0 </a:t>
            </a:r>
            <a:r>
              <a:rPr lang="en-US" dirty="0" err="1" smtClean="0"/>
              <a:t>Unported</a:t>
            </a:r>
            <a:r>
              <a:rPr lang="en-US" dirty="0" smtClean="0"/>
              <a:t> license.</a:t>
            </a:r>
            <a:r>
              <a:rPr lang="cs-CZ" dirty="0" smtClean="0"/>
              <a:t> na WWW: </a:t>
            </a:r>
            <a:r>
              <a:rPr lang="cs-CZ" dirty="0" smtClean="0">
                <a:hlinkClick r:id="rId8"/>
              </a:rPr>
              <a:t>http://commons.wikimedia.org/wiki/File:Homo_habilis.JPG</a:t>
            </a:r>
            <a:endParaRPr lang="cs-CZ" dirty="0" smtClean="0"/>
          </a:p>
          <a:p>
            <a:pPr>
              <a:buNone/>
            </a:pPr>
            <a:r>
              <a:rPr lang="cs-CZ" dirty="0">
                <a:cs typeface="Arial" pitchFamily="34" charset="0"/>
              </a:rPr>
              <a:t>Obr. 8</a:t>
            </a:r>
            <a:r>
              <a:rPr lang="cs-CZ" dirty="0" smtClean="0">
                <a:cs typeface="Arial" pitchFamily="34" charset="0"/>
              </a:rPr>
              <a:t> Lebka Homo </a:t>
            </a:r>
            <a:r>
              <a:rPr lang="cs-CZ" dirty="0" err="1" smtClean="0">
                <a:cs typeface="Arial" pitchFamily="34" charset="0"/>
              </a:rPr>
              <a:t>ergaster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it-IT" dirty="0" smtClean="0"/>
              <a:t>[cit. 201</a:t>
            </a:r>
            <a:r>
              <a:rPr lang="cs-CZ" dirty="0" smtClean="0"/>
              <a:t>3</a:t>
            </a:r>
            <a:r>
              <a:rPr lang="it-IT" dirty="0" smtClean="0"/>
              <a:t>-</a:t>
            </a:r>
            <a:r>
              <a:rPr lang="cs-CZ" dirty="0" smtClean="0"/>
              <a:t>09</a:t>
            </a:r>
            <a:r>
              <a:rPr lang="it-IT" dirty="0" smtClean="0"/>
              <a:t>-</a:t>
            </a:r>
            <a:r>
              <a:rPr lang="cs-CZ" dirty="0" smtClean="0"/>
              <a:t>10</a:t>
            </a:r>
            <a:r>
              <a:rPr lang="it-IT" dirty="0" smtClean="0"/>
              <a:t>]. Dostupn</a:t>
            </a:r>
            <a:r>
              <a:rPr lang="cs-CZ" dirty="0" smtClean="0"/>
              <a:t>ý pod licencí </a:t>
            </a:r>
            <a:r>
              <a:rPr lang="en-US" dirty="0" smtClean="0">
                <a:cs typeface="Arial" pitchFamily="34" charset="0"/>
              </a:rPr>
              <a:t>Creative </a:t>
            </a:r>
            <a:r>
              <a:rPr lang="en-US" dirty="0">
                <a:cs typeface="Arial" pitchFamily="34" charset="0"/>
              </a:rPr>
              <a:t>Commons Attribution-Share Alike 3.0 </a:t>
            </a:r>
            <a:r>
              <a:rPr lang="en-US" dirty="0" err="1">
                <a:cs typeface="Arial" pitchFamily="34" charset="0"/>
              </a:rPr>
              <a:t>Unported</a:t>
            </a:r>
            <a:r>
              <a:rPr lang="en-US" dirty="0">
                <a:cs typeface="Arial" pitchFamily="34" charset="0"/>
              </a:rPr>
              <a:t>, 2.5 Generic, 2.0 Generic and 1.0 Generic license</a:t>
            </a:r>
            <a:r>
              <a:rPr lang="en-US" dirty="0" smtClean="0">
                <a:cs typeface="Arial" pitchFamily="34" charset="0"/>
              </a:rPr>
              <a:t>.</a:t>
            </a:r>
            <a:r>
              <a:rPr lang="cs-CZ" dirty="0" smtClean="0">
                <a:cs typeface="Arial" pitchFamily="34" charset="0"/>
              </a:rPr>
              <a:t> na WWW: </a:t>
            </a:r>
            <a:r>
              <a:rPr lang="cs-CZ" dirty="0" smtClean="0">
                <a:cs typeface="Arial" pitchFamily="34" charset="0"/>
                <a:hlinkClick r:id="rId9"/>
              </a:rPr>
              <a:t>http://commons.wikimedia.org/wiki/File:Homo_ergaster2.jpg</a:t>
            </a:r>
            <a:endParaRPr lang="cs-CZ" dirty="0" smtClean="0">
              <a:cs typeface="Arial" pitchFamily="34" charset="0"/>
            </a:endParaRPr>
          </a:p>
          <a:p>
            <a:pPr>
              <a:buNone/>
            </a:pPr>
            <a:endParaRPr lang="cs-CZ" sz="3200" dirty="0">
              <a:cs typeface="Arial" pitchFamily="34" charset="0"/>
            </a:endParaRPr>
          </a:p>
          <a:p>
            <a:pPr>
              <a:buNone/>
            </a:pPr>
            <a:endParaRPr lang="cs-CZ" sz="3200" dirty="0" smtClean="0"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cs typeface="Arial" pitchFamily="34" charset="0"/>
              </a:rPr>
              <a:t>JELÍNEK, Jan a ZICHÁČEK, Vladimír. </a:t>
            </a:r>
            <a:r>
              <a:rPr lang="cs-CZ" sz="3200" i="1" dirty="0" smtClean="0">
                <a:cs typeface="Arial" pitchFamily="34" charset="0"/>
              </a:rPr>
              <a:t>Biologie pro gymnázia: (teoretická a praktická část)</a:t>
            </a:r>
            <a:r>
              <a:rPr lang="cs-CZ" sz="3200" dirty="0" smtClean="0">
                <a:cs typeface="Arial" pitchFamily="34" charset="0"/>
              </a:rPr>
              <a:t>. 3., </a:t>
            </a:r>
            <a:r>
              <a:rPr lang="cs-CZ" sz="3200" dirty="0" err="1" smtClean="0">
                <a:cs typeface="Arial" pitchFamily="34" charset="0"/>
              </a:rPr>
              <a:t>dopl</a:t>
            </a:r>
            <a:r>
              <a:rPr lang="cs-CZ" sz="3200" dirty="0" smtClean="0">
                <a:cs typeface="Arial" pitchFamily="34" charset="0"/>
              </a:rPr>
              <a:t>. a </a:t>
            </a:r>
            <a:r>
              <a:rPr lang="cs-CZ" sz="3200" dirty="0" err="1" smtClean="0">
                <a:cs typeface="Arial" pitchFamily="34" charset="0"/>
              </a:rPr>
              <a:t>opr</a:t>
            </a:r>
            <a:r>
              <a:rPr lang="cs-CZ" sz="3200" dirty="0" smtClean="0">
                <a:cs typeface="Arial" pitchFamily="34" charset="0"/>
              </a:rPr>
              <a:t>. </a:t>
            </a:r>
            <a:r>
              <a:rPr lang="cs-CZ" sz="3200" dirty="0" err="1" smtClean="0">
                <a:cs typeface="Arial" pitchFamily="34" charset="0"/>
              </a:rPr>
              <a:t>vyd</a:t>
            </a:r>
            <a:r>
              <a:rPr lang="cs-CZ" sz="3200" dirty="0" smtClean="0">
                <a:cs typeface="Arial" pitchFamily="34" charset="0"/>
              </a:rPr>
              <a:t>. Olomouc: Nakladatelství Olomouc, 1998, 551 s., [38] s. barev. obr. </a:t>
            </a:r>
            <a:r>
              <a:rPr lang="cs-CZ" sz="3200" dirty="0" err="1" smtClean="0">
                <a:cs typeface="Arial" pitchFamily="34" charset="0"/>
              </a:rPr>
              <a:t>příl</a:t>
            </a:r>
            <a:r>
              <a:rPr lang="cs-CZ" sz="3200" dirty="0" smtClean="0">
                <a:cs typeface="Arial" pitchFamily="34" charset="0"/>
              </a:rPr>
              <a:t>. ISBN 80-718-2070-9</a:t>
            </a:r>
            <a:endParaRPr lang="cs-CZ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/>
              <a:t>FYLOGENEZE ČLOVĚKA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nejstarší předchůdci člověka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68144" y="56612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PO1_DUM č. 1</a:t>
            </a:r>
            <a:endParaRPr lang="cs-CZ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Nejstarší primáti a hominidé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35525" cy="1695450"/>
          </a:xfrm>
        </p:spPr>
        <p:txBody>
          <a:bodyPr/>
          <a:lstStyle/>
          <a:p>
            <a:r>
              <a:rPr lang="cs-CZ" sz="2800" dirty="0" smtClean="0"/>
              <a:t>nálezy z Afriky</a:t>
            </a:r>
          </a:p>
          <a:p>
            <a:r>
              <a:rPr lang="cs-CZ" sz="2800" dirty="0" smtClean="0"/>
              <a:t>nejsou to přímý předkové</a:t>
            </a:r>
            <a:endParaRPr lang="cs-CZ" sz="2800" dirty="0"/>
          </a:p>
          <a:p>
            <a:r>
              <a:rPr lang="cs-CZ" sz="2800" dirty="0"/>
              <a:t>Primáti – před 60 mil. let</a:t>
            </a:r>
          </a:p>
          <a:p>
            <a:r>
              <a:rPr lang="cs-CZ" sz="2800" dirty="0" err="1"/>
              <a:t>Lidoopi</a:t>
            </a:r>
            <a:r>
              <a:rPr lang="cs-CZ" sz="2800" dirty="0"/>
              <a:t> – před 30 mil. </a:t>
            </a:r>
            <a:r>
              <a:rPr lang="cs-CZ" sz="2800" dirty="0" smtClean="0"/>
              <a:t>let</a:t>
            </a:r>
          </a:p>
          <a:p>
            <a:pPr lvl="1"/>
            <a:r>
              <a:rPr lang="cs-CZ" sz="2400" dirty="0" err="1" smtClean="0"/>
              <a:t>Proconsul</a:t>
            </a:r>
            <a:endParaRPr lang="cs-CZ" sz="2400" dirty="0"/>
          </a:p>
          <a:p>
            <a:pPr lvl="1"/>
            <a:r>
              <a:rPr lang="cs-CZ" sz="2400" dirty="0" err="1" smtClean="0"/>
              <a:t>Dryopithecus</a:t>
            </a:r>
            <a:endParaRPr lang="cs-CZ" sz="2400" dirty="0" smtClean="0"/>
          </a:p>
          <a:p>
            <a:pPr lvl="1"/>
            <a:r>
              <a:rPr lang="cs-CZ" sz="2400" dirty="0" err="1" smtClean="0"/>
              <a:t>Sivapithecus</a:t>
            </a:r>
            <a:r>
              <a:rPr lang="cs-CZ" sz="2400" dirty="0" smtClean="0"/>
              <a:t> (</a:t>
            </a:r>
            <a:r>
              <a:rPr lang="cs-CZ" sz="2400" dirty="0" err="1" smtClean="0"/>
              <a:t>Ramapithecus</a:t>
            </a:r>
            <a:r>
              <a:rPr lang="cs-CZ" sz="2400" dirty="0"/>
              <a:t>)</a:t>
            </a:r>
            <a:endParaRPr lang="cs-CZ" sz="2400" dirty="0" smtClean="0"/>
          </a:p>
        </p:txBody>
      </p:sp>
      <p:grpSp>
        <p:nvGrpSpPr>
          <p:cNvPr id="13" name="Skupina 12"/>
          <p:cNvGrpSpPr/>
          <p:nvPr/>
        </p:nvGrpSpPr>
        <p:grpSpPr>
          <a:xfrm>
            <a:off x="4932040" y="2204864"/>
            <a:ext cx="4032447" cy="3393668"/>
            <a:chOff x="4932040" y="1340768"/>
            <a:chExt cx="4032447" cy="3393668"/>
          </a:xfrm>
        </p:grpSpPr>
        <p:pic>
          <p:nvPicPr>
            <p:cNvPr id="3082" name="Picture 10" descr="File:Proconsul skull side left (University of Zurich)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32040" y="1340768"/>
              <a:ext cx="4032447" cy="302433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2" name="TextovéPole 11"/>
            <p:cNvSpPr txBox="1"/>
            <p:nvPr/>
          </p:nvSpPr>
          <p:spPr>
            <a:xfrm>
              <a:off x="5004048" y="4365104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1 </a:t>
              </a:r>
              <a:r>
                <a:rPr lang="cs-CZ" dirty="0" err="1" smtClean="0"/>
                <a:t>Proconsul</a:t>
              </a:r>
              <a:r>
                <a:rPr lang="cs-CZ" dirty="0" smtClean="0"/>
                <a:t> </a:t>
              </a:r>
              <a:r>
                <a:rPr lang="cs-CZ" dirty="0" err="1" smtClean="0"/>
                <a:t>africanus</a:t>
              </a:r>
              <a:endParaRPr lang="cs-CZ" dirty="0"/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34680" y="260648"/>
            <a:ext cx="5169768" cy="1143000"/>
          </a:xfrm>
        </p:spPr>
        <p:txBody>
          <a:bodyPr/>
          <a:lstStyle/>
          <a:p>
            <a:pPr algn="l"/>
            <a:r>
              <a:rPr lang="cs-CZ" dirty="0" err="1" smtClean="0"/>
              <a:t>Australopithecus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5856" y="1268760"/>
            <a:ext cx="4679950" cy="49685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některé </a:t>
            </a:r>
            <a:r>
              <a:rPr lang="cs-CZ" sz="2800" dirty="0"/>
              <a:t>druhy jsou přímý předkové člověka </a:t>
            </a: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err="1" smtClean="0"/>
              <a:t>Australopithecus</a:t>
            </a:r>
            <a:r>
              <a:rPr lang="cs-CZ" sz="2800" dirty="0" smtClean="0"/>
              <a:t> </a:t>
            </a:r>
            <a:r>
              <a:rPr lang="cs-CZ" sz="2800" dirty="0" err="1" smtClean="0"/>
              <a:t>afarensis</a:t>
            </a: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před 3,2 až 2,5 mil. let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 Afrika, Etiopie</a:t>
            </a:r>
            <a:r>
              <a:rPr lang="cs-CZ" sz="2400" dirty="0" smtClean="0"/>
              <a:t>, </a:t>
            </a:r>
            <a:r>
              <a:rPr lang="cs-CZ" sz="2400" dirty="0" err="1" smtClean="0"/>
              <a:t>Affar</a:t>
            </a:r>
            <a:endParaRPr lang="cs-CZ" sz="24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nález kostry </a:t>
            </a:r>
            <a:r>
              <a:rPr lang="cs-CZ" sz="2400" dirty="0" err="1" smtClean="0"/>
              <a:t>Lucy</a:t>
            </a:r>
            <a:endParaRPr lang="cs-CZ" sz="24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býložravec (sběrač) 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otevřená krajina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bipedie</a:t>
            </a:r>
          </a:p>
          <a:p>
            <a:pPr lvl="1">
              <a:lnSpc>
                <a:spcPct val="80000"/>
              </a:lnSpc>
            </a:pPr>
            <a:endParaRPr lang="cs-CZ" sz="2400" dirty="0" smtClean="0"/>
          </a:p>
          <a:p>
            <a:pPr lvl="1" algn="ctr">
              <a:lnSpc>
                <a:spcPct val="80000"/>
              </a:lnSpc>
              <a:buNone/>
            </a:pPr>
            <a:r>
              <a:rPr lang="cs-CZ" sz="2400" dirty="0" smtClean="0"/>
              <a:t>chůze po dvou</a:t>
            </a:r>
          </a:p>
          <a:p>
            <a:pPr lvl="1" algn="ctr">
              <a:lnSpc>
                <a:spcPct val="80000"/>
              </a:lnSpc>
              <a:buNone/>
            </a:pPr>
            <a:r>
              <a:rPr lang="cs-CZ" sz="2400" dirty="0" smtClean="0"/>
              <a:t> úspora energie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pic>
        <p:nvPicPr>
          <p:cNvPr id="4106" name="Picture 10" descr="File:A.afarens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2800350" cy="5705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ovéPole 12"/>
          <p:cNvSpPr txBox="1"/>
          <p:nvPr/>
        </p:nvSpPr>
        <p:spPr>
          <a:xfrm>
            <a:off x="467544" y="602128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 </a:t>
            </a:r>
            <a:r>
              <a:rPr lang="cs-CZ" dirty="0" err="1" smtClean="0"/>
              <a:t>Australopithecus</a:t>
            </a:r>
            <a:r>
              <a:rPr lang="cs-CZ" dirty="0" smtClean="0"/>
              <a:t> </a:t>
            </a:r>
            <a:r>
              <a:rPr lang="cs-CZ" dirty="0" err="1" smtClean="0"/>
              <a:t>afarensis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067944" y="5157192"/>
            <a:ext cx="4392488" cy="104644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Co znamená bipedie a jakou to přináší výhodu?</a:t>
            </a:r>
          </a:p>
          <a:p>
            <a:pPr algn="ctr"/>
            <a:r>
              <a:rPr lang="cs-CZ" sz="1400" b="1" dirty="0" smtClean="0">
                <a:solidFill>
                  <a:srgbClr val="C00000"/>
                </a:solidFill>
              </a:rPr>
              <a:t>Klikněte pro odpověď.</a:t>
            </a:r>
            <a:endParaRPr lang="cs-CZ" sz="1400" b="1" dirty="0">
              <a:solidFill>
                <a:srgbClr val="C00000"/>
              </a:solidFill>
            </a:endParaRPr>
          </a:p>
        </p:txBody>
      </p:sp>
      <p:grpSp>
        <p:nvGrpSpPr>
          <p:cNvPr id="18" name="Skupina 17"/>
          <p:cNvGrpSpPr/>
          <p:nvPr/>
        </p:nvGrpSpPr>
        <p:grpSpPr>
          <a:xfrm>
            <a:off x="251520" y="305272"/>
            <a:ext cx="2880320" cy="6552728"/>
            <a:chOff x="251520" y="305272"/>
            <a:chExt cx="2880320" cy="6552728"/>
          </a:xfrm>
        </p:grpSpPr>
        <p:pic>
          <p:nvPicPr>
            <p:cNvPr id="4108" name="Picture 12" descr="File:Lucy blackb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520" y="305272"/>
              <a:ext cx="2880320" cy="655272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7" name="TextovéPole 16"/>
            <p:cNvSpPr txBox="1"/>
            <p:nvPr/>
          </p:nvSpPr>
          <p:spPr>
            <a:xfrm>
              <a:off x="1475656" y="5949280"/>
              <a:ext cx="15121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chemeClr val="bg1">
                      <a:lumMod val="85000"/>
                    </a:schemeClr>
                  </a:solidFill>
                </a:rPr>
                <a:t>Obr. 3</a:t>
              </a:r>
            </a:p>
            <a:p>
              <a:r>
                <a:rPr lang="cs-CZ" dirty="0" smtClean="0">
                  <a:solidFill>
                    <a:schemeClr val="bg1">
                      <a:lumMod val="85000"/>
                    </a:schemeClr>
                  </a:solidFill>
                </a:rPr>
                <a:t>Kostra </a:t>
              </a:r>
              <a:r>
                <a:rPr lang="cs-CZ" dirty="0" err="1" smtClean="0">
                  <a:solidFill>
                    <a:schemeClr val="bg1">
                      <a:lumMod val="85000"/>
                    </a:schemeClr>
                  </a:solidFill>
                </a:rPr>
                <a:t>Lucy</a:t>
              </a:r>
              <a:endParaRPr lang="cs-CZ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after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Australopithecus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3898776" cy="269289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robustní</a:t>
            </a:r>
          </a:p>
          <a:p>
            <a:r>
              <a:rPr lang="cs-CZ" dirty="0" smtClean="0"/>
              <a:t>nejsou předkové člověka</a:t>
            </a:r>
          </a:p>
          <a:p>
            <a:r>
              <a:rPr lang="cs-CZ" dirty="0" smtClean="0"/>
              <a:t>specializovaní býložravci</a:t>
            </a:r>
          </a:p>
          <a:p>
            <a:r>
              <a:rPr lang="cs-CZ" dirty="0" err="1" smtClean="0"/>
              <a:t>Australopitecus</a:t>
            </a:r>
            <a:r>
              <a:rPr lang="cs-CZ" dirty="0" smtClean="0"/>
              <a:t> </a:t>
            </a:r>
            <a:r>
              <a:rPr lang="cs-CZ" dirty="0" err="1" smtClean="0"/>
              <a:t>boisei</a:t>
            </a:r>
            <a:r>
              <a:rPr lang="cs-CZ" dirty="0" smtClean="0"/>
              <a:t> (</a:t>
            </a:r>
            <a:r>
              <a:rPr lang="cs-CZ" dirty="0" err="1" smtClean="0"/>
              <a:t>Paranthropus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4499992" y="1628800"/>
            <a:ext cx="4114800" cy="26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sz="3200" b="1" kern="0" dirty="0" smtClean="0">
                <a:latin typeface="+mn-lt"/>
              </a:rPr>
              <a:t>gracilní</a:t>
            </a:r>
            <a:endParaRPr kumimoji="0" lang="cs-CZ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menší postavy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možní předkové člověka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předpokládané užívání nástrojů - dřevo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Australopitecus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africanus</a:t>
            </a: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395536" y="3789040"/>
            <a:ext cx="8136904" cy="3068960"/>
            <a:chOff x="395536" y="3789040"/>
            <a:chExt cx="8136904" cy="3068960"/>
          </a:xfrm>
        </p:grpSpPr>
        <p:pic>
          <p:nvPicPr>
            <p:cNvPr id="39938" name="Picture 2" descr="File:Paranthropus boisei.JPG"/>
            <p:cNvPicPr>
              <a:picLocks noChangeAspect="1" noChangeArrowheads="1"/>
            </p:cNvPicPr>
            <p:nvPr/>
          </p:nvPicPr>
          <p:blipFill>
            <a:blip r:embed="rId2" cstate="print"/>
            <a:srcRect t="11111" b="8333"/>
            <a:stretch>
              <a:fillRect/>
            </a:stretch>
          </p:blipFill>
          <p:spPr bwMode="auto">
            <a:xfrm>
              <a:off x="395536" y="4305716"/>
              <a:ext cx="2376264" cy="25522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ovéPole 4"/>
            <p:cNvSpPr txBox="1"/>
            <p:nvPr/>
          </p:nvSpPr>
          <p:spPr>
            <a:xfrm>
              <a:off x="2699792" y="6381328"/>
              <a:ext cx="9361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Obr. 4</a:t>
              </a:r>
              <a:endParaRPr lang="cs-CZ" sz="1600" dirty="0"/>
            </a:p>
          </p:txBody>
        </p:sp>
        <p:pic>
          <p:nvPicPr>
            <p:cNvPr id="39940" name="Picture 4" descr="File:MEH Australopithecus africanus 29-04-2012 11-32-46 2592x3888.JPG"/>
            <p:cNvPicPr>
              <a:picLocks noChangeAspect="1" noChangeArrowheads="1"/>
            </p:cNvPicPr>
            <p:nvPr/>
          </p:nvPicPr>
          <p:blipFill>
            <a:blip r:embed="rId3" cstate="print"/>
            <a:srcRect t="12821"/>
            <a:stretch>
              <a:fillRect/>
            </a:stretch>
          </p:blipFill>
          <p:spPr bwMode="auto">
            <a:xfrm>
              <a:off x="6300192" y="3789040"/>
              <a:ext cx="2232248" cy="291909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8" name="TextovéPole 7"/>
            <p:cNvSpPr txBox="1"/>
            <p:nvPr/>
          </p:nvSpPr>
          <p:spPr>
            <a:xfrm>
              <a:off x="5220072" y="6237312"/>
              <a:ext cx="9361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Obr. 5</a:t>
              </a:r>
              <a:endParaRPr lang="cs-CZ" sz="1600" dirty="0"/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Hominizace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/>
          <a:lstStyle/>
          <a:p>
            <a:pPr algn="just"/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neboli </a:t>
            </a:r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polidštění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</a:t>
            </a:r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 postupných tělesných a sociálních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změn </a:t>
            </a:r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vedoucích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vývoji </a:t>
            </a:r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primátů k člověku (rodu Homo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</a:rPr>
              <a:t>rozšíření a zploštění hrudníku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</a:rPr>
              <a:t>změna pletence ramenního, umožňující rotaci paže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</a:rPr>
              <a:t>změny pánve, páteře a celé dolní končetiny v souvislosti s bipedním pohybem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</a:rPr>
              <a:t>posun týlního otvoru na spodek lebky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</a:rPr>
              <a:t>vývoj ruky – palec do opozice, jemná motorika</a:t>
            </a:r>
          </a:p>
          <a:p>
            <a:pPr marL="0" indent="0" algn="just">
              <a:buNone/>
            </a:pPr>
            <a:endParaRPr lang="cs-CZ" sz="2400" b="1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Hominizace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1540767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značné prohnutí páteře -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napřímění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postavy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ústup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ochlupení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rozšiřování zubního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oblouku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zvětšování kapacity mozkovny a další změny na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lebce - vznik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brady, ústup nadočnicových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oblouků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endParaRPr lang="cs-CZ" sz="24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400" b="1" dirty="0"/>
          </a:p>
        </p:txBody>
      </p:sp>
      <p:grpSp>
        <p:nvGrpSpPr>
          <p:cNvPr id="6" name="Skupina 5"/>
          <p:cNvGrpSpPr/>
          <p:nvPr/>
        </p:nvGrpSpPr>
        <p:grpSpPr>
          <a:xfrm>
            <a:off x="971600" y="3573016"/>
            <a:ext cx="7488832" cy="3111445"/>
            <a:chOff x="971600" y="3573016"/>
            <a:chExt cx="7488832" cy="3111445"/>
          </a:xfrm>
        </p:grpSpPr>
        <p:pic>
          <p:nvPicPr>
            <p:cNvPr id="40962" name="Picture 2" descr="File:Craniums of Homo.sv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3573016"/>
              <a:ext cx="4361517" cy="3096344"/>
            </a:xfrm>
            <a:prstGeom prst="rect">
              <a:avLst/>
            </a:prstGeom>
            <a:noFill/>
          </p:spPr>
        </p:pic>
        <p:sp>
          <p:nvSpPr>
            <p:cNvPr id="5" name="TextovéPole 4"/>
            <p:cNvSpPr txBox="1"/>
            <p:nvPr/>
          </p:nvSpPr>
          <p:spPr>
            <a:xfrm>
              <a:off x="5436096" y="4653136"/>
              <a:ext cx="3024336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6 Změny lebky</a:t>
              </a:r>
            </a:p>
            <a:p>
              <a:pPr marL="342900" indent="-342900">
                <a:buAutoNum type="arabicPeriod"/>
              </a:pPr>
              <a:r>
                <a:rPr lang="cs-CZ" dirty="0" smtClean="0"/>
                <a:t>Gorila</a:t>
              </a:r>
            </a:p>
            <a:p>
              <a:pPr marL="342900" indent="-342900">
                <a:buAutoNum type="arabicPeriod"/>
              </a:pPr>
              <a:r>
                <a:rPr lang="cs-CZ" dirty="0" err="1" smtClean="0"/>
                <a:t>Australopithecus</a:t>
              </a:r>
              <a:endParaRPr lang="cs-CZ" dirty="0" smtClean="0"/>
            </a:p>
            <a:p>
              <a:pPr marL="342900" indent="-342900">
                <a:buAutoNum type="arabicPeriod"/>
              </a:pPr>
              <a:r>
                <a:rPr lang="cs-CZ" dirty="0" smtClean="0"/>
                <a:t>Homo </a:t>
              </a:r>
              <a:r>
                <a:rPr lang="cs-CZ" dirty="0" err="1" smtClean="0"/>
                <a:t>erectus</a:t>
              </a:r>
              <a:endParaRPr lang="cs-CZ" dirty="0" smtClean="0"/>
            </a:p>
            <a:p>
              <a:pPr marL="342900" indent="-342900">
                <a:buAutoNum type="arabicPeriod"/>
              </a:pPr>
              <a:r>
                <a:rPr lang="cs-CZ" dirty="0" smtClean="0"/>
                <a:t> H. s. </a:t>
              </a:r>
              <a:r>
                <a:rPr lang="cs-CZ" dirty="0" err="1" smtClean="0"/>
                <a:t>neanderthalensis</a:t>
              </a:r>
              <a:endParaRPr lang="cs-CZ" dirty="0" smtClean="0"/>
            </a:p>
            <a:p>
              <a:pPr marL="342900" indent="-342900">
                <a:buAutoNum type="arabicPeriod"/>
              </a:pPr>
              <a:r>
                <a:rPr lang="cs-CZ" dirty="0" smtClean="0"/>
                <a:t>H. s. </a:t>
              </a:r>
              <a:r>
                <a:rPr lang="cs-CZ" dirty="0" err="1" smtClean="0"/>
                <a:t>steinheinmensis</a:t>
              </a:r>
              <a:endParaRPr lang="cs-CZ" dirty="0" smtClean="0"/>
            </a:p>
            <a:p>
              <a:pPr marL="342900" indent="-342900">
                <a:buAutoNum type="arabicPeriod"/>
              </a:pPr>
              <a:r>
                <a:rPr lang="cs-CZ" dirty="0" smtClean="0"/>
                <a:t>Moderní člověk</a:t>
              </a:r>
              <a:endParaRPr lang="cs-CZ" dirty="0"/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Homo </a:t>
            </a:r>
            <a:r>
              <a:rPr lang="cs-CZ" dirty="0" err="1" smtClean="0"/>
              <a:t>habilis</a:t>
            </a:r>
            <a:r>
              <a:rPr lang="cs-CZ" dirty="0" smtClean="0"/>
              <a:t>, člověk zručný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34880" cy="449309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před </a:t>
            </a:r>
            <a:r>
              <a:rPr lang="cs-CZ" dirty="0"/>
              <a:t>2,2 až 1 mil. let</a:t>
            </a:r>
          </a:p>
          <a:p>
            <a:pPr>
              <a:lnSpc>
                <a:spcPct val="90000"/>
              </a:lnSpc>
            </a:pPr>
            <a:r>
              <a:rPr lang="cs-CZ" dirty="0"/>
              <a:t>přelom třetihor a čtvrtohor v </a:t>
            </a:r>
            <a:r>
              <a:rPr lang="cs-CZ" dirty="0" smtClean="0"/>
              <a:t>Africe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všetečný potravní oportunista (mrchožrout)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kamenné nástroje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škrabky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pěstní klíny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rozbíjení kostí - morek</a:t>
            </a:r>
          </a:p>
          <a:p>
            <a:pPr lvl="1">
              <a:lnSpc>
                <a:spcPct val="90000"/>
              </a:lnSpc>
            </a:pPr>
            <a:endParaRPr lang="cs-CZ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2987824" y="1196752"/>
            <a:ext cx="5474952" cy="5337303"/>
            <a:chOff x="2987824" y="1196752"/>
            <a:chExt cx="5474952" cy="5337303"/>
          </a:xfrm>
        </p:grpSpPr>
        <p:pic>
          <p:nvPicPr>
            <p:cNvPr id="5129" name="Picture 9" descr="File:Homo habilis-KNM ER 1813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88224" y="1196752"/>
              <a:ext cx="1863793" cy="24482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TextovéPole 10"/>
            <p:cNvSpPr txBox="1"/>
            <p:nvPr/>
          </p:nvSpPr>
          <p:spPr>
            <a:xfrm>
              <a:off x="4860032" y="2852936"/>
              <a:ext cx="17281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600" dirty="0" smtClean="0"/>
                <a:t>Obr. 7</a:t>
              </a:r>
            </a:p>
            <a:p>
              <a:pPr algn="r"/>
              <a:r>
                <a:rPr lang="cs-CZ" sz="1600" dirty="0" smtClean="0"/>
                <a:t>Lebka H. </a:t>
              </a:r>
              <a:r>
                <a:rPr lang="cs-CZ" sz="1600" dirty="0" err="1" smtClean="0"/>
                <a:t>habilis</a:t>
              </a:r>
              <a:r>
                <a:rPr lang="cs-CZ" sz="1600" dirty="0" smtClean="0"/>
                <a:t> </a:t>
              </a:r>
              <a:endParaRPr lang="cs-CZ" sz="1600" dirty="0"/>
            </a:p>
          </p:txBody>
        </p:sp>
        <p:pic>
          <p:nvPicPr>
            <p:cNvPr id="5131" name="Picture 11" descr="File:Homo habilis.JPG"/>
            <p:cNvPicPr>
              <a:picLocks noChangeAspect="1" noChangeArrowheads="1"/>
            </p:cNvPicPr>
            <p:nvPr/>
          </p:nvPicPr>
          <p:blipFill>
            <a:blip r:embed="rId3" cstate="print"/>
            <a:srcRect t="7560" b="15581"/>
            <a:stretch>
              <a:fillRect/>
            </a:stretch>
          </p:blipFill>
          <p:spPr bwMode="auto">
            <a:xfrm>
              <a:off x="5652120" y="3645024"/>
              <a:ext cx="2810656" cy="288032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3" name="TextovéPole 12"/>
            <p:cNvSpPr txBox="1"/>
            <p:nvPr/>
          </p:nvSpPr>
          <p:spPr>
            <a:xfrm>
              <a:off x="2987824" y="5949280"/>
              <a:ext cx="2736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600" dirty="0" smtClean="0"/>
                <a:t>Obr. 8 Rekonstrukce</a:t>
              </a:r>
            </a:p>
            <a:p>
              <a:pPr algn="r"/>
              <a:r>
                <a:rPr lang="cs-CZ" sz="1600" dirty="0" smtClean="0"/>
                <a:t>vzhledu H. </a:t>
              </a:r>
              <a:r>
                <a:rPr lang="cs-CZ" sz="1600" dirty="0" err="1" smtClean="0"/>
                <a:t>habilis</a:t>
              </a:r>
              <a:r>
                <a:rPr lang="cs-CZ" sz="1600" dirty="0" smtClean="0"/>
                <a:t> </a:t>
              </a:r>
              <a:endParaRPr lang="cs-CZ" sz="1600" dirty="0"/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Homo </a:t>
            </a:r>
            <a:r>
              <a:rPr lang="cs-CZ" dirty="0" err="1" smtClean="0"/>
              <a:t>ergaster</a:t>
            </a:r>
            <a:r>
              <a:rPr lang="cs-CZ" dirty="0" smtClean="0"/>
              <a:t>, člověk dělný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98976" cy="4925144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Afrika, nálezy 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již i mimo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Afriku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Tahoma" charset="0"/>
              </a:rPr>
              <a:t>1,9–1,4 </a:t>
            </a:r>
            <a:r>
              <a:rPr lang="cs-CZ" sz="2800" dirty="0" smtClean="0">
                <a:latin typeface="Tahoma" charset="0"/>
              </a:rPr>
              <a:t>mil let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Tahoma" charset="0"/>
              </a:rPr>
              <a:t>dokonalejší nástroje než H. </a:t>
            </a:r>
            <a:r>
              <a:rPr lang="cs-CZ" sz="2800" dirty="0" err="1" smtClean="0">
                <a:latin typeface="Tahoma" charset="0"/>
              </a:rPr>
              <a:t>habilis</a:t>
            </a:r>
            <a:endParaRPr lang="cs-CZ" sz="2800" dirty="0" smtClean="0"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Tahoma" charset="0"/>
              </a:rPr>
              <a:t>sběrač i aktivní lovec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Tahoma" charset="0"/>
              </a:rPr>
              <a:t>velký mozek – rozvoj komunikace, řeč</a:t>
            </a:r>
          </a:p>
          <a:p>
            <a:r>
              <a:rPr lang="cs-CZ" sz="2800" dirty="0" smtClean="0"/>
              <a:t>ztráta ochlupení</a:t>
            </a:r>
            <a:endParaRPr lang="cs-CZ" sz="2800" dirty="0"/>
          </a:p>
        </p:txBody>
      </p:sp>
      <p:pic>
        <p:nvPicPr>
          <p:cNvPr id="12292" name="Picture 4" descr="220px-Homo_ergaster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348880"/>
            <a:ext cx="2621260" cy="3773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ovéPole 8"/>
          <p:cNvSpPr txBox="1"/>
          <p:nvPr/>
        </p:nvSpPr>
        <p:spPr>
          <a:xfrm>
            <a:off x="5868144" y="609329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8 Lebka H. </a:t>
            </a:r>
            <a:r>
              <a:rPr lang="cs-CZ" dirty="0" err="1" smtClean="0"/>
              <a:t>ergaster</a:t>
            </a:r>
            <a:endParaRPr lang="cs-CZ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421</Words>
  <Application>Microsoft Office PowerPoint</Application>
  <PresentationFormat>Předvádění na obrazovce (4:3)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Prezentace aplikace PowerPoint</vt:lpstr>
      <vt:lpstr>FYLOGENEZE ČLOVĚKA</vt:lpstr>
      <vt:lpstr>Nejstarší primáti a hominidé</vt:lpstr>
      <vt:lpstr>Australopithecus</vt:lpstr>
      <vt:lpstr>Australopithecus</vt:lpstr>
      <vt:lpstr>Hominizace</vt:lpstr>
      <vt:lpstr>Hominizace</vt:lpstr>
      <vt:lpstr>Homo habilis, člověk zručný</vt:lpstr>
      <vt:lpstr>Homo ergaster, člověk dělný</vt:lpstr>
      <vt:lpstr>Zdroje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FYLOGENEZE ČLOVĚKA</dc:title>
  <dc:creator>zemepis</dc:creator>
  <cp:lastModifiedBy>hanakova</cp:lastModifiedBy>
  <cp:revision>36</cp:revision>
  <dcterms:created xsi:type="dcterms:W3CDTF">2013-09-30T06:48:12Z</dcterms:created>
  <dcterms:modified xsi:type="dcterms:W3CDTF">2014-05-29T19:41:23Z</dcterms:modified>
</cp:coreProperties>
</file>