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7" r:id="rId9"/>
    <p:sldId id="268" r:id="rId10"/>
    <p:sldId id="270" r:id="rId11"/>
    <p:sldId id="271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100" autoAdjust="0"/>
    <p:restoredTop sz="94660"/>
  </p:normalViewPr>
  <p:slideViewPr>
    <p:cSldViewPr>
      <p:cViewPr varScale="1">
        <p:scale>
          <a:sx n="107" d="100"/>
          <a:sy n="107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lovn%C3%AD_z%C3%A1soba" TargetMode="External"/><Relationship Id="rId2" Type="http://schemas.openxmlformats.org/officeDocument/2006/relationships/hyperlink" Target="http://www.osu.cz/fpd/kcd/dokumenty/cestinapositi/lexikologie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429064" y="500042"/>
            <a:ext cx="8143464" cy="5138758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0" cap="none" dirty="0" smtClean="0">
                <a:effectLst/>
              </a:rPr>
              <a:t>ROZVRSTVENÍ SLOVNÍ ZÁSOBY</a:t>
            </a:r>
            <a:r>
              <a:rPr lang="cs-CZ" sz="2000" b="0" cap="none" dirty="0" smtClean="0">
                <a:effectLst/>
              </a:rPr>
              <a:t/>
            </a:r>
            <a:br>
              <a:rPr lang="cs-CZ" sz="2000" b="0" cap="none" dirty="0" smtClean="0">
                <a:effectLst/>
              </a:rPr>
            </a:br>
            <a:r>
              <a:rPr lang="cs-CZ" sz="2000" b="0" cap="none" dirty="0" smtClean="0">
                <a:effectLst/>
              </a:rPr>
              <a:t/>
            </a:r>
            <a:br>
              <a:rPr lang="cs-CZ" sz="20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Předmět: Český jazyk a literatura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Ročník</a:t>
            </a:r>
            <a:r>
              <a:rPr lang="cs-CZ" sz="2700" b="0" cap="none" smtClean="0">
                <a:effectLst/>
              </a:rPr>
              <a:t>: </a:t>
            </a:r>
            <a:r>
              <a:rPr lang="cs-CZ" sz="2700" b="0" cap="none" smtClean="0">
                <a:effectLst/>
              </a:rPr>
              <a:t>kvinta</a:t>
            </a:r>
            <a:br>
              <a:rPr lang="cs-CZ" sz="2700" b="0" cap="none" smtClean="0">
                <a:effectLst/>
              </a:rPr>
            </a:br>
            <a:r>
              <a:rPr lang="cs-CZ" sz="2700" b="0" cap="none" smtClean="0">
                <a:effectLst/>
              </a:rPr>
              <a:t>Anotace</a:t>
            </a:r>
            <a:r>
              <a:rPr lang="cs-CZ" sz="2700" b="0" cap="none" dirty="0" smtClean="0">
                <a:effectLst/>
              </a:rPr>
              <a:t>: výklad a procvičení třídění slov české slovní zásoby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Klíčová slova: slovní zásoba, expresivita, časové příznaky, spisovnost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Tematická oblast: stylistika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Projekt: </a:t>
            </a:r>
            <a:r>
              <a:rPr lang="cs-CZ" sz="2700" dirty="0" smtClean="0"/>
              <a:t>EU peníze středním školám, </a:t>
            </a:r>
            <a:r>
              <a:rPr lang="cs-CZ" sz="2700" dirty="0" err="1" smtClean="0"/>
              <a:t>reg</a:t>
            </a:r>
            <a:r>
              <a:rPr lang="cs-CZ" sz="2700" dirty="0" smtClean="0"/>
              <a:t>. č.: CZ.1.07/1.5.00/34.0221</a:t>
            </a:r>
            <a:r>
              <a:rPr lang="cs-CZ" sz="2700" b="0" cap="none" dirty="0" smtClean="0">
                <a:effectLst/>
              </a:rPr>
              <a:t/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/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Autor: Mgr. Jiří Kaňák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Datum: 1. září 2013</a:t>
            </a:r>
            <a:br>
              <a:rPr lang="cs-CZ" sz="2700" b="0" cap="none" dirty="0" smtClean="0">
                <a:effectLst/>
              </a:rPr>
            </a:br>
            <a:r>
              <a:rPr lang="cs-CZ" sz="2700" b="0" cap="none" dirty="0" smtClean="0">
                <a:effectLst/>
              </a:rPr>
              <a:t>Škola: Gymnázium Jana Opletala Litovel</a:t>
            </a:r>
            <a:endParaRPr lang="cs-CZ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Roztřiďte výrazy podle příslušnosti k vrstvám slovní zásoby</a:t>
            </a:r>
            <a:endParaRPr lang="cs-CZ" sz="40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modul, bouračka, fůra, pitomec, mušketýr, silozpyt, </a:t>
            </a:r>
            <a:r>
              <a:rPr lang="cs-CZ" dirty="0" err="1" smtClean="0"/>
              <a:t>pindat</a:t>
            </a:r>
            <a:r>
              <a:rPr lang="cs-CZ" dirty="0" smtClean="0"/>
              <a:t>, miláček, hapat, Pepíček,  Máčka (cigarety Marlboro), celovat (líbat), jakož, </a:t>
            </a:r>
            <a:r>
              <a:rPr lang="cs-CZ" dirty="0" err="1" smtClean="0"/>
              <a:t>vopice</a:t>
            </a:r>
            <a:r>
              <a:rPr lang="cs-CZ" dirty="0" smtClean="0"/>
              <a:t>, </a:t>
            </a:r>
            <a:r>
              <a:rPr lang="cs-CZ" dirty="0" err="1" smtClean="0"/>
              <a:t>práskač</a:t>
            </a:r>
            <a:r>
              <a:rPr lang="cs-CZ" dirty="0" smtClean="0"/>
              <a:t>, dizajn, centrifuga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Roztřiďte výrazy podle příslušnosti k vrstvám slovní zásoby</a:t>
            </a:r>
            <a:endParaRPr lang="cs-CZ" sz="40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cs-CZ" dirty="0" smtClean="0"/>
              <a:t>modul (</a:t>
            </a:r>
            <a:r>
              <a:rPr lang="cs-CZ" dirty="0" err="1" smtClean="0"/>
              <a:t>odb</a:t>
            </a:r>
            <a:r>
              <a:rPr lang="cs-CZ" dirty="0" smtClean="0"/>
              <a:t>.)</a:t>
            </a:r>
          </a:p>
          <a:p>
            <a:r>
              <a:rPr lang="cs-CZ" dirty="0" smtClean="0"/>
              <a:t>bouračka (</a:t>
            </a:r>
            <a:r>
              <a:rPr lang="cs-CZ" dirty="0" err="1" smtClean="0"/>
              <a:t>nesp</a:t>
            </a:r>
            <a:r>
              <a:rPr lang="cs-CZ" dirty="0" smtClean="0"/>
              <a:t>.)</a:t>
            </a:r>
          </a:p>
          <a:p>
            <a:r>
              <a:rPr lang="cs-CZ" dirty="0" smtClean="0"/>
              <a:t>fůra (arch.)</a:t>
            </a:r>
          </a:p>
          <a:p>
            <a:r>
              <a:rPr lang="cs-CZ" dirty="0" smtClean="0"/>
              <a:t>pitomec (</a:t>
            </a:r>
            <a:r>
              <a:rPr lang="cs-CZ" dirty="0" err="1" smtClean="0"/>
              <a:t>vulg</a:t>
            </a:r>
            <a:r>
              <a:rPr lang="cs-CZ" dirty="0" smtClean="0"/>
              <a:t>.)</a:t>
            </a:r>
          </a:p>
          <a:p>
            <a:r>
              <a:rPr lang="cs-CZ" dirty="0" smtClean="0"/>
              <a:t>mušketýr (</a:t>
            </a:r>
            <a:r>
              <a:rPr lang="cs-CZ" dirty="0" err="1" smtClean="0"/>
              <a:t>histor</a:t>
            </a:r>
            <a:r>
              <a:rPr lang="cs-CZ" dirty="0" smtClean="0"/>
              <a:t>.)</a:t>
            </a:r>
          </a:p>
          <a:p>
            <a:r>
              <a:rPr lang="cs-CZ" dirty="0" smtClean="0"/>
              <a:t>silozpyt (arch.)</a:t>
            </a:r>
          </a:p>
          <a:p>
            <a:r>
              <a:rPr lang="cs-CZ" dirty="0" err="1" smtClean="0"/>
              <a:t>pindat</a:t>
            </a:r>
            <a:r>
              <a:rPr lang="cs-CZ" dirty="0" smtClean="0"/>
              <a:t> (zhrubělá)</a:t>
            </a:r>
          </a:p>
          <a:p>
            <a:r>
              <a:rPr lang="cs-CZ" dirty="0" smtClean="0"/>
              <a:t>miláček (</a:t>
            </a:r>
            <a:r>
              <a:rPr lang="cs-CZ" dirty="0" err="1" smtClean="0"/>
              <a:t>fam</a:t>
            </a:r>
            <a:r>
              <a:rPr lang="cs-CZ" dirty="0" smtClean="0"/>
              <a:t>.)</a:t>
            </a:r>
          </a:p>
          <a:p>
            <a:r>
              <a:rPr lang="cs-CZ" dirty="0" smtClean="0"/>
              <a:t>hapat (dětská)</a:t>
            </a:r>
          </a:p>
          <a:p>
            <a:r>
              <a:rPr lang="cs-CZ" dirty="0" smtClean="0"/>
              <a:t>Pepíček (domácká)</a:t>
            </a:r>
          </a:p>
          <a:p>
            <a:r>
              <a:rPr lang="cs-CZ" dirty="0" smtClean="0"/>
              <a:t>Máčka (cigarety Marlboro) (slang)</a:t>
            </a:r>
          </a:p>
          <a:p>
            <a:r>
              <a:rPr lang="cs-CZ" dirty="0" smtClean="0"/>
              <a:t>celovat (líbat) (</a:t>
            </a:r>
            <a:r>
              <a:rPr lang="cs-CZ" dirty="0" err="1" smtClean="0"/>
              <a:t>kniž</a:t>
            </a:r>
            <a:r>
              <a:rPr lang="cs-CZ" dirty="0" smtClean="0"/>
              <a:t>.)</a:t>
            </a:r>
          </a:p>
          <a:p>
            <a:r>
              <a:rPr lang="cs-CZ" dirty="0" smtClean="0"/>
              <a:t>jakož (arch.)</a:t>
            </a:r>
          </a:p>
          <a:p>
            <a:r>
              <a:rPr lang="cs-CZ" dirty="0" err="1" smtClean="0"/>
              <a:t>vopice</a:t>
            </a:r>
            <a:r>
              <a:rPr lang="cs-CZ" dirty="0" smtClean="0"/>
              <a:t> (</a:t>
            </a:r>
            <a:r>
              <a:rPr lang="cs-CZ" dirty="0" err="1" smtClean="0"/>
              <a:t>nesp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práskač</a:t>
            </a:r>
            <a:r>
              <a:rPr lang="cs-CZ" dirty="0" smtClean="0"/>
              <a:t> (argot)</a:t>
            </a:r>
          </a:p>
          <a:p>
            <a:r>
              <a:rPr lang="cs-CZ" dirty="0" smtClean="0"/>
              <a:t>dizajn (</a:t>
            </a:r>
            <a:r>
              <a:rPr lang="cs-CZ" dirty="0" err="1" smtClean="0"/>
              <a:t>neol</a:t>
            </a:r>
            <a:r>
              <a:rPr lang="cs-CZ" dirty="0" smtClean="0"/>
              <a:t>.)</a:t>
            </a:r>
          </a:p>
          <a:p>
            <a:r>
              <a:rPr lang="cs-CZ" dirty="0" smtClean="0"/>
              <a:t>centrifuga (</a:t>
            </a:r>
            <a:r>
              <a:rPr lang="cs-CZ" dirty="0" err="1" smtClean="0"/>
              <a:t>odb</a:t>
            </a:r>
            <a:r>
              <a:rPr lang="cs-CZ" dirty="0" smtClean="0"/>
              <a:t>.)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Martincová, O. a kol. Slovník neologismů. </a:t>
            </a:r>
            <a:r>
              <a:rPr lang="cs-CZ" sz="1400" dirty="0" err="1" smtClean="0"/>
              <a:t>Vyd</a:t>
            </a:r>
            <a:r>
              <a:rPr lang="cs-CZ" sz="1400" dirty="0" smtClean="0"/>
              <a:t>. 1. Praha : Academia, 1998. 356 s. ISBN 802000640</a:t>
            </a:r>
          </a:p>
          <a:p>
            <a:r>
              <a:rPr lang="cs-CZ" sz="1400" dirty="0" err="1" smtClean="0"/>
              <a:t>Grepl</a:t>
            </a:r>
            <a:r>
              <a:rPr lang="cs-CZ" sz="1400" dirty="0" smtClean="0"/>
              <a:t>, M. a kol. Příruční mluvnice češtiny. Praha: NLN, 2008. 800 s. ISBN 978-80-7106-980-5</a:t>
            </a:r>
          </a:p>
          <a:p>
            <a:r>
              <a:rPr lang="cs-CZ" sz="1400" dirty="0" smtClean="0"/>
              <a:t>Lexikologie. [online]. [cit. 2014-03-20]. Dostupné z WWW: </a:t>
            </a:r>
            <a:r>
              <a:rPr lang="cs-CZ" sz="1400" dirty="0" smtClean="0">
                <a:hlinkClick r:id="rId2"/>
              </a:rPr>
              <a:t>http://www.osu.</a:t>
            </a:r>
            <a:r>
              <a:rPr lang="cs-CZ" sz="1400" dirty="0" err="1" smtClean="0">
                <a:hlinkClick r:id="rId2"/>
              </a:rPr>
              <a:t>cz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fpd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kcd</a:t>
            </a:r>
            <a:r>
              <a:rPr lang="cs-CZ" sz="1400" dirty="0" smtClean="0">
                <a:hlinkClick r:id="rId2"/>
              </a:rPr>
              <a:t>/dokumenty/</a:t>
            </a:r>
            <a:r>
              <a:rPr lang="cs-CZ" sz="1400" dirty="0" err="1" smtClean="0">
                <a:hlinkClick r:id="rId2"/>
              </a:rPr>
              <a:t>cestinapositi</a:t>
            </a:r>
            <a:r>
              <a:rPr lang="cs-CZ" sz="1400" dirty="0" smtClean="0">
                <a:hlinkClick r:id="rId2"/>
              </a:rPr>
              <a:t>/lexikologie.</a:t>
            </a:r>
            <a:r>
              <a:rPr lang="cs-CZ" sz="1400" dirty="0" err="1" smtClean="0">
                <a:hlinkClick r:id="rId2"/>
              </a:rPr>
              <a:t>htm</a:t>
            </a:r>
            <a:endParaRPr lang="cs-CZ" sz="1400" dirty="0" smtClean="0"/>
          </a:p>
          <a:p>
            <a:r>
              <a:rPr lang="cs-CZ" sz="1400" dirty="0" smtClean="0"/>
              <a:t>Slovní zásoba. [online]. [cit. 2014-03-20]. Dostupné z WWW: </a:t>
            </a:r>
            <a:r>
              <a:rPr lang="cs-CZ" sz="1400" dirty="0" smtClean="0">
                <a:hlinkClick r:id="rId3"/>
              </a:rPr>
              <a:t>http://cs.wikipedia.org/wiki/Slovn%C3%AD_z%C3%A1soba</a:t>
            </a:r>
            <a:endParaRPr lang="cs-CZ" sz="1400" dirty="0" smtClean="0"/>
          </a:p>
          <a:p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Rozvrstvení slovní zásoby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Slovní zásobu tvoří: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 jádro – základ slovní zásoby, slova každodenního života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periferie – slova stojící na okraji slovní zásoby, tzn. používaná spíše výjimečně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Rozvrstvení slovní zásoby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Rozlište, která slova patří do jádra a která do periferie slovní zásoby: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tendovat, chléb, dům, kaskáda, krokev, škola, 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Rozvrstvení slovní zásoby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Řešení: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142976" y="2714620"/>
          <a:ext cx="6096000" cy="30175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Jádro</a:t>
                      </a:r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Periferie</a:t>
                      </a:r>
                    </a:p>
                    <a:p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chléb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tendovat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dům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kaskáda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škola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krokev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748981" y="2389239"/>
          <a:ext cx="2035277" cy="516193"/>
        </p:xfrm>
        <a:graphic>
          <a:graphicData uri="http://schemas.openxmlformats.org/drawingml/2006/table">
            <a:tbl>
              <a:tblPr/>
              <a:tblGrid>
                <a:gridCol w="2035277"/>
              </a:tblGrid>
              <a:tr h="51619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Rozvrstvení slovní zásoby – spisovná vrstva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500034" y="1500174"/>
            <a:ext cx="7467600" cy="452596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lvl="1">
              <a:buFont typeface="Wingdings 2" pitchFamily="18" charset="2"/>
              <a:buChar char=""/>
            </a:pPr>
            <a:r>
              <a:rPr lang="cs-CZ" sz="3000" dirty="0" smtClean="0"/>
              <a:t>slohově neutrální</a:t>
            </a:r>
          </a:p>
          <a:p>
            <a:pPr lvl="1">
              <a:buFont typeface="Wingdings 2" pitchFamily="18" charset="2"/>
              <a:buChar char=""/>
            </a:pPr>
            <a:r>
              <a:rPr lang="cs-CZ" sz="3000" dirty="0" smtClean="0"/>
              <a:t>slohově zabarvená: </a:t>
            </a:r>
          </a:p>
          <a:p>
            <a:pPr lvl="2"/>
            <a:r>
              <a:rPr lang="cs-CZ" dirty="0" smtClean="0"/>
              <a:t>hovorová slovní zásoba (</a:t>
            </a:r>
            <a:r>
              <a:rPr lang="cs-CZ" i="1" dirty="0" smtClean="0"/>
              <a:t>táta, garsonka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knižní slovní zásoba (</a:t>
            </a:r>
            <a:r>
              <a:rPr lang="cs-CZ" i="1" dirty="0" smtClean="0"/>
              <a:t>pocelovat, nechť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básnická slovní zásoba - poetismy (</a:t>
            </a:r>
            <a:r>
              <a:rPr lang="cs-CZ" i="1" dirty="0" smtClean="0"/>
              <a:t>luna, oř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publicistická slovní zásoba (</a:t>
            </a:r>
            <a:r>
              <a:rPr lang="cs-CZ" i="1" dirty="0" smtClean="0"/>
              <a:t>politické spektrum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odborná slovní zásoba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Rozvrstvení slovní zásoby – nespisovná vrstva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 lvl="1">
              <a:buFont typeface="Wingdings 2" pitchFamily="18" charset="2"/>
              <a:buChar char=""/>
            </a:pPr>
            <a:r>
              <a:rPr lang="cs-CZ" sz="2800" dirty="0" smtClean="0"/>
              <a:t>obecná čeština (</a:t>
            </a:r>
            <a:r>
              <a:rPr lang="cs-CZ" sz="2800" i="1" dirty="0" err="1" smtClean="0"/>
              <a:t>dobrej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vokno</a:t>
            </a:r>
            <a:r>
              <a:rPr lang="cs-CZ" sz="2800" dirty="0" smtClean="0"/>
              <a:t>)</a:t>
            </a:r>
          </a:p>
          <a:p>
            <a:pPr lvl="1">
              <a:buFont typeface="Wingdings 2" pitchFamily="18" charset="2"/>
              <a:buChar char=""/>
            </a:pPr>
            <a:r>
              <a:rPr lang="cs-CZ" sz="2800" dirty="0" smtClean="0"/>
              <a:t>nářečí</a:t>
            </a:r>
          </a:p>
          <a:p>
            <a:pPr lvl="1">
              <a:buFont typeface="Wingdings 2" pitchFamily="18" charset="2"/>
              <a:buChar char=""/>
            </a:pPr>
            <a:r>
              <a:rPr lang="cs-CZ" sz="2800" dirty="0" smtClean="0"/>
              <a:t>slang – slovní zásoba zájmových skupin (</a:t>
            </a:r>
            <a:r>
              <a:rPr lang="cs-CZ" sz="2800" i="1" dirty="0" smtClean="0"/>
              <a:t>šprt, koule</a:t>
            </a:r>
            <a:r>
              <a:rPr lang="cs-CZ" sz="2800" dirty="0" smtClean="0"/>
              <a:t>)</a:t>
            </a:r>
          </a:p>
          <a:p>
            <a:pPr lvl="1">
              <a:buFont typeface="Wingdings 2" pitchFamily="18" charset="2"/>
              <a:buChar char=""/>
            </a:pPr>
            <a:r>
              <a:rPr lang="cs-CZ" sz="2800" dirty="0" smtClean="0"/>
              <a:t>profesionalismy – slovní zásoba profesních skupin (</a:t>
            </a:r>
            <a:r>
              <a:rPr lang="cs-CZ" sz="2800" i="1" dirty="0" err="1" smtClean="0"/>
              <a:t>pacoš</a:t>
            </a:r>
            <a:r>
              <a:rPr lang="cs-CZ" sz="2800" i="1" dirty="0" smtClean="0"/>
              <a:t> – pacient</a:t>
            </a:r>
            <a:r>
              <a:rPr lang="cs-CZ" sz="2800" dirty="0" smtClean="0"/>
              <a:t>)</a:t>
            </a:r>
          </a:p>
          <a:p>
            <a:pPr lvl="1">
              <a:buFont typeface="Wingdings 2" pitchFamily="18" charset="2"/>
              <a:buChar char=""/>
            </a:pPr>
            <a:r>
              <a:rPr lang="cs-CZ" sz="2800" dirty="0" smtClean="0"/>
              <a:t>argot – vrstva slovní zásoby užívaná společenskou spodinou, jejím účelem je utajit obsah sdělení před nezasvěcenými posluchači (</a:t>
            </a:r>
            <a:r>
              <a:rPr lang="cs-CZ" sz="2800" i="1" dirty="0" smtClean="0"/>
              <a:t>káča, chlupatí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Rozvrstvení slovní zásoby podle expresivity - kladná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deminutiva – zdrobněliny </a:t>
            </a:r>
            <a:r>
              <a:rPr lang="cs-CZ" i="1" dirty="0" smtClean="0"/>
              <a:t>(vodička)</a:t>
            </a:r>
          </a:p>
          <a:p>
            <a:pPr lvl="0"/>
            <a:r>
              <a:rPr lang="cs-CZ" dirty="0" smtClean="0"/>
              <a:t>slova familiární (</a:t>
            </a:r>
            <a:r>
              <a:rPr lang="cs-CZ" i="1" dirty="0" smtClean="0"/>
              <a:t>zlatíčko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dětská (</a:t>
            </a:r>
            <a:r>
              <a:rPr lang="cs-CZ" i="1" dirty="0" smtClean="0"/>
              <a:t>papat, bumbat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domácká (hypokoristika – </a:t>
            </a:r>
            <a:r>
              <a:rPr lang="cs-CZ" i="1" dirty="0" smtClean="0"/>
              <a:t>bráška, Jaroušek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Rozvrstvení slovní zásoby podle expresivity - záporná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hanlivá (pejorativa – </a:t>
            </a:r>
            <a:r>
              <a:rPr lang="cs-CZ" i="1" dirty="0" smtClean="0"/>
              <a:t>herka, čokl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slova zveličelá (</a:t>
            </a:r>
            <a:r>
              <a:rPr lang="cs-CZ" i="1" dirty="0" smtClean="0"/>
              <a:t>chlapisko, psisko)</a:t>
            </a:r>
          </a:p>
          <a:p>
            <a:pPr lvl="0"/>
            <a:r>
              <a:rPr lang="cs-CZ" i="1" dirty="0" smtClean="0"/>
              <a:t>slova </a:t>
            </a:r>
            <a:r>
              <a:rPr lang="cs-CZ" dirty="0" smtClean="0"/>
              <a:t>zhrubělá </a:t>
            </a:r>
            <a:r>
              <a:rPr lang="cs-CZ" i="1" dirty="0" smtClean="0"/>
              <a:t>(</a:t>
            </a:r>
            <a:r>
              <a:rPr lang="cs-CZ" i="1" dirty="0" err="1" smtClean="0"/>
              <a:t>kecat</a:t>
            </a:r>
            <a:r>
              <a:rPr lang="cs-CZ" i="1" dirty="0" smtClean="0"/>
              <a:t>, žvanit)</a:t>
            </a:r>
            <a:endParaRPr lang="cs-CZ" dirty="0" smtClean="0"/>
          </a:p>
          <a:p>
            <a:pPr lvl="0"/>
            <a:r>
              <a:rPr lang="cs-CZ" dirty="0" smtClean="0"/>
              <a:t>vulgarismy </a:t>
            </a:r>
            <a:r>
              <a:rPr lang="cs-CZ" i="1" dirty="0" smtClean="0"/>
              <a:t>(</a:t>
            </a:r>
            <a:r>
              <a:rPr lang="cs-CZ" i="1" dirty="0" err="1" smtClean="0"/>
              <a:t>chlastat</a:t>
            </a:r>
            <a:r>
              <a:rPr lang="cs-CZ" i="1" dirty="0" smtClean="0"/>
              <a:t>, hajzl)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Rozvrstvení slovní zásoby podle časových příznaků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historismy (</a:t>
            </a:r>
            <a:r>
              <a:rPr lang="cs-CZ" i="1" dirty="0" smtClean="0"/>
              <a:t>halapartna, mušketýr)</a:t>
            </a:r>
          </a:p>
          <a:p>
            <a:r>
              <a:rPr lang="cs-CZ" dirty="0" smtClean="0"/>
              <a:t>archaismy (</a:t>
            </a:r>
            <a:r>
              <a:rPr lang="cs-CZ" i="1" dirty="0" smtClean="0"/>
              <a:t>škamna, </a:t>
            </a:r>
            <a:r>
              <a:rPr lang="cs-CZ" i="1" dirty="0" err="1" smtClean="0"/>
              <a:t>lučba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neologismy (</a:t>
            </a:r>
            <a:r>
              <a:rPr lang="cs-CZ" i="1" dirty="0" err="1" smtClean="0"/>
              <a:t>smuténka</a:t>
            </a:r>
            <a:r>
              <a:rPr lang="cs-CZ" i="1" dirty="0" smtClean="0"/>
              <a:t>, </a:t>
            </a:r>
            <a:r>
              <a:rPr lang="cs-CZ" i="1" dirty="0" err="1" smtClean="0"/>
              <a:t>hamburgerizace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159</TotalTime>
  <Words>488</Words>
  <Application>Microsoft Office PowerPoint</Application>
  <PresentationFormat>Předvádění na obrazovce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Technický</vt:lpstr>
      <vt:lpstr>ROZVRSTVENÍ SLOVNÍ ZÁSOBY  Předmět: Český jazyk a literatura Ročník: kvinta Anotace: výklad a procvičení třídění slov české slovní zásoby Klíčová slova: slovní zásoba, expresivita, časové příznaky, spisovnost Tematická oblast: stylistika Projekt: EU peníze středním školám, reg. č.: CZ.1.07/1.5.00/34.0221  Autor: Mgr. Jiří Kaňák Datum: 1. září 2013 Škola: Gymnázium Jana Opletala Litovel</vt:lpstr>
      <vt:lpstr>Rozvrstvení slovní zásoby</vt:lpstr>
      <vt:lpstr>Rozvrstvení slovní zásoby</vt:lpstr>
      <vt:lpstr>Rozvrstvení slovní zásoby</vt:lpstr>
      <vt:lpstr>Rozvrstvení slovní zásoby – spisovná vrstva</vt:lpstr>
      <vt:lpstr>Rozvrstvení slovní zásoby – nespisovná vrstva</vt:lpstr>
      <vt:lpstr>Rozvrstvení slovní zásoby podle expresivity - kladná</vt:lpstr>
      <vt:lpstr>Rozvrstvení slovní zásoby podle expresivity - záporná</vt:lpstr>
      <vt:lpstr>Rozvrstvení slovní zásoby podle časových příznaků</vt:lpstr>
      <vt:lpstr>Roztřiďte výrazy podle příslušnosti k vrstvám slovní zásoby</vt:lpstr>
      <vt:lpstr>Roztřiďte výrazy podle příslušnosti k vrstvám slovní zásoby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Rozvrstvení slovní zásoby</dc:title>
  <dc:creator>Jiří</dc:creator>
  <cp:lastModifiedBy>Mgr. Pavel Roubínek</cp:lastModifiedBy>
  <cp:revision>36</cp:revision>
  <dcterms:created xsi:type="dcterms:W3CDTF">2013-10-13T17:43:07Z</dcterms:created>
  <dcterms:modified xsi:type="dcterms:W3CDTF">2014-04-28T13:07:55Z</dcterms:modified>
</cp:coreProperties>
</file>