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72" r:id="rId2"/>
    <p:sldId id="257" r:id="rId3"/>
    <p:sldId id="258" r:id="rId4"/>
    <p:sldId id="259" r:id="rId5"/>
    <p:sldId id="273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65434" autoAdjust="0"/>
  </p:normalViewPr>
  <p:slideViewPr>
    <p:cSldViewPr>
      <p:cViewPr>
        <p:scale>
          <a:sx n="100" d="100"/>
          <a:sy n="100" d="100"/>
        </p:scale>
        <p:origin x="-1308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34FE73-EB10-40BF-8F2B-C4455B80F4D5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54D5B1-3C52-4BB8-A366-B7EBDBB420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323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Ad a) dlouhé souvětí, hromadění výrazů, obrazná</a:t>
            </a:r>
            <a:r>
              <a:rPr lang="cs-CZ" baseline="0" dirty="0" smtClean="0"/>
              <a:t> pojmenování, nadsázka, </a:t>
            </a:r>
          </a:p>
          <a:p>
            <a:r>
              <a:rPr lang="cs-CZ" baseline="0" dirty="0" smtClean="0"/>
              <a:t>Ad b) dlouhé souvětí, nespisovný jazyk, argot, hromadění výrazů, kontakt se čtenářem,</a:t>
            </a:r>
          </a:p>
          <a:p>
            <a:r>
              <a:rPr lang="cs-CZ" baseline="0" dirty="0" smtClean="0"/>
              <a:t>Ad c) dlouhá souvětí, archaismy, kontakt se čtenářem, přechodníky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4D5B1-3C52-4BB8-A366-B7EBDBB4205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601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Ad a) dlouhé souvětí, hromadění výrazů, obrazná</a:t>
            </a:r>
            <a:r>
              <a:rPr lang="cs-CZ" baseline="0" dirty="0" smtClean="0"/>
              <a:t> pojmenování, nadsázka, </a:t>
            </a:r>
          </a:p>
          <a:p>
            <a:r>
              <a:rPr lang="cs-CZ" baseline="0" dirty="0" smtClean="0"/>
              <a:t>Ad b) dlouhé souvětí, nespisovný jazyk, argot, hromadění výrazů, kontakt se čtenářem,</a:t>
            </a:r>
          </a:p>
          <a:p>
            <a:r>
              <a:rPr lang="cs-CZ" baseline="0" dirty="0" smtClean="0"/>
              <a:t>Ad c) dlouhá souvětí, archaismy, kontakt se čtenářem, přechodníky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4D5B1-3C52-4BB8-A366-B7EBDBB4205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601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4D5B1-3C52-4BB8-A366-B7EBDBB4205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811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429064" y="500042"/>
            <a:ext cx="8000588" cy="5138758"/>
          </a:xfrm>
        </p:spPr>
        <p:txBody>
          <a:bodyPr>
            <a:normAutofit fontScale="90000"/>
          </a:bodyPr>
          <a:lstStyle/>
          <a:p>
            <a:pPr algn="l"/>
            <a:r>
              <a:rPr lang="cs-CZ" sz="4900" dirty="0" smtClean="0">
                <a:effectLst/>
              </a:rPr>
              <a:t>Stylistika</a:t>
            </a:r>
            <a:r>
              <a:rPr lang="cs-CZ" sz="2400" dirty="0" smtClean="0">
                <a:effectLst/>
              </a:rPr>
              <a:t/>
            </a:r>
            <a:br>
              <a:rPr lang="cs-CZ" sz="2400" dirty="0" smtClean="0">
                <a:effectLst/>
              </a:rPr>
            </a:br>
            <a:r>
              <a:rPr lang="cs-CZ" sz="2400" dirty="0" smtClean="0">
                <a:effectLst/>
              </a:rPr>
              <a:t/>
            </a:r>
            <a:br>
              <a:rPr lang="cs-CZ" sz="2400" dirty="0" smtClean="0">
                <a:effectLst/>
              </a:rPr>
            </a:br>
            <a:r>
              <a:rPr lang="cs-CZ" sz="2700" b="0" cap="none" dirty="0" smtClean="0">
                <a:effectLst/>
              </a:rPr>
              <a:t>Předmět: Český jazyk a literatura</a:t>
            </a:r>
            <a:br>
              <a:rPr lang="cs-CZ" sz="2700" b="0" cap="none" dirty="0" smtClean="0">
                <a:effectLst/>
              </a:rPr>
            </a:br>
            <a:r>
              <a:rPr lang="cs-CZ" sz="2700" b="0" cap="none" dirty="0" smtClean="0">
                <a:effectLst/>
              </a:rPr>
              <a:t>Ročník</a:t>
            </a:r>
            <a:r>
              <a:rPr lang="cs-CZ" sz="2700" b="0" cap="none" smtClean="0">
                <a:effectLst/>
              </a:rPr>
              <a:t>: </a:t>
            </a:r>
            <a:r>
              <a:rPr lang="cs-CZ" sz="2700" b="0" cap="none" smtClean="0">
                <a:effectLst/>
              </a:rPr>
              <a:t>kvinta</a:t>
            </a:r>
            <a:r>
              <a:rPr lang="cs-CZ" sz="2700" b="0" cap="none" dirty="0" smtClean="0">
                <a:effectLst/>
              </a:rPr>
              <a:t/>
            </a:r>
            <a:br>
              <a:rPr lang="cs-CZ" sz="2700" b="0" cap="none" dirty="0" smtClean="0">
                <a:effectLst/>
              </a:rPr>
            </a:br>
            <a:r>
              <a:rPr lang="cs-CZ" sz="2700" b="0" cap="none" dirty="0" smtClean="0">
                <a:effectLst/>
              </a:rPr>
              <a:t>Anotace: výklad a procvičení základních stylistických pojmů</a:t>
            </a:r>
            <a:br>
              <a:rPr lang="cs-CZ" sz="2700" b="0" cap="none" dirty="0" smtClean="0">
                <a:effectLst/>
              </a:rPr>
            </a:br>
            <a:r>
              <a:rPr lang="cs-CZ" sz="2700" b="0" cap="none" dirty="0" smtClean="0">
                <a:effectLst/>
              </a:rPr>
              <a:t>Klíčová slova: stylistika, styl, slohotvorné činitele, funkční styly</a:t>
            </a:r>
            <a:br>
              <a:rPr lang="cs-CZ" sz="2700" b="0" cap="none" dirty="0" smtClean="0">
                <a:effectLst/>
              </a:rPr>
            </a:br>
            <a:r>
              <a:rPr lang="cs-CZ" sz="2700" b="0" cap="none" dirty="0" smtClean="0">
                <a:effectLst/>
              </a:rPr>
              <a:t>Tematická oblast: stylistika</a:t>
            </a:r>
            <a:br>
              <a:rPr lang="cs-CZ" sz="2700" b="0" cap="none" dirty="0" smtClean="0">
                <a:effectLst/>
              </a:rPr>
            </a:br>
            <a:r>
              <a:rPr lang="cs-CZ" sz="2700" b="0" cap="none" dirty="0" smtClean="0">
                <a:effectLst/>
              </a:rPr>
              <a:t>Projekt: </a:t>
            </a:r>
            <a:r>
              <a:rPr lang="cs-CZ" sz="2700" dirty="0" smtClean="0"/>
              <a:t>EU peníze středním školám, </a:t>
            </a:r>
            <a:r>
              <a:rPr lang="cs-CZ" sz="2700" dirty="0" err="1" smtClean="0"/>
              <a:t>reg</a:t>
            </a:r>
            <a:r>
              <a:rPr lang="cs-CZ" sz="2700" dirty="0" smtClean="0"/>
              <a:t>. č.: CZ.1.07/1.5.00/34.0221</a:t>
            </a:r>
            <a:r>
              <a:rPr lang="cs-CZ" sz="2700" b="0" cap="none" dirty="0" smtClean="0">
                <a:effectLst/>
              </a:rPr>
              <a:t/>
            </a:r>
            <a:br>
              <a:rPr lang="cs-CZ" sz="2700" b="0" cap="none" dirty="0" smtClean="0">
                <a:effectLst/>
              </a:rPr>
            </a:br>
            <a:r>
              <a:rPr lang="cs-CZ" sz="2700" b="0" cap="none" dirty="0" smtClean="0">
                <a:effectLst/>
              </a:rPr>
              <a:t/>
            </a:r>
            <a:br>
              <a:rPr lang="cs-CZ" sz="2700" b="0" cap="none" dirty="0" smtClean="0">
                <a:effectLst/>
              </a:rPr>
            </a:br>
            <a:r>
              <a:rPr lang="cs-CZ" sz="2700" b="0" cap="none" dirty="0" smtClean="0">
                <a:effectLst/>
              </a:rPr>
              <a:t>Autor: Mgr. Jiří Kaňák</a:t>
            </a:r>
            <a:br>
              <a:rPr lang="cs-CZ" sz="2700" b="0" cap="none" dirty="0" smtClean="0">
                <a:effectLst/>
              </a:rPr>
            </a:br>
            <a:r>
              <a:rPr lang="cs-CZ" sz="2700" b="0" cap="none" dirty="0" smtClean="0">
                <a:effectLst/>
              </a:rPr>
              <a:t>Datum: 1. září 2013</a:t>
            </a:r>
            <a:br>
              <a:rPr lang="cs-CZ" sz="2700" b="0" cap="none" dirty="0" smtClean="0">
                <a:effectLst/>
              </a:rPr>
            </a:br>
            <a:r>
              <a:rPr lang="cs-CZ" sz="2700" b="0" cap="none" dirty="0" smtClean="0">
                <a:effectLst/>
              </a:rPr>
              <a:t>Škola: Gymnázium Jana Opletala Litovel</a:t>
            </a:r>
            <a:endParaRPr lang="cs-CZ" sz="2700" b="0" dirty="0">
              <a:effectLst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900" dirty="0" smtClean="0"/>
              <a:t>Funkční styly – administrativní</a:t>
            </a:r>
            <a:endParaRPr lang="cs-CZ" sz="3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jeho cílem je něco řídit</a:t>
            </a:r>
          </a:p>
          <a:p>
            <a:pPr lvl="0"/>
            <a:r>
              <a:rPr lang="cs-CZ" dirty="0" smtClean="0"/>
              <a:t>zkratky, značky</a:t>
            </a:r>
          </a:p>
          <a:p>
            <a:pPr lvl="0"/>
            <a:r>
              <a:rPr lang="cs-CZ" dirty="0" smtClean="0"/>
              <a:t>adresátům se vyká</a:t>
            </a:r>
          </a:p>
          <a:p>
            <a:pPr lvl="0"/>
            <a:r>
              <a:rPr lang="cs-CZ" dirty="0" smtClean="0"/>
              <a:t>věty heslovité</a:t>
            </a:r>
          </a:p>
          <a:p>
            <a:pPr lvl="0"/>
            <a:r>
              <a:rPr lang="cs-CZ" dirty="0" smtClean="0"/>
              <a:t>jazyk spisovný, neutrální</a:t>
            </a:r>
          </a:p>
          <a:p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Funkční styly – publicistický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 smtClean="0"/>
              <a:t>cílem je informovat, ale i získávat a ovlivňovat</a:t>
            </a:r>
          </a:p>
          <a:p>
            <a:pPr lvl="0"/>
            <a:r>
              <a:rPr lang="cs-CZ" dirty="0" smtClean="0"/>
              <a:t>a/publicistika psaná; b/ publicistika mluvená</a:t>
            </a:r>
          </a:p>
          <a:p>
            <a:pPr lvl="0"/>
            <a:r>
              <a:rPr lang="cs-CZ" dirty="0" smtClean="0"/>
              <a:t>Slovní zásoba – požadavek srozumitelnosti, často užívá slangu, frazeologických obratů, knižních výrazů, metafor</a:t>
            </a:r>
          </a:p>
          <a:p>
            <a:pPr lvl="0"/>
            <a:r>
              <a:rPr lang="cs-CZ" dirty="0" smtClean="0"/>
              <a:t>syntax – věta jednoduchá se široce rozvitými vět. členy</a:t>
            </a:r>
          </a:p>
          <a:p>
            <a:pPr lvl="0"/>
            <a:r>
              <a:rPr lang="cs-CZ" dirty="0" smtClean="0"/>
              <a:t>časté věty tázací – řečnické otázky</a:t>
            </a:r>
          </a:p>
          <a:p>
            <a:pPr lvl="0"/>
            <a:r>
              <a:rPr lang="cs-CZ" dirty="0" smtClean="0"/>
              <a:t>časté citace</a:t>
            </a:r>
          </a:p>
          <a:p>
            <a:pPr lvl="0"/>
            <a:r>
              <a:rPr lang="cs-CZ" dirty="0" smtClean="0"/>
              <a:t>novinové titulky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Funkční styly – umělecký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cílem je něco sdělit esteticky</a:t>
            </a:r>
          </a:p>
          <a:p>
            <a:pPr lvl="0"/>
            <a:r>
              <a:rPr lang="cs-CZ" dirty="0" smtClean="0"/>
              <a:t>využívá prostředků všech předchozích stylů</a:t>
            </a:r>
          </a:p>
          <a:p>
            <a:pPr lvl="0"/>
            <a:r>
              <a:rPr lang="cs-CZ" dirty="0" smtClean="0"/>
              <a:t>zvláštnosti slovní zásoby – poetismy, archaismy, neologismy</a:t>
            </a:r>
          </a:p>
          <a:p>
            <a:pPr lvl="0"/>
            <a:r>
              <a:rPr lang="cs-CZ" dirty="0" smtClean="0"/>
              <a:t>obrazná pojmenování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Slohové postupy – informační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cílem je prosté podání informace</a:t>
            </a:r>
          </a:p>
          <a:p>
            <a:pPr lvl="0">
              <a:buNone/>
            </a:pPr>
            <a:r>
              <a:rPr lang="cs-CZ" dirty="0" smtClean="0"/>
              <a:t>Realizuje se jako:</a:t>
            </a:r>
          </a:p>
          <a:p>
            <a:pPr lvl="0"/>
            <a:r>
              <a:rPr lang="cs-CZ" dirty="0" smtClean="0"/>
              <a:t>v oblasti prostě sdělovací – zpráva, oznámení, dopis</a:t>
            </a:r>
          </a:p>
          <a:p>
            <a:pPr lvl="0"/>
            <a:r>
              <a:rPr lang="cs-CZ" dirty="0" smtClean="0"/>
              <a:t>odborné – úřední dopis, žádost</a:t>
            </a:r>
          </a:p>
          <a:p>
            <a:pPr lvl="0"/>
            <a:r>
              <a:rPr lang="cs-CZ" dirty="0" smtClean="0"/>
              <a:t>publicistické – zprávy v denním tisku, inzeráty, reklamy</a:t>
            </a:r>
          </a:p>
          <a:p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Slohové postupy - vyprávěcí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vypráví příhodu v jistém sledu dějových prvků</a:t>
            </a:r>
          </a:p>
          <a:p>
            <a:pPr lvl="0">
              <a:buNone/>
            </a:pPr>
            <a:r>
              <a:rPr lang="cs-CZ" dirty="0" smtClean="0"/>
              <a:t>Realizuje se jako:</a:t>
            </a:r>
          </a:p>
          <a:p>
            <a:pPr lvl="0"/>
            <a:r>
              <a:rPr lang="cs-CZ" dirty="0" smtClean="0"/>
              <a:t>v oblasti prostě sdělovací – příhody, zážitky, vzpomínky</a:t>
            </a:r>
          </a:p>
          <a:p>
            <a:pPr lvl="0"/>
            <a:r>
              <a:rPr lang="cs-CZ" dirty="0" smtClean="0"/>
              <a:t>publicistické – reportáže, črty, fejetony</a:t>
            </a:r>
          </a:p>
          <a:p>
            <a:pPr lvl="0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Slohové postupy – popisný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vystihuje znaky a vlastnosti popisovaného celku</a:t>
            </a:r>
          </a:p>
          <a:p>
            <a:pPr>
              <a:buNone/>
            </a:pPr>
            <a:r>
              <a:rPr lang="cs-CZ" dirty="0" smtClean="0"/>
              <a:t>Realizuje se jako:</a:t>
            </a:r>
          </a:p>
          <a:p>
            <a:pPr lvl="0"/>
            <a:r>
              <a:rPr lang="cs-CZ" dirty="0" smtClean="0"/>
              <a:t>v oblasti prostě sdělovací – dotazníky, seznamy, charakteristiky, životopisy</a:t>
            </a:r>
          </a:p>
          <a:p>
            <a:pPr lvl="0"/>
            <a:r>
              <a:rPr lang="cs-CZ" dirty="0" smtClean="0"/>
              <a:t>prakticky odborné – odborné popisy, návody</a:t>
            </a:r>
          </a:p>
          <a:p>
            <a:r>
              <a:rPr lang="cs-CZ" dirty="0" err="1" smtClean="0"/>
              <a:t>publicist</a:t>
            </a:r>
            <a:r>
              <a:rPr lang="cs-CZ" dirty="0" smtClean="0"/>
              <a:t>. – popisy v prospektech</a:t>
            </a:r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Slohové postupy - výkladový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srovnává různé jevy a objasňuje jejich vzájemné vztahy</a:t>
            </a:r>
          </a:p>
          <a:p>
            <a:pPr>
              <a:buNone/>
            </a:pPr>
            <a:r>
              <a:rPr lang="cs-CZ" dirty="0" smtClean="0"/>
              <a:t>Realizuje se jako:</a:t>
            </a:r>
          </a:p>
          <a:p>
            <a:pPr lvl="0"/>
            <a:r>
              <a:rPr lang="cs-CZ" dirty="0" smtClean="0"/>
              <a:t>v oblasti prakticky odborné – předpisy, směrnice, zákony</a:t>
            </a:r>
          </a:p>
          <a:p>
            <a:pPr lvl="0"/>
            <a:r>
              <a:rPr lang="cs-CZ" dirty="0" smtClean="0"/>
              <a:t>vědecko-naučné – učebnice, referáty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100" dirty="0" smtClean="0"/>
              <a:t>Vančura, V. Markéta Lazarová. 1. vyd. Praha: Academia, 2008. 132 s. ISBN: 978-80-200-1593-8</a:t>
            </a:r>
          </a:p>
          <a:p>
            <a:r>
              <a:rPr lang="cs-CZ" sz="1100" dirty="0" err="1" smtClean="0"/>
              <a:t>Burghess</a:t>
            </a:r>
            <a:r>
              <a:rPr lang="cs-CZ" sz="1100" dirty="0" smtClean="0"/>
              <a:t>, A. Mechanický pomeranč. 1 vyd. Praha: </a:t>
            </a:r>
            <a:r>
              <a:rPr lang="cs-CZ" sz="1100" dirty="0" err="1" smtClean="0"/>
              <a:t>Volvox</a:t>
            </a:r>
            <a:r>
              <a:rPr lang="cs-CZ" sz="1100" dirty="0" smtClean="0"/>
              <a:t> </a:t>
            </a:r>
            <a:r>
              <a:rPr lang="cs-CZ" sz="1100" dirty="0" err="1" smtClean="0"/>
              <a:t>Globator</a:t>
            </a:r>
            <a:r>
              <a:rPr lang="cs-CZ" sz="1100" dirty="0" smtClean="0"/>
              <a:t>, 1992. 165 s. ISBN 8090122698</a:t>
            </a:r>
          </a:p>
          <a:p>
            <a:r>
              <a:rPr lang="cs-CZ" sz="1100" dirty="0" smtClean="0"/>
              <a:t>Hrabal, B. Něžný barbar. 1. vyd. Praha: Odeon, 1990. 155 s. ISBN 80-207-0110-9</a:t>
            </a:r>
          </a:p>
          <a:p>
            <a:r>
              <a:rPr lang="cs-CZ" sz="1100" dirty="0" err="1" smtClean="0"/>
              <a:t>Grepl</a:t>
            </a:r>
            <a:r>
              <a:rPr lang="cs-CZ" sz="1100" dirty="0" smtClean="0"/>
              <a:t>, M. a kol. Příruční mluvnice češtiny. Praha: NLN, 2008. 800 s. ISBN 978-80-7106-980-5</a:t>
            </a:r>
          </a:p>
          <a:p>
            <a:r>
              <a:rPr lang="cs-CZ" sz="1100" dirty="0" smtClean="0"/>
              <a:t>Čechová, M. Současná stylistika. 1. </a:t>
            </a:r>
            <a:r>
              <a:rPr lang="cs-CZ" sz="1100" dirty="0" err="1" smtClean="0"/>
              <a:t>vyd</a:t>
            </a:r>
            <a:r>
              <a:rPr lang="cs-CZ" sz="1100" dirty="0" smtClean="0"/>
              <a:t>. Praha: Lidové noviny, 2008. 381 s. ISBN: 978-80-7106-961-4</a:t>
            </a:r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Stylistika – 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nauka o výběru a způsobu užívání jazykových prostředků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Stylistiku dělíme na:</a:t>
            </a:r>
          </a:p>
          <a:p>
            <a:pPr lvl="1"/>
            <a:r>
              <a:rPr lang="cs-CZ" dirty="0" smtClean="0"/>
              <a:t>nauku o stylizaci (výběr jazykových prostředků a výstavba výpovědi)</a:t>
            </a:r>
          </a:p>
          <a:p>
            <a:pPr lvl="1"/>
            <a:r>
              <a:rPr lang="cs-CZ" dirty="0" smtClean="0"/>
              <a:t>kompozici (účelné a logické uspořádání látky)</a:t>
            </a:r>
          </a:p>
          <a:p>
            <a:pPr>
              <a:buFont typeface="Wingdings" pitchFamily="2" charset="2"/>
              <a:buChar char="q"/>
            </a:pPr>
            <a:endParaRPr lang="cs-CZ" dirty="0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Stylistika postihuje rozdíly mezi projevy a definuje STYL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Styl lze definovat jako souhrn charakteristických znaků textu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Rozlišujeme:</a:t>
            </a:r>
          </a:p>
          <a:p>
            <a:pPr lvl="2">
              <a:buFont typeface="Wingdings" pitchFamily="2" charset="2"/>
              <a:buChar char="q"/>
            </a:pPr>
            <a:r>
              <a:rPr lang="cs-CZ" dirty="0" smtClean="0"/>
              <a:t> styl individuální</a:t>
            </a:r>
          </a:p>
          <a:p>
            <a:pPr lvl="2">
              <a:buFont typeface="Wingdings" pitchFamily="2" charset="2"/>
              <a:buChar char="q"/>
            </a:pPr>
            <a:r>
              <a:rPr lang="cs-CZ" dirty="0" smtClean="0"/>
              <a:t> styl umělecké školy</a:t>
            </a:r>
          </a:p>
          <a:p>
            <a:pPr lvl="2">
              <a:buFont typeface="Wingdings" pitchFamily="2" charset="2"/>
              <a:buChar char="q"/>
            </a:pPr>
            <a:r>
              <a:rPr lang="cs-CZ" dirty="0" smtClean="0"/>
              <a:t> styl doby atd.</a:t>
            </a:r>
            <a:endParaRPr lang="cs-CZ" dirty="0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Individuální 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Identifikujte stylistické rozdíly mezi následujícími texty:</a:t>
            </a:r>
          </a:p>
          <a:p>
            <a:pPr marL="36576" lvl="0" indent="0">
              <a:buNone/>
            </a:pPr>
            <a:r>
              <a:rPr lang="cs-CZ" dirty="0" smtClean="0"/>
              <a:t>a) Vladimír, mistr hmatové imaginace, vždycky umírající, na zhebnutí, vždy jen proto, aby byl schopen vstát z mrtvých, omladit se, vždycky nabrat sílu, prorazit hlavou zeď, dostat se na druhou stranu a  po pupeční šňůře nazpátek k počátku všech věcí, nazpátek do prvního týdne stvoření světa. (B. Hrabal: Něžný barbar)</a:t>
            </a:r>
          </a:p>
          <a:p>
            <a:pPr marL="36576" lvl="0" indent="0">
              <a:buNone/>
            </a:pPr>
            <a:r>
              <a:rPr lang="cs-CZ" dirty="0" smtClean="0"/>
              <a:t>b) </a:t>
            </a:r>
            <a:r>
              <a:rPr lang="cs-CZ" dirty="0" err="1" smtClean="0"/>
              <a:t>Druhej</a:t>
            </a:r>
            <a:r>
              <a:rPr lang="cs-CZ" dirty="0" smtClean="0"/>
              <a:t> den ráno jsem vstával </a:t>
            </a:r>
            <a:r>
              <a:rPr lang="cs-CZ" dirty="0" err="1" smtClean="0"/>
              <a:t>pinkulich</a:t>
            </a:r>
            <a:r>
              <a:rPr lang="cs-CZ" dirty="0" smtClean="0"/>
              <a:t> v osm nula </a:t>
            </a:r>
            <a:r>
              <a:rPr lang="cs-CZ" dirty="0" err="1" smtClean="0"/>
              <a:t>nula</a:t>
            </a:r>
            <a:r>
              <a:rPr lang="cs-CZ" dirty="0" smtClean="0"/>
              <a:t>, bratři moji, a poněvadž jsem se pořád ještě cítil </a:t>
            </a:r>
            <a:r>
              <a:rPr lang="cs-CZ" dirty="0" err="1" smtClean="0"/>
              <a:t>vyplivanej</a:t>
            </a:r>
            <a:r>
              <a:rPr lang="cs-CZ" dirty="0" smtClean="0"/>
              <a:t>, </a:t>
            </a:r>
            <a:r>
              <a:rPr lang="cs-CZ" dirty="0" err="1" smtClean="0"/>
              <a:t>sedřenej</a:t>
            </a:r>
            <a:r>
              <a:rPr lang="cs-CZ" dirty="0" smtClean="0"/>
              <a:t>, </a:t>
            </a:r>
            <a:r>
              <a:rPr lang="cs-CZ" dirty="0" err="1" smtClean="0"/>
              <a:t>utrápenej</a:t>
            </a:r>
            <a:r>
              <a:rPr lang="cs-CZ" dirty="0" smtClean="0"/>
              <a:t> a </a:t>
            </a:r>
            <a:r>
              <a:rPr lang="cs-CZ" dirty="0" err="1" smtClean="0"/>
              <a:t>rozlámanej</a:t>
            </a:r>
            <a:r>
              <a:rPr lang="cs-CZ" dirty="0" smtClean="0"/>
              <a:t> a oči jsem měl pořádně zalepený </a:t>
            </a:r>
            <a:r>
              <a:rPr lang="cs-CZ" dirty="0" err="1" smtClean="0"/>
              <a:t>moldánkama</a:t>
            </a:r>
            <a:r>
              <a:rPr lang="cs-CZ" dirty="0" smtClean="0"/>
              <a:t>, řekl jsem si, že nepůjdu do školy. (A. </a:t>
            </a:r>
            <a:r>
              <a:rPr lang="cs-CZ" dirty="0" err="1" smtClean="0"/>
              <a:t>Burghess</a:t>
            </a:r>
            <a:r>
              <a:rPr lang="cs-CZ" dirty="0" smtClean="0"/>
              <a:t>: Mechanický pomeranč)</a:t>
            </a:r>
          </a:p>
          <a:p>
            <a:pPr marL="36576" lvl="0" indent="0">
              <a:buNone/>
            </a:pPr>
            <a:r>
              <a:rPr lang="cs-CZ" dirty="0" smtClean="0"/>
              <a:t>c) Blázniviny se rozsévají nazdařbůh. Popřejte této příhodě místa v kraji mladoboleslavském, za času nepokojů, kdy král usiloval o bezpečnost silnic, maje ukrutné potíže se šlechtici, kteří si vedli doslova zlodějsky, a co je horší, kteří prolévali krev málem se chechtajíce.</a:t>
            </a:r>
            <a:r>
              <a:rPr lang="cs-CZ" dirty="0"/>
              <a:t> </a:t>
            </a:r>
            <a:r>
              <a:rPr lang="cs-CZ" dirty="0" smtClean="0"/>
              <a:t>(V. Vančura: Markéta Lazarová)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Individuální 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Identifikujte stylistické rozdíly mezi následujícími texty:</a:t>
            </a:r>
          </a:p>
          <a:p>
            <a:pPr marL="36576" lvl="0" indent="0">
              <a:buNone/>
            </a:pPr>
            <a:r>
              <a:rPr lang="cs-CZ" dirty="0" smtClean="0"/>
              <a:t>a) Vladimír, mistr hmatové imaginace, vždycky umírající, na zhebnutí, vždy jen proto, aby byl schopen vstát z mrtvých, omladit se, vždycky nabrat sílu, prorazit hlavou zeď, dostat se na druhou stranu a  po pupeční šňůře nazpátek k počátku všech věcí, nazpátek do prvního týdne stvoření světa. (B. Hrabal: Něžný barbar) –</a:t>
            </a:r>
            <a:r>
              <a:rPr lang="cs-CZ" dirty="0" smtClean="0">
                <a:solidFill>
                  <a:srgbClr val="FFFF00"/>
                </a:solidFill>
              </a:rPr>
              <a:t> ojediněle nespisovné výrazy, hromadění synonym, obrazná pojmenování, dlouhé souvětí</a:t>
            </a:r>
          </a:p>
          <a:p>
            <a:pPr marL="36576" lvl="0" indent="0">
              <a:buNone/>
            </a:pPr>
            <a:r>
              <a:rPr lang="cs-CZ" dirty="0" smtClean="0"/>
              <a:t>b) </a:t>
            </a:r>
            <a:r>
              <a:rPr lang="cs-CZ" dirty="0" err="1" smtClean="0"/>
              <a:t>Druhej</a:t>
            </a:r>
            <a:r>
              <a:rPr lang="cs-CZ" dirty="0" smtClean="0"/>
              <a:t> den ráno jsem vstával </a:t>
            </a:r>
            <a:r>
              <a:rPr lang="cs-CZ" dirty="0" err="1" smtClean="0"/>
              <a:t>pinkulich</a:t>
            </a:r>
            <a:r>
              <a:rPr lang="cs-CZ" dirty="0" smtClean="0"/>
              <a:t> v osm nula </a:t>
            </a:r>
            <a:r>
              <a:rPr lang="cs-CZ" dirty="0" err="1" smtClean="0"/>
              <a:t>nula</a:t>
            </a:r>
            <a:r>
              <a:rPr lang="cs-CZ" dirty="0" smtClean="0"/>
              <a:t>, bratři moji, a poněvadž jsem se pořád ještě cítil </a:t>
            </a:r>
            <a:r>
              <a:rPr lang="cs-CZ" dirty="0" err="1" smtClean="0"/>
              <a:t>vyplivanej</a:t>
            </a:r>
            <a:r>
              <a:rPr lang="cs-CZ" dirty="0" smtClean="0"/>
              <a:t>, </a:t>
            </a:r>
            <a:r>
              <a:rPr lang="cs-CZ" dirty="0" err="1" smtClean="0"/>
              <a:t>sedřenej</a:t>
            </a:r>
            <a:r>
              <a:rPr lang="cs-CZ" dirty="0" smtClean="0"/>
              <a:t>, </a:t>
            </a:r>
            <a:r>
              <a:rPr lang="cs-CZ" dirty="0" err="1" smtClean="0"/>
              <a:t>utrápenej</a:t>
            </a:r>
            <a:r>
              <a:rPr lang="cs-CZ" dirty="0" smtClean="0"/>
              <a:t> a </a:t>
            </a:r>
            <a:r>
              <a:rPr lang="cs-CZ" dirty="0" err="1" smtClean="0"/>
              <a:t>rozlámanej</a:t>
            </a:r>
            <a:r>
              <a:rPr lang="cs-CZ" dirty="0" smtClean="0"/>
              <a:t> a oči jsem měl pořádně zalepený </a:t>
            </a:r>
            <a:r>
              <a:rPr lang="cs-CZ" dirty="0" err="1" smtClean="0"/>
              <a:t>moldánkama</a:t>
            </a:r>
            <a:r>
              <a:rPr lang="cs-CZ" dirty="0" smtClean="0"/>
              <a:t>, řekl jsem si, že nepůjdu do školy. (A. </a:t>
            </a:r>
            <a:r>
              <a:rPr lang="cs-CZ" dirty="0" err="1" smtClean="0"/>
              <a:t>Burghess</a:t>
            </a:r>
            <a:r>
              <a:rPr lang="cs-CZ" dirty="0" smtClean="0"/>
              <a:t>: Mechanický pomeranč) – </a:t>
            </a:r>
            <a:r>
              <a:rPr lang="cs-CZ" dirty="0" smtClean="0">
                <a:solidFill>
                  <a:srgbClr val="FFFF00"/>
                </a:solidFill>
              </a:rPr>
              <a:t>převážně nespisovný jazyk, hromadění adjektiv, slang</a:t>
            </a:r>
          </a:p>
          <a:p>
            <a:pPr marL="36576" lvl="0" indent="0">
              <a:buNone/>
            </a:pPr>
            <a:r>
              <a:rPr lang="cs-CZ" dirty="0" smtClean="0"/>
              <a:t>c) Blázniviny se rozsévají nazdařbůh. Popřejte této příhodě místa v kraji mladoboleslavském, za času nepokojů, kdy král usiloval o bezpečnost silnic, maje ukrutné potíže se šlechtici, kteří si vedli doslova zlodějsky, a co je horší, kteří prolévali krev málem se chechtajíce.</a:t>
            </a:r>
            <a:r>
              <a:rPr lang="cs-CZ" dirty="0"/>
              <a:t> </a:t>
            </a:r>
            <a:r>
              <a:rPr lang="cs-CZ" dirty="0" smtClean="0"/>
              <a:t>(V. Vančura: Markéta Lazarová) – </a:t>
            </a:r>
            <a:r>
              <a:rPr lang="cs-CZ" dirty="0" smtClean="0">
                <a:solidFill>
                  <a:srgbClr val="FFFF00"/>
                </a:solidFill>
              </a:rPr>
              <a:t>velká míra archaických výrazů a slovních tvarů, dlouhé souvětí, inverze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Slohotvorné činitele - subjektivní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cs-CZ" dirty="0" smtClean="0"/>
              <a:t>inteligenční úroveň</a:t>
            </a:r>
          </a:p>
          <a:p>
            <a:pPr lvl="1"/>
            <a:r>
              <a:rPr lang="cs-CZ" dirty="0" smtClean="0"/>
              <a:t>logické myšlení</a:t>
            </a:r>
          </a:p>
          <a:p>
            <a:pPr lvl="1"/>
            <a:r>
              <a:rPr lang="cs-CZ" dirty="0" smtClean="0"/>
              <a:t>zkušenosti a rozhled</a:t>
            </a:r>
          </a:p>
          <a:p>
            <a:pPr lvl="1"/>
            <a:r>
              <a:rPr lang="cs-CZ" dirty="0" smtClean="0"/>
              <a:t>vzdělání</a:t>
            </a:r>
          </a:p>
          <a:p>
            <a:pPr lvl="1"/>
            <a:r>
              <a:rPr lang="cs-CZ" dirty="0" smtClean="0"/>
              <a:t>metajazykové myšlení</a:t>
            </a:r>
          </a:p>
          <a:p>
            <a:pPr lvl="1"/>
            <a:r>
              <a:rPr lang="cs-CZ" dirty="0" smtClean="0"/>
              <a:t>znalost tématu</a:t>
            </a:r>
          </a:p>
          <a:p>
            <a:pPr lvl="1"/>
            <a:r>
              <a:rPr lang="cs-CZ" dirty="0" smtClean="0"/>
              <a:t>zaměstnání, </a:t>
            </a:r>
            <a:r>
              <a:rPr lang="cs-CZ" dirty="0" err="1" smtClean="0"/>
              <a:t>soc</a:t>
            </a:r>
            <a:r>
              <a:rPr lang="cs-CZ" dirty="0" smtClean="0"/>
              <a:t>. prostředí</a:t>
            </a:r>
          </a:p>
          <a:p>
            <a:pPr lvl="1"/>
            <a:r>
              <a:rPr lang="cs-CZ" dirty="0" smtClean="0"/>
              <a:t>povaha, momentální stav psych i </a:t>
            </a:r>
            <a:r>
              <a:rPr lang="cs-CZ" dirty="0" err="1" smtClean="0"/>
              <a:t>fyz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pohlaví a věk</a:t>
            </a:r>
          </a:p>
          <a:p>
            <a:pPr lvl="1"/>
            <a:r>
              <a:rPr lang="cs-CZ" dirty="0" smtClean="0"/>
              <a:t> vztah k adresátovi</a:t>
            </a:r>
          </a:p>
          <a:p>
            <a:pPr lvl="1"/>
            <a:r>
              <a:rPr lang="cs-CZ" dirty="0" smtClean="0"/>
              <a:t>osobní sklony</a:t>
            </a:r>
          </a:p>
          <a:p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Slohotvorné činitele - objektivní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 smtClean="0"/>
              <a:t>funkce projevu</a:t>
            </a:r>
          </a:p>
          <a:p>
            <a:pPr lvl="1"/>
            <a:r>
              <a:rPr lang="cs-CZ" dirty="0" smtClean="0"/>
              <a:t>ráz – veřejné/soukromé atmosféra prostředí</a:t>
            </a:r>
          </a:p>
          <a:p>
            <a:pPr lvl="1"/>
            <a:r>
              <a:rPr lang="cs-CZ" dirty="0" smtClean="0"/>
              <a:t>charakter adresáta</a:t>
            </a:r>
          </a:p>
          <a:p>
            <a:pPr lvl="1"/>
            <a:r>
              <a:rPr lang="cs-CZ" dirty="0" smtClean="0"/>
              <a:t>forma – monolog/dialog</a:t>
            </a:r>
            <a:r>
              <a:rPr lang="cs-CZ" smtClean="0"/>
              <a:t>; psaná/mluvená</a:t>
            </a:r>
            <a:endParaRPr lang="cs-CZ" dirty="0" smtClean="0"/>
          </a:p>
          <a:p>
            <a:pPr lvl="1"/>
            <a:r>
              <a:rPr lang="cs-CZ" dirty="0" smtClean="0"/>
              <a:t>připravenost komunikace</a:t>
            </a:r>
          </a:p>
          <a:p>
            <a:pPr lvl="1"/>
            <a:r>
              <a:rPr lang="cs-CZ" dirty="0" smtClean="0"/>
              <a:t>téma</a:t>
            </a:r>
          </a:p>
          <a:p>
            <a:pPr lvl="1"/>
            <a:r>
              <a:rPr lang="cs-CZ" dirty="0" smtClean="0"/>
              <a:t>kód – útvar českého jazyka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Funkční styly – prostě sdělovací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jeho cílem je něco sdělit, informovat</a:t>
            </a:r>
          </a:p>
          <a:p>
            <a:pPr lvl="0"/>
            <a:r>
              <a:rPr lang="cs-CZ" dirty="0" smtClean="0"/>
              <a:t>volnější vyjadřování, stručnost, jednoduchost</a:t>
            </a:r>
          </a:p>
          <a:p>
            <a:pPr lvl="0"/>
            <a:r>
              <a:rPr lang="cs-CZ" dirty="0" smtClean="0"/>
              <a:t>běžný rozhovor, zprávy, nápisy atd.</a:t>
            </a:r>
          </a:p>
          <a:p>
            <a:pPr lvl="0"/>
            <a:r>
              <a:rPr lang="cs-CZ" dirty="0" smtClean="0"/>
              <a:t>nemá tak bohatou slovní zásobu jako ostatní styly</a:t>
            </a:r>
          </a:p>
          <a:p>
            <a:pPr lvl="0"/>
            <a:r>
              <a:rPr lang="cs-CZ" dirty="0" smtClean="0"/>
              <a:t>slovní zásoba – časté prostředky hovorové, nespisovné, vulgarismy</a:t>
            </a:r>
          </a:p>
          <a:p>
            <a:pPr lvl="0"/>
            <a:r>
              <a:rPr lang="cs-CZ" dirty="0" smtClean="0"/>
              <a:t>syntax – věty nedokončené, narušené, chyby ve větné stavbě</a:t>
            </a:r>
          </a:p>
          <a:p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Funkční styly – odborný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 smtClean="0"/>
              <a:t>jeho cílem je něco sdělit na odborné bázi</a:t>
            </a:r>
          </a:p>
          <a:p>
            <a:pPr lvl="0"/>
            <a:r>
              <a:rPr lang="cs-CZ" dirty="0" smtClean="0"/>
              <a:t>objektivní vyjadřování, přesné a jednoznačné pojmenování</a:t>
            </a:r>
          </a:p>
          <a:p>
            <a:pPr lvl="0"/>
            <a:r>
              <a:rPr lang="cs-CZ" dirty="0" smtClean="0"/>
              <a:t>v rámci odborného stylu rozlišujeme: </a:t>
            </a:r>
          </a:p>
          <a:p>
            <a:pPr lvl="1"/>
            <a:r>
              <a:rPr lang="cs-CZ" dirty="0" smtClean="0"/>
              <a:t>a/ styl vědecký – převažují termíny</a:t>
            </a:r>
          </a:p>
          <a:p>
            <a:pPr lvl="1"/>
            <a:r>
              <a:rPr lang="cs-CZ" dirty="0" smtClean="0"/>
              <a:t>b/ prakticky odborný – popisy pracovních postupů ve výrobě, přehlednost</a:t>
            </a:r>
          </a:p>
          <a:p>
            <a:pPr lvl="1"/>
            <a:r>
              <a:rPr lang="cs-CZ" dirty="0" smtClean="0"/>
              <a:t>c/ populárně naučný – publicistické a beletristické prvky, názorná přirovnání, grafy, termíny se vysvětlují</a:t>
            </a:r>
          </a:p>
          <a:p>
            <a:pPr lvl="0"/>
            <a:r>
              <a:rPr lang="cs-CZ" dirty="0" smtClean="0"/>
              <a:t>slovní zásoba – odborné názvy a ustálená slovní spojení jako „mít platnost, podat důkaz, být výsledkem“, vždy spisovné, většinou autorský plurál</a:t>
            </a:r>
          </a:p>
          <a:p>
            <a:pPr lvl="0"/>
            <a:r>
              <a:rPr lang="cs-CZ" dirty="0" smtClean="0"/>
              <a:t>syntax – složitá souvětí</a:t>
            </a:r>
          </a:p>
          <a:p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128</TotalTime>
  <Words>667</Words>
  <Application>Microsoft Office PowerPoint</Application>
  <PresentationFormat>Předvádění na obrazovce (4:3)</PresentationFormat>
  <Paragraphs>115</Paragraphs>
  <Slides>17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Technický</vt:lpstr>
      <vt:lpstr>Stylistika  Předmět: Český jazyk a literatura Ročník: kvinta Anotace: výklad a procvičení základních stylistických pojmů Klíčová slova: stylistika, styl, slohotvorné činitele, funkční styly Tematická oblast: stylistika Projekt: EU peníze středním školám, reg. č.: CZ.1.07/1.5.00/34.0221  Autor: Mgr. Jiří Kaňák Datum: 1. září 2013 Škola: Gymnázium Jana Opletala Litovel</vt:lpstr>
      <vt:lpstr>Stylistika – úvod</vt:lpstr>
      <vt:lpstr>Styl</vt:lpstr>
      <vt:lpstr>Individuální styl</vt:lpstr>
      <vt:lpstr>Individuální styl</vt:lpstr>
      <vt:lpstr>Slohotvorné činitele - subjektivní</vt:lpstr>
      <vt:lpstr>Slohotvorné činitele - objektivní</vt:lpstr>
      <vt:lpstr>Funkční styly – prostě sdělovací</vt:lpstr>
      <vt:lpstr>Funkční styly – odborný</vt:lpstr>
      <vt:lpstr>Funkční styly – administrativní</vt:lpstr>
      <vt:lpstr>Funkční styly – publicistický</vt:lpstr>
      <vt:lpstr>Funkční styly – umělecký</vt:lpstr>
      <vt:lpstr>Slohové postupy – informační</vt:lpstr>
      <vt:lpstr>Slohové postupy - vyprávěcí</vt:lpstr>
      <vt:lpstr>Slohové postupy – popisný</vt:lpstr>
      <vt:lpstr>Slohové postupy - výkladový</vt:lpstr>
      <vt:lpstr>Použitá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Stylistika</dc:title>
  <dc:creator>Jiří</dc:creator>
  <cp:lastModifiedBy>Mgr. Pavel Roubínek</cp:lastModifiedBy>
  <cp:revision>39</cp:revision>
  <dcterms:created xsi:type="dcterms:W3CDTF">2013-10-13T17:01:34Z</dcterms:created>
  <dcterms:modified xsi:type="dcterms:W3CDTF">2014-04-28T13:07:41Z</dcterms:modified>
</cp:coreProperties>
</file>