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82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6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0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20011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9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76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0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13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47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prstClr val="white"/>
                </a:solidFill>
              </a:rPr>
              <a:pPr/>
              <a:t>31.5.2014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81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c/cb/Smoky_and_Peace_rivers.jpg/800px-Smoky_and_Peace_rivers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e/e2/Kootenay_valley.JPG/800px-Kootenay_valley.JPG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e/Canada-satellite.jpg/800px-Canada-satellite.jpg" TargetMode="External"/><Relationship Id="rId2" Type="http://schemas.openxmlformats.org/officeDocument/2006/relationships/hyperlink" Target="http://en.wikipedia.org/wiki/public_do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8/Canadian_Flag.gif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50458"/>
              </p:ext>
            </p:extLst>
          </p:nvPr>
        </p:nvGraphicFramePr>
        <p:xfrm>
          <a:off x="457200" y="1600200"/>
          <a:ext cx="8280920" cy="5156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03422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CANADA </a:t>
                      </a:r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cs-CZ" sz="1700" b="1" baseline="0" smtClean="0">
                          <a:latin typeface="Arial" pitchFamily="34" charset="0"/>
                          <a:cs typeface="Arial" pitchFamily="34" charset="0"/>
                        </a:rPr>
                        <a:t>Basic </a:t>
                      </a:r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facts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1.- 4. roč. , kvinta - oktáva</a:t>
                      </a: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republika, Olomoucký kraj, Spojené státy americké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Kanada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3696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Official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population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, area, flag,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emblem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currency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government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geography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economy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520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20. 5.  2014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330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17517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216"/>
            <a:ext cx="8748464" cy="12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THE MACKENZIE RIVER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endParaRPr lang="cs-CZ" sz="1050" dirty="0">
              <a:solidFill>
                <a:srgbClr val="252525"/>
              </a:solidFill>
              <a:latin typeface="Arial"/>
            </a:endParaRPr>
          </a:p>
          <a:p>
            <a:pPr marL="64008" indent="0">
              <a:buNone/>
            </a:pPr>
            <a:r>
              <a:rPr lang="cs-CZ" sz="1050" dirty="0">
                <a:solidFill>
                  <a:srgbClr val="252525"/>
                </a:solidFill>
                <a:latin typeface="Arial"/>
              </a:rPr>
              <a:t> </a:t>
            </a:r>
            <a:r>
              <a:rPr lang="cs-CZ" sz="105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Zdroj: [cit2014-05-20]. Dostupný pod licencí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b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r>
              <a:rPr lang="cs-CZ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upload.wikimedia.org/wikipedia/commons/thumb/c/cb/Smoky_and_Peace_rivers.jpg/800px-Smoky_and_Peace_rivers.jpg</a:t>
            </a:r>
            <a:endParaRPr lang="cs-CZ" sz="105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60" y="1052736"/>
            <a:ext cx="6552728" cy="49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2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effectLst/>
              </a:rPr>
              <a:t/>
            </a:r>
            <a:br>
              <a:rPr lang="cs-CZ" dirty="0" smtClean="0">
                <a:effectLst/>
              </a:rPr>
            </a:br>
            <a:r>
              <a:rPr lang="cs-CZ" sz="3600" dirty="0" smtClean="0">
                <a:effectLst/>
              </a:rPr>
              <a:t>KOOTENAY VALLEY, BRITISH COLUMBIA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105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Zdroj: [cit2014-05-20]. Dostupný pod licencí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upload.wikimedia.org/wikipedia/commons/thumb/e/e2/Kootenay_valley.JPG/800px-Kootenay_valley.JPG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06344" cy="51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 marL="64008" indent="0">
              <a:buNone/>
            </a:pPr>
            <a:r>
              <a:rPr lang="cs-CZ" dirty="0" smtClean="0"/>
              <a:t>1 </a:t>
            </a:r>
            <a:r>
              <a:rPr lang="cs-CZ" dirty="0" err="1" smtClean="0"/>
              <a:t>Canada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a) </a:t>
            </a:r>
            <a:r>
              <a:rPr lang="cs-CZ" dirty="0" err="1" smtClean="0"/>
              <a:t>the</a:t>
            </a:r>
            <a:r>
              <a:rPr lang="cs-CZ" dirty="0" smtClean="0"/>
              <a:t> second </a:t>
            </a:r>
            <a:r>
              <a:rPr lang="cs-CZ" dirty="0" err="1" smtClean="0"/>
              <a:t>largest</a:t>
            </a:r>
            <a:r>
              <a:rPr lang="cs-CZ" dirty="0" smtClean="0"/>
              <a:t> country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pPr marL="64008" indent="0">
              <a:buNone/>
            </a:pPr>
            <a:r>
              <a:rPr lang="cs-CZ" dirty="0"/>
              <a:t>	</a:t>
            </a:r>
            <a:r>
              <a:rPr lang="cs-CZ" dirty="0" smtClean="0"/>
              <a:t>b)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country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2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 od </a:t>
            </a:r>
            <a:r>
              <a:rPr lang="cs-CZ" dirty="0" err="1" smtClean="0"/>
              <a:t>the</a:t>
            </a:r>
            <a:r>
              <a:rPr lang="cs-CZ" dirty="0" smtClean="0"/>
              <a:t> country?</a:t>
            </a:r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symbols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languages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42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ANSWER 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cs-CZ" dirty="0" smtClean="0"/>
              <a:t>1 a)</a:t>
            </a:r>
          </a:p>
          <a:p>
            <a:pPr marL="64008" indent="0">
              <a:buNone/>
            </a:pPr>
            <a:r>
              <a:rPr lang="cs-CZ" dirty="0" smtClean="0"/>
              <a:t>2 </a:t>
            </a:r>
            <a:r>
              <a:rPr lang="cs-CZ" dirty="0" err="1" smtClean="0"/>
              <a:t>The</a:t>
            </a:r>
            <a:r>
              <a:rPr lang="cs-CZ" dirty="0" smtClean="0"/>
              <a:t> King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/>
              <a:t>Q</a:t>
            </a:r>
            <a:r>
              <a:rPr lang="cs-CZ" dirty="0" err="1" smtClean="0"/>
              <a:t>ueen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United </a:t>
            </a:r>
            <a:r>
              <a:rPr lang="cs-CZ" dirty="0" err="1" smtClean="0"/>
              <a:t>Kingdom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maple</a:t>
            </a:r>
            <a:r>
              <a:rPr lang="cs-CZ" dirty="0" smtClean="0"/>
              <a:t> </a:t>
            </a:r>
            <a:r>
              <a:rPr lang="cs-CZ" dirty="0" err="1" smtClean="0"/>
              <a:t>leaf</a:t>
            </a:r>
            <a:r>
              <a:rPr lang="cs-CZ" dirty="0" smtClean="0"/>
              <a:t> and </a:t>
            </a:r>
            <a:r>
              <a:rPr lang="cs-CZ" dirty="0" err="1" smtClean="0"/>
              <a:t>beaver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 smtClean="0"/>
              <a:t>English</a:t>
            </a:r>
            <a:r>
              <a:rPr lang="cs-CZ" dirty="0" smtClean="0"/>
              <a:t> and </a:t>
            </a:r>
            <a:r>
              <a:rPr lang="cs-CZ" dirty="0" err="1" smtClean="0"/>
              <a:t>French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16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, Třebíč, 2006, ISBN 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/>
                <a:ea typeface="Calibri"/>
                <a:cs typeface="Times New Roman"/>
              </a:rPr>
              <a:t>CHUDÝ, Tomáš ; CHUDÁ, Jana.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Some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Basic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Facts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(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about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English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speaking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 </a:t>
            </a:r>
            <a:r>
              <a:rPr lang="cs-CZ" sz="3200" i="1" dirty="0" err="1">
                <a:latin typeface="Calibri"/>
                <a:ea typeface="Calibri"/>
                <a:cs typeface="Times New Roman"/>
              </a:rPr>
              <a:t>countries</a:t>
            </a:r>
            <a:r>
              <a:rPr lang="cs-CZ" sz="3200" i="1" dirty="0">
                <a:latin typeface="Calibri"/>
                <a:ea typeface="Calibri"/>
                <a:cs typeface="Times New Roman"/>
              </a:rPr>
              <a:t>). </a:t>
            </a:r>
            <a:r>
              <a:rPr lang="cs-CZ" sz="3200" dirty="0">
                <a:latin typeface="Calibri"/>
                <a:ea typeface="Calibri"/>
                <a:cs typeface="Times New Roman"/>
              </a:rPr>
              <a:t>1.vydání. Havlíčkův Brod: FRAGMENT, 1995, ISBN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>80-85768-96-8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>
                <a:latin typeface="Calibri" panose="020F0502020204030204" pitchFamily="34" charset="0"/>
                <a:cs typeface="Arial" panose="020B060402020202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[online]. 201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, [cit. 201</a:t>
            </a:r>
            <a:r>
              <a:rPr lang="cs-CZ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4-05-20</a:t>
            </a:r>
            <a:r>
              <a:rPr lang="en-US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]. </a:t>
            </a:r>
            <a:r>
              <a:rPr lang="cs-CZ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anose="020B060402020202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z: http://en.wikipedia.org/wiki/Canada</a:t>
            </a:r>
            <a:endParaRPr lang="cs-CZ" sz="3200" dirty="0" smtClean="0">
              <a:latin typeface="Calibri"/>
              <a:ea typeface="Calibri"/>
              <a:cs typeface="Times New Roman"/>
            </a:endParaRPr>
          </a:p>
          <a:p>
            <a:pPr marL="64008" lvl="0" indent="0">
              <a:buNone/>
            </a:pPr>
            <a:r>
              <a:rPr lang="cs-CZ" dirty="0" smtClean="0"/>
              <a:t>.</a:t>
            </a:r>
          </a:p>
          <a:p>
            <a:pPr marL="64008" lv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5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cs-CZ" sz="40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D2D2D2"/>
                </a:solidFill>
              </a:rPr>
              <a:t>CANADA -  </a:t>
            </a:r>
            <a:r>
              <a:rPr lang="cs-CZ" sz="40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D2D2D2"/>
                </a:solidFill>
              </a:rPr>
              <a:t>basic </a:t>
            </a:r>
            <a:r>
              <a:rPr lang="cs-CZ" sz="4000" b="1" dirty="0" err="1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D2D2D2"/>
                </a:solidFill>
              </a:rPr>
              <a:t>facts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lnSpcReduction="10000"/>
          </a:bodyPr>
          <a:lstStyle/>
          <a:p>
            <a:pPr marL="571500" marR="36576" indent="-571500">
              <a:spcBef>
                <a:spcPts val="0"/>
              </a:spcBef>
              <a:buClr>
                <a:srgbClr val="FF388C"/>
              </a:buClr>
            </a:pPr>
            <a:r>
              <a:rPr lang="cs-CZ" sz="4000" i="1" dirty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 </a:t>
            </a:r>
            <a:r>
              <a:rPr lang="cs-CZ" sz="4000" i="1" dirty="0" err="1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L</a:t>
            </a:r>
            <a:r>
              <a:rPr lang="cs-CZ" sz="4000" i="1" dirty="0" err="1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ocation</a:t>
            </a:r>
            <a:endParaRPr lang="cs-CZ" sz="4000" i="1" dirty="0">
              <a:ln>
                <a:solidFill>
                  <a:srgbClr val="666666"/>
                </a:solidFill>
              </a:ln>
              <a:solidFill>
                <a:prstClr val="white"/>
              </a:solidFill>
            </a:endParaRPr>
          </a:p>
          <a:p>
            <a:pPr marL="571500" marR="36576" indent="-571500">
              <a:spcBef>
                <a:spcPts val="0"/>
              </a:spcBef>
              <a:buClr>
                <a:srgbClr val="FF388C"/>
              </a:buClr>
            </a:pPr>
            <a:r>
              <a:rPr lang="cs-CZ" sz="4000" i="1" dirty="0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 </a:t>
            </a:r>
            <a:r>
              <a:rPr lang="cs-CZ" sz="4000" i="1" dirty="0" err="1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C</a:t>
            </a:r>
            <a:r>
              <a:rPr lang="cs-CZ" sz="4000" i="1" dirty="0" err="1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apital</a:t>
            </a:r>
            <a:r>
              <a:rPr lang="cs-CZ" sz="4000" i="1" dirty="0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 </a:t>
            </a:r>
          </a:p>
          <a:p>
            <a:pPr marL="571500" marR="36576" indent="-571500">
              <a:spcBef>
                <a:spcPts val="0"/>
              </a:spcBef>
              <a:buClr>
                <a:srgbClr val="FF388C"/>
              </a:buClr>
            </a:pPr>
            <a:r>
              <a:rPr lang="cs-CZ" sz="4000" i="1" dirty="0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 </a:t>
            </a:r>
            <a:r>
              <a:rPr lang="cs-CZ" sz="4000" i="1" dirty="0" err="1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P</a:t>
            </a:r>
            <a:r>
              <a:rPr lang="cs-CZ" sz="4000" i="1" dirty="0" err="1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opulation</a:t>
            </a:r>
            <a:endParaRPr lang="cs-CZ" sz="4000" i="1" dirty="0">
              <a:ln>
                <a:solidFill>
                  <a:srgbClr val="666666"/>
                </a:solidFill>
              </a:ln>
              <a:solidFill>
                <a:prstClr val="white"/>
              </a:solidFill>
            </a:endParaRPr>
          </a:p>
          <a:p>
            <a:pPr marL="571500" marR="36576" indent="-571500">
              <a:spcBef>
                <a:spcPts val="0"/>
              </a:spcBef>
              <a:buClr>
                <a:srgbClr val="FF388C"/>
              </a:buClr>
            </a:pPr>
            <a:r>
              <a:rPr lang="cs-CZ" sz="4000" i="1" dirty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 </a:t>
            </a:r>
            <a:r>
              <a:rPr lang="cs-CZ" sz="4000" i="1" dirty="0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Area</a:t>
            </a:r>
            <a:endParaRPr lang="cs-CZ" sz="4000" i="1" dirty="0">
              <a:ln>
                <a:solidFill>
                  <a:srgbClr val="666666"/>
                </a:solidFill>
              </a:ln>
              <a:solidFill>
                <a:prstClr val="white"/>
              </a:solidFill>
            </a:endParaRPr>
          </a:p>
          <a:p>
            <a:pPr marL="571500" marR="36576" indent="-571500">
              <a:spcBef>
                <a:spcPts val="0"/>
              </a:spcBef>
              <a:buClr>
                <a:srgbClr val="FF388C"/>
              </a:buClr>
            </a:pPr>
            <a:r>
              <a:rPr lang="cs-CZ" sz="4000" i="1" dirty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 </a:t>
            </a:r>
            <a:r>
              <a:rPr lang="cs-CZ" sz="4000" i="1" dirty="0" err="1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C</a:t>
            </a:r>
            <a:r>
              <a:rPr lang="cs-CZ" sz="4000" i="1" dirty="0" err="1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urrency</a:t>
            </a:r>
            <a:endParaRPr lang="cs-CZ" sz="4000" i="1" dirty="0">
              <a:ln>
                <a:solidFill>
                  <a:srgbClr val="666666"/>
                </a:solidFill>
              </a:ln>
              <a:solidFill>
                <a:prstClr val="white"/>
              </a:solidFill>
            </a:endParaRPr>
          </a:p>
          <a:p>
            <a:pPr marL="571500" marR="36576" indent="-571500">
              <a:spcBef>
                <a:spcPts val="0"/>
              </a:spcBef>
              <a:buClr>
                <a:srgbClr val="FF388C"/>
              </a:buClr>
            </a:pPr>
            <a:r>
              <a:rPr lang="cs-CZ" sz="4000" i="1" dirty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 </a:t>
            </a:r>
            <a:r>
              <a:rPr lang="cs-CZ" sz="4000" i="1" dirty="0" err="1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Sytem</a:t>
            </a:r>
            <a:r>
              <a:rPr lang="cs-CZ" sz="4000" i="1" dirty="0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 </a:t>
            </a:r>
            <a:r>
              <a:rPr lang="cs-CZ" sz="4000" i="1" dirty="0" err="1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of</a:t>
            </a:r>
            <a:r>
              <a:rPr lang="cs-CZ" sz="4000" i="1" dirty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 </a:t>
            </a:r>
            <a:r>
              <a:rPr lang="cs-CZ" sz="4000" i="1" dirty="0" err="1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government</a:t>
            </a:r>
            <a:endParaRPr lang="cs-CZ" sz="4000" i="1" dirty="0" smtClean="0">
              <a:ln>
                <a:solidFill>
                  <a:srgbClr val="666666"/>
                </a:solidFill>
              </a:ln>
              <a:solidFill>
                <a:prstClr val="white"/>
              </a:solidFill>
            </a:endParaRPr>
          </a:p>
          <a:p>
            <a:pPr marL="571500" marR="36576" indent="-571500">
              <a:spcBef>
                <a:spcPts val="0"/>
              </a:spcBef>
              <a:buClr>
                <a:srgbClr val="FF388C"/>
              </a:buClr>
            </a:pPr>
            <a:r>
              <a:rPr lang="cs-CZ" sz="4000" i="1" dirty="0" err="1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Economy</a:t>
            </a:r>
            <a:endParaRPr lang="cs-CZ" sz="4000" i="1" dirty="0" smtClean="0">
              <a:ln>
                <a:solidFill>
                  <a:srgbClr val="666666"/>
                </a:solidFill>
              </a:ln>
              <a:solidFill>
                <a:prstClr val="white"/>
              </a:solidFill>
            </a:endParaRPr>
          </a:p>
          <a:p>
            <a:pPr marL="571500" marR="36576" indent="-571500">
              <a:spcBef>
                <a:spcPts val="0"/>
              </a:spcBef>
              <a:buClr>
                <a:srgbClr val="FF388C"/>
              </a:buClr>
            </a:pPr>
            <a:r>
              <a:rPr lang="cs-CZ" sz="4000" i="1" dirty="0" err="1" smtClean="0">
                <a:ln>
                  <a:solidFill>
                    <a:srgbClr val="666666"/>
                  </a:solidFill>
                </a:ln>
                <a:solidFill>
                  <a:prstClr val="white"/>
                </a:solidFill>
              </a:rPr>
              <a:t>Geography</a:t>
            </a:r>
            <a:r>
              <a:rPr lang="cs-CZ" sz="4000" i="1" dirty="0">
                <a:ln>
                  <a:solidFill>
                    <a:srgbClr val="666666"/>
                  </a:solidFill>
                </a:ln>
                <a:solidFill>
                  <a:prstClr val="white">
                    <a:tint val="75000"/>
                  </a:prstClr>
                </a:solidFill>
              </a:rPr>
              <a:t/>
            </a:r>
            <a:br>
              <a:rPr lang="cs-CZ" sz="4000" i="1" dirty="0">
                <a:ln>
                  <a:solidFill>
                    <a:srgbClr val="666666"/>
                  </a:solidFill>
                </a:ln>
                <a:solidFill>
                  <a:prstClr val="white">
                    <a:tint val="75000"/>
                  </a:prstClr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6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172" y="116632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CANADA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7288" y="949710"/>
            <a:ext cx="8229600" cy="568863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[</a:t>
            </a:r>
            <a:r>
              <a:rPr lang="cs-CZ" sz="1050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cit2014-05-20]. </a:t>
            </a:r>
            <a:r>
              <a:rPr lang="cs-CZ" sz="105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Dostupný pod licencí 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i="1" u="sng" dirty="0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public </a:t>
            </a:r>
            <a:r>
              <a:rPr lang="cs-CZ" sz="1050" b="1" i="1" u="sng" dirty="0" err="1">
                <a:solidFill>
                  <a:srgbClr val="6633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:public domain"/>
              </a:rPr>
              <a:t>domain</a:t>
            </a:r>
            <a:endParaRPr lang="cs-C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105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upload.wikimedia.org/wikipedia/commons/thumb/a/ae/Canada-satellite.jpg/800px-Canada-satellite.jpg</a:t>
            </a:r>
            <a:endParaRPr lang="cs-CZ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0" y="1052736"/>
            <a:ext cx="7965638" cy="497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Oficial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:</a:t>
            </a:r>
          </a:p>
          <a:p>
            <a:pPr marL="64008" indent="0">
              <a:buNone/>
            </a:pPr>
            <a:r>
              <a:rPr lang="cs-CZ" dirty="0" err="1" smtClean="0"/>
              <a:t>Canada</a:t>
            </a:r>
            <a:endParaRPr lang="cs-CZ" dirty="0" smtClean="0"/>
          </a:p>
          <a:p>
            <a:pPr marL="896112" lvl="1" indent="-457200"/>
            <a:r>
              <a:rPr lang="cs-CZ" dirty="0" smtClean="0"/>
              <a:t>10 </a:t>
            </a:r>
            <a:r>
              <a:rPr lang="cs-CZ" dirty="0" err="1" smtClean="0"/>
              <a:t>provinces</a:t>
            </a:r>
            <a:r>
              <a:rPr lang="cs-CZ" dirty="0" smtClean="0"/>
              <a:t>, 3 </a:t>
            </a:r>
            <a:r>
              <a:rPr lang="cs-CZ" dirty="0" err="1" smtClean="0"/>
              <a:t>territories</a:t>
            </a:r>
            <a:endParaRPr lang="cs-CZ" dirty="0" smtClean="0"/>
          </a:p>
          <a:p>
            <a:r>
              <a:rPr lang="cs-CZ" dirty="0" err="1" smtClean="0"/>
              <a:t>Location</a:t>
            </a:r>
            <a:endParaRPr lang="cs-CZ" dirty="0"/>
          </a:p>
          <a:p>
            <a:pPr lvl="1"/>
            <a:r>
              <a:rPr lang="cs-CZ" dirty="0" err="1" smtClean="0"/>
              <a:t>North</a:t>
            </a:r>
            <a:r>
              <a:rPr lang="cs-CZ" dirty="0" smtClean="0"/>
              <a:t> America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r>
              <a:rPr lang="cs-CZ" dirty="0"/>
              <a:t> </a:t>
            </a:r>
            <a:r>
              <a:rPr lang="cs-CZ" dirty="0" smtClean="0"/>
              <a:t>–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west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Atlantic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r>
              <a:rPr lang="cs-CZ" dirty="0"/>
              <a:t> </a:t>
            </a:r>
            <a:r>
              <a:rPr lang="cs-CZ" dirty="0" smtClean="0"/>
              <a:t>–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Artic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r>
              <a:rPr lang="cs-CZ" dirty="0"/>
              <a:t> </a:t>
            </a:r>
            <a:r>
              <a:rPr lang="cs-CZ" dirty="0" smtClean="0"/>
              <a:t>–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USA –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–</a:t>
            </a:r>
            <a:r>
              <a:rPr lang="cs-CZ" dirty="0" err="1" smtClean="0"/>
              <a:t>west</a:t>
            </a:r>
            <a:r>
              <a:rPr lang="cs-CZ" dirty="0" smtClean="0"/>
              <a:t> (</a:t>
            </a:r>
            <a:r>
              <a:rPr lang="cs-CZ" dirty="0" err="1" smtClean="0"/>
              <a:t>Alaska</a:t>
            </a:r>
            <a:r>
              <a:rPr lang="cs-CZ" dirty="0" smtClean="0"/>
              <a:t>),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endParaRPr lang="cs-CZ" dirty="0" smtClean="0"/>
          </a:p>
          <a:p>
            <a:r>
              <a:rPr lang="cs-CZ" dirty="0" smtClean="0"/>
              <a:t>Area</a:t>
            </a:r>
          </a:p>
          <a:p>
            <a:pPr marL="896112" lvl="1" indent="-457200"/>
            <a:r>
              <a:rPr lang="cs-CZ" dirty="0" err="1" smtClean="0"/>
              <a:t>Approx</a:t>
            </a:r>
            <a:r>
              <a:rPr lang="cs-CZ" dirty="0" smtClean="0"/>
              <a:t>.  9. 976 mil.  </a:t>
            </a:r>
            <a:r>
              <a:rPr lang="cs-CZ" dirty="0" err="1" smtClean="0"/>
              <a:t>sq</a:t>
            </a:r>
            <a:r>
              <a:rPr lang="cs-CZ" dirty="0" smtClean="0"/>
              <a:t> km , second </a:t>
            </a:r>
            <a:r>
              <a:rPr lang="cs-CZ" dirty="0" err="1" smtClean="0"/>
              <a:t>largest</a:t>
            </a:r>
            <a:r>
              <a:rPr lang="cs-CZ" dirty="0" smtClean="0"/>
              <a:t> country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(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30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Population</a:t>
            </a:r>
            <a:endParaRPr lang="cs-CZ" dirty="0" smtClean="0"/>
          </a:p>
          <a:p>
            <a:pPr lvl="1"/>
            <a:r>
              <a:rPr lang="cs-CZ" dirty="0" smtClean="0"/>
              <a:t>33.3 mil </a:t>
            </a:r>
          </a:p>
          <a:p>
            <a:pPr lvl="1"/>
            <a:r>
              <a:rPr lang="cs-CZ" dirty="0" smtClean="0"/>
              <a:t>Major </a:t>
            </a:r>
            <a:r>
              <a:rPr lang="cs-CZ" dirty="0" err="1" smtClean="0"/>
              <a:t>ethnic</a:t>
            </a:r>
            <a:r>
              <a:rPr lang="cs-CZ" dirty="0" smtClean="0"/>
              <a:t>/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: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descendants</a:t>
            </a:r>
            <a:r>
              <a:rPr lang="cs-CZ" dirty="0" smtClean="0"/>
              <a:t>, </a:t>
            </a:r>
            <a:r>
              <a:rPr lang="cs-CZ" dirty="0" err="1" smtClean="0"/>
              <a:t>Asian</a:t>
            </a:r>
            <a:r>
              <a:rPr lang="cs-CZ" dirty="0" smtClean="0"/>
              <a:t>, </a:t>
            </a:r>
            <a:r>
              <a:rPr lang="cs-CZ" dirty="0" err="1" smtClean="0"/>
              <a:t>native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(</a:t>
            </a:r>
            <a:r>
              <a:rPr lang="cs-CZ" dirty="0" err="1" smtClean="0"/>
              <a:t>Native</a:t>
            </a:r>
            <a:r>
              <a:rPr lang="cs-CZ" dirty="0" smtClean="0"/>
              <a:t> </a:t>
            </a:r>
            <a:r>
              <a:rPr lang="cs-CZ" dirty="0" err="1" smtClean="0"/>
              <a:t>Americans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Inuit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Eskimos</a:t>
            </a:r>
            <a:r>
              <a:rPr lang="cs-CZ" dirty="0" smtClean="0"/>
              <a:t>)</a:t>
            </a:r>
          </a:p>
          <a:p>
            <a:pPr lvl="1"/>
            <a:r>
              <a:rPr lang="en-US" dirty="0"/>
              <a:t>population density, at 3.3 inhabitants per </a:t>
            </a:r>
            <a:r>
              <a:rPr lang="cs-CZ" dirty="0" err="1" smtClean="0"/>
              <a:t>sq</a:t>
            </a:r>
            <a:r>
              <a:rPr lang="cs-CZ" dirty="0" smtClean="0"/>
              <a:t> km</a:t>
            </a:r>
            <a:r>
              <a:rPr lang="en-US" dirty="0" smtClean="0"/>
              <a:t> , </a:t>
            </a:r>
            <a:r>
              <a:rPr lang="en-US" dirty="0"/>
              <a:t>is among the lowest in the </a:t>
            </a:r>
            <a:r>
              <a:rPr lang="en-US" dirty="0" smtClean="0"/>
              <a:t>world. </a:t>
            </a:r>
            <a:endParaRPr lang="cs-CZ" dirty="0" smtClean="0"/>
          </a:p>
          <a:p>
            <a:r>
              <a:rPr lang="cs-CZ" dirty="0" err="1" smtClean="0"/>
              <a:t>Capital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Ottawa</a:t>
            </a:r>
          </a:p>
          <a:p>
            <a:r>
              <a:rPr lang="cs-CZ" dirty="0" err="1" smtClean="0"/>
              <a:t>Officaial</a:t>
            </a:r>
            <a:r>
              <a:rPr lang="cs-CZ" dirty="0" smtClean="0"/>
              <a:t> </a:t>
            </a:r>
            <a:r>
              <a:rPr lang="cs-CZ" dirty="0" err="1" smtClean="0"/>
              <a:t>languages</a:t>
            </a:r>
            <a:endParaRPr lang="cs-CZ" dirty="0" smtClean="0"/>
          </a:p>
          <a:p>
            <a:pPr marL="64008" indent="0">
              <a:buNone/>
            </a:pPr>
            <a:r>
              <a:rPr lang="cs-CZ" dirty="0" err="1" smtClean="0"/>
              <a:t>English</a:t>
            </a:r>
            <a:r>
              <a:rPr lang="cs-CZ" dirty="0" smtClean="0"/>
              <a:t>, </a:t>
            </a:r>
            <a:r>
              <a:rPr lang="cs-CZ" dirty="0" err="1" smtClean="0"/>
              <a:t>French</a:t>
            </a:r>
            <a:endParaRPr lang="cs-CZ" dirty="0" smtClean="0"/>
          </a:p>
          <a:p>
            <a:r>
              <a:rPr lang="cs-CZ" dirty="0" err="1" smtClean="0"/>
              <a:t>National</a:t>
            </a:r>
            <a:r>
              <a:rPr lang="cs-CZ" dirty="0" smtClean="0"/>
              <a:t> flag</a:t>
            </a:r>
          </a:p>
          <a:p>
            <a:pPr marL="64008" indent="0">
              <a:buNone/>
            </a:pPr>
            <a:r>
              <a:rPr lang="cs-CZ" dirty="0" err="1" smtClean="0"/>
              <a:t>Red</a:t>
            </a:r>
            <a:r>
              <a:rPr lang="cs-CZ" dirty="0" smtClean="0"/>
              <a:t>, </a:t>
            </a:r>
            <a:r>
              <a:rPr lang="cs-CZ" dirty="0" err="1" smtClean="0"/>
              <a:t>eleven-pointed</a:t>
            </a:r>
            <a:r>
              <a:rPr lang="cs-CZ" dirty="0" smtClean="0"/>
              <a:t> </a:t>
            </a:r>
            <a:r>
              <a:rPr lang="cs-CZ" dirty="0" err="1" smtClean="0"/>
              <a:t>maple</a:t>
            </a:r>
            <a:r>
              <a:rPr lang="cs-CZ" dirty="0" smtClean="0"/>
              <a:t> </a:t>
            </a:r>
            <a:r>
              <a:rPr lang="cs-CZ" dirty="0" err="1" smtClean="0"/>
              <a:t>leaf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symbols</a:t>
            </a:r>
            <a:endParaRPr lang="cs-CZ" dirty="0" smtClean="0"/>
          </a:p>
          <a:p>
            <a:pPr marL="64008" indent="0">
              <a:buNone/>
            </a:pPr>
            <a:r>
              <a:rPr lang="cs-CZ" dirty="0" err="1" smtClean="0"/>
              <a:t>Maple</a:t>
            </a:r>
            <a:r>
              <a:rPr lang="cs-CZ" dirty="0" smtClean="0"/>
              <a:t> </a:t>
            </a:r>
            <a:r>
              <a:rPr lang="cs-CZ" dirty="0" err="1" smtClean="0"/>
              <a:t>leaf</a:t>
            </a:r>
            <a:r>
              <a:rPr lang="cs-CZ" dirty="0" smtClean="0"/>
              <a:t>, </a:t>
            </a:r>
            <a:r>
              <a:rPr lang="cs-CZ" dirty="0" err="1" smtClean="0"/>
              <a:t>beaver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4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CANADIAN FLAG – MAPLE  LEAF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endParaRPr lang="cs-CZ" sz="320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r>
              <a:rPr lang="cs-CZ" sz="105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Zdroj: [cit2014-05-20]. Dostupný pod licencí </a:t>
            </a:r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Creative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Commons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w:cs:Creative Commons"/>
              </a:rPr>
              <a:t> </a:t>
            </a:r>
            <a:r>
              <a:rPr lang="cs-CZ" sz="105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05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1050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upload.wikimedia.org/wikipedia/commons/4/48/Canadian_Flag.gif</a:t>
            </a:r>
            <a:endParaRPr lang="cs-CZ" sz="1050" b="1" dirty="0" smtClean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cs-CZ" sz="32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6337"/>
            <a:ext cx="6863243" cy="34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0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/>
          <a:lstStyle/>
          <a:p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endParaRPr lang="cs-CZ" dirty="0" smtClean="0"/>
          </a:p>
          <a:p>
            <a:pPr marL="896112" lvl="1" indent="-457200"/>
            <a:r>
              <a:rPr lang="cs-CZ" dirty="0" err="1" smtClean="0"/>
              <a:t>Constitutional</a:t>
            </a:r>
            <a:r>
              <a:rPr lang="cs-CZ" dirty="0" smtClean="0"/>
              <a:t> monarchy, in </a:t>
            </a:r>
            <a:r>
              <a:rPr lang="cs-CZ" dirty="0" err="1" smtClean="0"/>
              <a:t>practice</a:t>
            </a:r>
            <a:r>
              <a:rPr lang="cs-CZ" dirty="0" smtClean="0"/>
              <a:t> a </a:t>
            </a:r>
            <a:r>
              <a:rPr lang="cs-CZ" dirty="0" err="1" smtClean="0"/>
              <a:t>parliamenatary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federal</a:t>
            </a:r>
            <a:r>
              <a:rPr lang="cs-CZ" dirty="0" smtClean="0"/>
              <a:t> systém</a:t>
            </a:r>
          </a:p>
          <a:p>
            <a:pPr marL="896112" lvl="1" indent="-457200"/>
            <a:r>
              <a:rPr lang="cs-CZ" dirty="0" smtClean="0"/>
              <a:t> </a:t>
            </a:r>
            <a:r>
              <a:rPr lang="cs-CZ" dirty="0" err="1"/>
              <a:t>H</a:t>
            </a:r>
            <a:r>
              <a:rPr lang="cs-CZ" dirty="0" err="1" smtClean="0"/>
              <a:t>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: </a:t>
            </a:r>
            <a:r>
              <a:rPr lang="cs-CZ" dirty="0" err="1" smtClean="0"/>
              <a:t>the</a:t>
            </a:r>
            <a:r>
              <a:rPr lang="cs-CZ" dirty="0" smtClean="0"/>
              <a:t> king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queen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UK (</a:t>
            </a:r>
            <a:r>
              <a:rPr lang="cs-CZ" dirty="0" err="1" smtClean="0"/>
              <a:t>Canada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Brithish</a:t>
            </a:r>
            <a:r>
              <a:rPr lang="cs-CZ" dirty="0" smtClean="0"/>
              <a:t> </a:t>
            </a:r>
            <a:r>
              <a:rPr lang="cs-CZ" dirty="0" err="1" smtClean="0"/>
              <a:t>Commonwealth</a:t>
            </a:r>
            <a:r>
              <a:rPr lang="cs-CZ" dirty="0" smtClean="0"/>
              <a:t>)</a:t>
            </a:r>
          </a:p>
          <a:p>
            <a:pPr marL="896112" lvl="1" indent="-457200"/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endParaRPr lang="cs-CZ" dirty="0" smtClean="0"/>
          </a:p>
          <a:p>
            <a:pPr marL="896112" lvl="1" indent="-457200"/>
            <a:r>
              <a:rPr lang="cs-CZ" dirty="0" err="1" smtClean="0"/>
              <a:t>Legislative</a:t>
            </a:r>
            <a:r>
              <a:rPr lang="cs-CZ" dirty="0" smtClean="0"/>
              <a:t> body</a:t>
            </a:r>
            <a:r>
              <a:rPr lang="cs-CZ" smtClean="0"/>
              <a:t>:  2-chamber  </a:t>
            </a:r>
            <a:r>
              <a:rPr lang="cs-CZ" dirty="0" err="1" smtClean="0"/>
              <a:t>Parliament</a:t>
            </a:r>
            <a:r>
              <a:rPr lang="cs-CZ" dirty="0" smtClean="0"/>
              <a:t> (104-member </a:t>
            </a:r>
            <a:r>
              <a:rPr lang="cs-CZ" dirty="0" err="1" smtClean="0"/>
              <a:t>appointed</a:t>
            </a:r>
            <a:r>
              <a:rPr lang="cs-CZ" dirty="0" smtClean="0"/>
              <a:t> </a:t>
            </a:r>
            <a:r>
              <a:rPr lang="cs-CZ" dirty="0" err="1" smtClean="0"/>
              <a:t>Senate</a:t>
            </a:r>
            <a:r>
              <a:rPr lang="cs-CZ" dirty="0" smtClean="0"/>
              <a:t>, 295-member </a:t>
            </a:r>
            <a:r>
              <a:rPr lang="cs-CZ" dirty="0" err="1" smtClean="0"/>
              <a:t>elected</a:t>
            </a:r>
            <a:r>
              <a:rPr lang="cs-CZ" dirty="0" smtClean="0"/>
              <a:t> House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)</a:t>
            </a:r>
          </a:p>
          <a:p>
            <a:pPr marL="896112" lvl="1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ECONOMY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G – 8</a:t>
            </a:r>
          </a:p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powerful</a:t>
            </a:r>
            <a:r>
              <a:rPr lang="cs-CZ" dirty="0" smtClean="0"/>
              <a:t> country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r>
              <a:rPr lang="cs-CZ" dirty="0" err="1" smtClean="0"/>
              <a:t>Enormously</a:t>
            </a:r>
            <a:r>
              <a:rPr lang="cs-CZ" dirty="0" smtClean="0"/>
              <a:t> </a:t>
            </a:r>
            <a:r>
              <a:rPr lang="cs-CZ" dirty="0" err="1" smtClean="0"/>
              <a:t>rich</a:t>
            </a:r>
            <a:r>
              <a:rPr lang="cs-CZ" dirty="0" smtClean="0"/>
              <a:t> in </a:t>
            </a:r>
            <a:r>
              <a:rPr lang="cs-CZ" dirty="0" err="1" smtClean="0"/>
              <a:t>raw</a:t>
            </a:r>
            <a:r>
              <a:rPr lang="cs-CZ" dirty="0" smtClean="0"/>
              <a:t> </a:t>
            </a:r>
            <a:r>
              <a:rPr lang="cs-CZ" dirty="0" err="1" smtClean="0"/>
              <a:t>materials</a:t>
            </a:r>
            <a:r>
              <a:rPr lang="cs-CZ" dirty="0" smtClean="0"/>
              <a:t> – 1st in</a:t>
            </a:r>
          </a:p>
          <a:p>
            <a:pPr lvl="1"/>
            <a:r>
              <a:rPr lang="cs-CZ" dirty="0" smtClean="0"/>
              <a:t>Uranium</a:t>
            </a:r>
          </a:p>
          <a:p>
            <a:pPr lvl="1"/>
            <a:r>
              <a:rPr lang="cs-CZ" dirty="0" err="1" smtClean="0"/>
              <a:t>Sulphur</a:t>
            </a:r>
            <a:endParaRPr lang="cs-CZ" dirty="0" smtClean="0"/>
          </a:p>
          <a:p>
            <a:pPr lvl="1"/>
            <a:r>
              <a:rPr lang="cs-CZ" dirty="0" err="1" smtClean="0"/>
              <a:t>Paper</a:t>
            </a:r>
            <a:endParaRPr lang="cs-CZ" dirty="0" smtClean="0"/>
          </a:p>
          <a:p>
            <a:pPr lvl="1"/>
            <a:r>
              <a:rPr lang="cs-CZ" dirty="0" err="1" smtClean="0"/>
              <a:t>Zinc</a:t>
            </a:r>
            <a:endParaRPr lang="cs-CZ" dirty="0" smtClean="0"/>
          </a:p>
          <a:p>
            <a:pPr lvl="1"/>
            <a:r>
              <a:rPr lang="cs-CZ" dirty="0" err="1" smtClean="0"/>
              <a:t>Nickel</a:t>
            </a:r>
            <a:endParaRPr lang="cs-CZ" dirty="0"/>
          </a:p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deposites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oil</a:t>
            </a:r>
            <a:r>
              <a:rPr lang="cs-CZ" dirty="0" smtClean="0"/>
              <a:t>, </a:t>
            </a:r>
            <a:r>
              <a:rPr lang="cs-CZ" dirty="0" err="1" smtClean="0"/>
              <a:t>gold</a:t>
            </a:r>
            <a:r>
              <a:rPr lang="cs-CZ" dirty="0" smtClean="0"/>
              <a:t>, </a:t>
            </a:r>
            <a:r>
              <a:rPr lang="cs-CZ" dirty="0" err="1" smtClean="0"/>
              <a:t>silver</a:t>
            </a:r>
            <a:r>
              <a:rPr lang="cs-CZ" dirty="0" smtClean="0"/>
              <a:t>,</a:t>
            </a:r>
          </a:p>
          <a:p>
            <a:r>
              <a:rPr lang="cs-CZ" dirty="0" err="1" smtClean="0"/>
              <a:t>Industries</a:t>
            </a:r>
            <a:r>
              <a:rPr lang="cs-CZ" dirty="0" smtClean="0"/>
              <a:t>: </a:t>
            </a:r>
            <a:r>
              <a:rPr lang="cs-CZ" dirty="0" err="1" smtClean="0"/>
              <a:t>transportation</a:t>
            </a:r>
            <a:r>
              <a:rPr lang="cs-CZ" dirty="0" smtClean="0"/>
              <a:t>, </a:t>
            </a:r>
            <a:r>
              <a:rPr lang="cs-CZ" dirty="0" err="1" smtClean="0"/>
              <a:t>foodstuff</a:t>
            </a:r>
            <a:r>
              <a:rPr lang="cs-CZ" dirty="0" smtClean="0"/>
              <a:t>, </a:t>
            </a:r>
            <a:r>
              <a:rPr lang="cs-CZ" dirty="0" err="1" smtClean="0"/>
              <a:t>machinery</a:t>
            </a:r>
            <a:r>
              <a:rPr lang="cs-CZ" dirty="0" smtClean="0"/>
              <a:t>, </a:t>
            </a:r>
            <a:r>
              <a:rPr lang="cs-CZ" dirty="0" err="1" smtClean="0"/>
              <a:t>forestry</a:t>
            </a:r>
            <a:r>
              <a:rPr lang="cs-CZ" dirty="0" smtClean="0"/>
              <a:t>, </a:t>
            </a:r>
            <a:r>
              <a:rPr lang="cs-CZ" dirty="0" err="1" smtClean="0"/>
              <a:t>mining</a:t>
            </a:r>
            <a:endParaRPr lang="cs-CZ" dirty="0" smtClean="0"/>
          </a:p>
          <a:p>
            <a:r>
              <a:rPr lang="cs-CZ" dirty="0" err="1" smtClean="0"/>
              <a:t>First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UN „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Index“, </a:t>
            </a:r>
            <a:r>
              <a:rPr lang="cs-CZ" dirty="0" err="1" smtClean="0"/>
              <a:t>particularly</a:t>
            </a:r>
            <a:r>
              <a:rPr lang="cs-CZ" dirty="0" smtClean="0"/>
              <a:t> </a:t>
            </a:r>
            <a:r>
              <a:rPr lang="cs-CZ" dirty="0" err="1" smtClean="0"/>
              <a:t>advanced</a:t>
            </a:r>
            <a:r>
              <a:rPr lang="cs-CZ" dirty="0" smtClean="0"/>
              <a:t> in </a:t>
            </a:r>
            <a:r>
              <a:rPr lang="cs-CZ" dirty="0" err="1" smtClean="0"/>
              <a:t>health</a:t>
            </a:r>
            <a:r>
              <a:rPr lang="cs-CZ" dirty="0" smtClean="0"/>
              <a:t> and </a:t>
            </a:r>
            <a:r>
              <a:rPr lang="cs-CZ" dirty="0" err="1" smtClean="0"/>
              <a:t>education</a:t>
            </a:r>
            <a:endParaRPr lang="cs-CZ" dirty="0" smtClean="0"/>
          </a:p>
          <a:p>
            <a:r>
              <a:rPr lang="cs-CZ" dirty="0" err="1" smtClean="0"/>
              <a:t>Agriculture</a:t>
            </a:r>
            <a:r>
              <a:rPr lang="cs-CZ" dirty="0" smtClean="0"/>
              <a:t> – </a:t>
            </a:r>
            <a:r>
              <a:rPr lang="cs-CZ" dirty="0" err="1" smtClean="0"/>
              <a:t>leading</a:t>
            </a:r>
            <a:r>
              <a:rPr lang="cs-CZ" dirty="0" smtClean="0"/>
              <a:t> country in </a:t>
            </a:r>
            <a:r>
              <a:rPr lang="cs-CZ" dirty="0" err="1" smtClean="0"/>
              <a:t>wheat</a:t>
            </a:r>
            <a:r>
              <a:rPr lang="cs-CZ" dirty="0" smtClean="0"/>
              <a:t> </a:t>
            </a:r>
            <a:r>
              <a:rPr lang="cs-CZ" dirty="0" err="1" smtClean="0"/>
              <a:t>production</a:t>
            </a:r>
            <a:r>
              <a:rPr lang="cs-CZ" dirty="0" smtClean="0"/>
              <a:t>, </a:t>
            </a:r>
            <a:r>
              <a:rPr lang="cs-CZ" dirty="0" err="1" smtClean="0"/>
              <a:t>others</a:t>
            </a:r>
            <a:r>
              <a:rPr lang="cs-CZ" dirty="0" smtClean="0"/>
              <a:t> -</a:t>
            </a:r>
            <a:r>
              <a:rPr lang="cs-CZ" dirty="0" err="1" smtClean="0"/>
              <a:t>barley</a:t>
            </a:r>
            <a:r>
              <a:rPr lang="cs-CZ" dirty="0" smtClean="0"/>
              <a:t>,  </a:t>
            </a:r>
            <a:r>
              <a:rPr lang="cs-CZ" dirty="0" err="1" smtClean="0"/>
              <a:t>beef</a:t>
            </a:r>
            <a:r>
              <a:rPr lang="cs-CZ" dirty="0" smtClean="0"/>
              <a:t> </a:t>
            </a:r>
            <a:r>
              <a:rPr lang="cs-CZ" dirty="0" err="1" smtClean="0"/>
              <a:t>cattle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2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cs-CZ" dirty="0" smtClean="0"/>
              <a:t>GEOGRAPHY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occupies a major northern portion of North </a:t>
            </a:r>
            <a:r>
              <a:rPr lang="en-US" sz="2400" dirty="0" smtClean="0"/>
              <a:t>America</a:t>
            </a:r>
            <a:endParaRPr lang="cs-CZ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land borders with the contiguous United </a:t>
            </a:r>
            <a:r>
              <a:rPr lang="en-US" sz="2400" dirty="0" smtClean="0"/>
              <a:t>States</a:t>
            </a:r>
            <a:r>
              <a:rPr lang="cs-CZ" sz="2400" dirty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the south (the longest border between two countries in the world) and the US state of </a:t>
            </a:r>
            <a:r>
              <a:rPr lang="cs-CZ" sz="2400" dirty="0" err="1" smtClean="0"/>
              <a:t>Alaska</a:t>
            </a:r>
            <a:r>
              <a:rPr lang="en-US" sz="2400" dirty="0"/>
              <a:t> to the </a:t>
            </a:r>
            <a:r>
              <a:rPr lang="en-US" sz="2400" dirty="0" smtClean="0"/>
              <a:t>northwest</a:t>
            </a:r>
            <a:endParaRPr lang="cs-CZ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31,700 large lakes</a:t>
            </a:r>
            <a:r>
              <a:rPr lang="en-US" sz="2400" dirty="0" smtClean="0"/>
              <a:t>,</a:t>
            </a:r>
            <a:r>
              <a:rPr lang="en-US" sz="2400" dirty="0"/>
              <a:t> more than any other </a:t>
            </a:r>
            <a:r>
              <a:rPr lang="en-US" sz="2400" dirty="0" smtClean="0"/>
              <a:t>country</a:t>
            </a:r>
            <a:r>
              <a:rPr lang="en-US" sz="2400" dirty="0"/>
              <a:t>, containing much of the world's </a:t>
            </a:r>
            <a:r>
              <a:rPr lang="en-US" sz="2400" dirty="0" smtClean="0"/>
              <a:t>f</a:t>
            </a:r>
            <a:r>
              <a:rPr lang="cs-CZ" sz="2400" dirty="0" err="1" smtClean="0"/>
              <a:t>resh</a:t>
            </a:r>
            <a:r>
              <a:rPr lang="cs-CZ" sz="2400" dirty="0" smtClean="0"/>
              <a:t> </a:t>
            </a:r>
            <a:r>
              <a:rPr lang="cs-CZ" sz="2400" dirty="0" err="1" smtClean="0"/>
              <a:t>water</a:t>
            </a:r>
            <a:r>
              <a:rPr lang="cs-CZ" sz="2400" dirty="0" smtClean="0"/>
              <a:t> – Great </a:t>
            </a:r>
            <a:r>
              <a:rPr lang="cs-CZ" sz="2400" dirty="0" err="1" smtClean="0"/>
              <a:t>Lakes</a:t>
            </a:r>
            <a:r>
              <a:rPr lang="cs-CZ" sz="2400" dirty="0" smtClean="0"/>
              <a:t>, Great </a:t>
            </a:r>
            <a:r>
              <a:rPr lang="cs-CZ" sz="2400" dirty="0" err="1" smtClean="0"/>
              <a:t>Bear</a:t>
            </a:r>
            <a:r>
              <a:rPr lang="cs-CZ" sz="2400" dirty="0" smtClean="0"/>
              <a:t> </a:t>
            </a:r>
            <a:r>
              <a:rPr lang="cs-CZ" sz="2400" dirty="0" err="1" smtClean="0"/>
              <a:t>Lake</a:t>
            </a:r>
            <a:r>
              <a:rPr lang="cs-CZ" sz="2400" dirty="0" smtClean="0"/>
              <a:t>, Great Slave </a:t>
            </a:r>
            <a:r>
              <a:rPr lang="cs-CZ" sz="2400" dirty="0" err="1" smtClean="0"/>
              <a:t>Lake</a:t>
            </a:r>
            <a:r>
              <a:rPr lang="cs-CZ" sz="2400" dirty="0" smtClean="0"/>
              <a:t>, </a:t>
            </a:r>
            <a:r>
              <a:rPr lang="cs-CZ" sz="2400" dirty="0" err="1" smtClean="0"/>
              <a:t>Lake</a:t>
            </a:r>
            <a:r>
              <a:rPr lang="cs-CZ" sz="2400" dirty="0" smtClean="0"/>
              <a:t> Winnipeg</a:t>
            </a:r>
          </a:p>
          <a:p>
            <a:r>
              <a:rPr lang="cs-CZ" sz="2400" dirty="0" err="1" smtClean="0"/>
              <a:t>Rivers</a:t>
            </a:r>
            <a:r>
              <a:rPr lang="cs-CZ" sz="2400" dirty="0" smtClean="0"/>
              <a:t>: St. </a:t>
            </a:r>
            <a:r>
              <a:rPr lang="cs-CZ" sz="2400" dirty="0" err="1" smtClean="0"/>
              <a:t>Lawrence</a:t>
            </a:r>
            <a:r>
              <a:rPr lang="cs-CZ" sz="2400" dirty="0" smtClean="0"/>
              <a:t> River (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Atlantic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 smtClean="0"/>
              <a:t>), </a:t>
            </a:r>
            <a:r>
              <a:rPr lang="cs-CZ" sz="2400" dirty="0" err="1" smtClean="0"/>
              <a:t>the</a:t>
            </a:r>
            <a:r>
              <a:rPr lang="cs-CZ" sz="2400" dirty="0" smtClean="0"/>
              <a:t> Columbia, </a:t>
            </a:r>
            <a:r>
              <a:rPr lang="cs-CZ" sz="2400" dirty="0" err="1" smtClean="0"/>
              <a:t>the</a:t>
            </a:r>
            <a:r>
              <a:rPr lang="cs-CZ" sz="2400" dirty="0" smtClean="0"/>
              <a:t> Yukon, </a:t>
            </a:r>
            <a:r>
              <a:rPr lang="cs-CZ" sz="2400" dirty="0" err="1" smtClean="0"/>
              <a:t>the</a:t>
            </a:r>
            <a:r>
              <a:rPr lang="cs-CZ" sz="2400" dirty="0" smtClean="0"/>
              <a:t> Mackenzie  (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Pacific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Forests</a:t>
            </a:r>
            <a:r>
              <a:rPr lang="cs-CZ" sz="2400" dirty="0" smtClean="0"/>
              <a:t> -</a:t>
            </a:r>
          </a:p>
          <a:p>
            <a:r>
              <a:rPr lang="cs-CZ" sz="2400" dirty="0" err="1" smtClean="0"/>
              <a:t>Mountains</a:t>
            </a:r>
            <a:r>
              <a:rPr lang="cs-CZ" sz="2400" dirty="0" smtClean="0"/>
              <a:t>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Rocky </a:t>
            </a:r>
            <a:r>
              <a:rPr lang="cs-CZ" sz="2400" dirty="0" err="1" smtClean="0"/>
              <a:t>Mountains</a:t>
            </a:r>
            <a:r>
              <a:rPr lang="cs-CZ" sz="2400" dirty="0" smtClean="0"/>
              <a:t> (</a:t>
            </a:r>
            <a:r>
              <a:rPr lang="cs-CZ" sz="2400" dirty="0" err="1" smtClean="0"/>
              <a:t>west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Prairies</a:t>
            </a:r>
            <a:r>
              <a:rPr lang="cs-CZ" sz="2400" dirty="0" smtClean="0"/>
              <a:t>, </a:t>
            </a:r>
            <a:r>
              <a:rPr lang="cs-CZ" sz="2400" dirty="0" err="1" smtClean="0"/>
              <a:t>lowlands</a:t>
            </a:r>
            <a:r>
              <a:rPr lang="cs-CZ" sz="2400" dirty="0" smtClean="0"/>
              <a:t> – </a:t>
            </a:r>
            <a:r>
              <a:rPr lang="cs-CZ" sz="2400" dirty="0" err="1" smtClean="0"/>
              <a:t>south</a:t>
            </a:r>
            <a:r>
              <a:rPr lang="cs-CZ" sz="2400" dirty="0" smtClean="0"/>
              <a:t>, </a:t>
            </a:r>
            <a:r>
              <a:rPr lang="cs-CZ" sz="2400" dirty="0" err="1" smtClean="0"/>
              <a:t>central</a:t>
            </a:r>
            <a:r>
              <a:rPr lang="cs-CZ" sz="2400" dirty="0" smtClean="0"/>
              <a:t> part</a:t>
            </a:r>
          </a:p>
          <a:p>
            <a:r>
              <a:rPr lang="cs-CZ" sz="2400" dirty="0" smtClean="0"/>
              <a:t>Permafrost – </a:t>
            </a:r>
            <a:r>
              <a:rPr lang="cs-CZ" sz="2400" dirty="0" err="1" smtClean="0"/>
              <a:t>extrem</a:t>
            </a:r>
            <a:r>
              <a:rPr lang="cs-CZ" sz="2400" dirty="0" smtClean="0"/>
              <a:t> </a:t>
            </a:r>
            <a:r>
              <a:rPr lang="cs-CZ" sz="2400" dirty="0" err="1" smtClean="0"/>
              <a:t>north</a:t>
            </a:r>
            <a:r>
              <a:rPr lang="cs-CZ" sz="2400" dirty="0" smtClean="0"/>
              <a:t> </a:t>
            </a:r>
          </a:p>
          <a:p>
            <a:pPr marL="64008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264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516</Words>
  <Application>Microsoft Office PowerPoint</Application>
  <PresentationFormat>Předvádění na obrazovce (4:3)</PresentationFormat>
  <Paragraphs>197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Talent</vt:lpstr>
      <vt:lpstr>Prezentace aplikace PowerPoint</vt:lpstr>
      <vt:lpstr>CANADA -  basic facts</vt:lpstr>
      <vt:lpstr>CANADA</vt:lpstr>
      <vt:lpstr>Prezentace aplikace PowerPoint</vt:lpstr>
      <vt:lpstr>Prezentace aplikace PowerPoint</vt:lpstr>
      <vt:lpstr>CANADIAN FLAG – MAPLE  LEAF</vt:lpstr>
      <vt:lpstr>Prezentace aplikace PowerPoint</vt:lpstr>
      <vt:lpstr>ECONOMY</vt:lpstr>
      <vt:lpstr>GEOGRAPHY</vt:lpstr>
      <vt:lpstr>THE MACKENZIE RIVER</vt:lpstr>
      <vt:lpstr> KOOTENAY VALLEY, BRITISH COLUMBIA </vt:lpstr>
      <vt:lpstr>QUESTIONS</vt:lpstr>
      <vt:lpstr>ANSWER KEY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Romana Jurášová</cp:lastModifiedBy>
  <cp:revision>20</cp:revision>
  <dcterms:created xsi:type="dcterms:W3CDTF">2014-05-27T17:00:32Z</dcterms:created>
  <dcterms:modified xsi:type="dcterms:W3CDTF">2014-05-31T14:42:25Z</dcterms:modified>
</cp:coreProperties>
</file>