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4" r:id="rId10"/>
    <p:sldId id="267" r:id="rId11"/>
    <p:sldId id="266" r:id="rId12"/>
    <p:sldId id="268" r:id="rId13"/>
    <p:sldId id="274" r:id="rId14"/>
    <p:sldId id="273" r:id="rId15"/>
    <p:sldId id="269" r:id="rId16"/>
    <p:sldId id="270" r:id="rId17"/>
    <p:sldId id="272" r:id="rId1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56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61F207-D157-4A65-94FC-641E85B7A116}" type="datetimeFigureOut">
              <a:rPr lang="cs-CZ" smtClean="0"/>
              <a:t>15.6.2014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FEDEA8-D5A5-4864-92BE-02B18ACC23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3112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EDEA8-D5A5-4864-92BE-02B18ACC235B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6211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oramenný trojúhelník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95EC1D4A-A796-47C3-A63E-CE236FB377E2}" type="datetimeFigureOut">
              <a:rPr lang="cs-CZ" smtClean="0">
                <a:solidFill>
                  <a:prstClr val="white"/>
                </a:solidFill>
              </a:rPr>
              <a:pPr/>
              <a:t>15.6.2014</a:t>
            </a:fld>
            <a:endParaRPr lang="cs-CZ">
              <a:solidFill>
                <a:prstClr val="white"/>
              </a:solidFill>
            </a:endParaRPr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cs-CZ">
              <a:solidFill>
                <a:prstClr val="white"/>
              </a:solidFill>
            </a:endParaRPr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9717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>
                <a:solidFill>
                  <a:prstClr val="white"/>
                </a:solidFill>
              </a:rPr>
              <a:pPr/>
              <a:t>15.6.2014</a:t>
            </a:fld>
            <a:endParaRPr lang="cs-CZ">
              <a:solidFill>
                <a:prstClr val="white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white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>
                <a:solidFill>
                  <a:prstClr val="white"/>
                </a:solidFill>
              </a:rPr>
              <a:pPr/>
              <a:t>‹#›</a:t>
            </a:fld>
            <a:endParaRPr lang="cs-CZ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125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>
                <a:solidFill>
                  <a:prstClr val="white"/>
                </a:solidFill>
              </a:rPr>
              <a:pPr/>
              <a:t>15.6.2014</a:t>
            </a:fld>
            <a:endParaRPr lang="cs-CZ">
              <a:solidFill>
                <a:prstClr val="white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white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>
                <a:solidFill>
                  <a:prstClr val="white"/>
                </a:solidFill>
              </a:rPr>
              <a:pPr/>
              <a:t>‹#›</a:t>
            </a:fld>
            <a:endParaRPr lang="cs-CZ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168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95EC1D4A-A796-47C3-A63E-CE236FB377E2}" type="datetimeFigureOut">
              <a:rPr lang="cs-CZ" smtClean="0">
                <a:solidFill>
                  <a:prstClr val="white"/>
                </a:solidFill>
              </a:rPr>
              <a:pPr/>
              <a:t>15.6.2014</a:t>
            </a:fld>
            <a:endParaRPr lang="cs-CZ">
              <a:solidFill>
                <a:prstClr val="white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cs-CZ">
              <a:solidFill>
                <a:prstClr val="white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>
                <a:solidFill>
                  <a:prstClr val="white"/>
                </a:solidFill>
              </a:rPr>
              <a:pPr/>
              <a:t>‹#›</a:t>
            </a:fld>
            <a:endParaRPr lang="cs-CZ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793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úhlý trojúhelník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ovnoramenný trojúhelník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95EC1D4A-A796-47C3-A63E-CE236FB377E2}" type="datetimeFigureOut">
              <a:rPr lang="cs-CZ" smtClean="0">
                <a:solidFill>
                  <a:prstClr val="white"/>
                </a:solidFill>
              </a:rPr>
              <a:pPr/>
              <a:t>15.6.2014</a:t>
            </a:fld>
            <a:endParaRPr lang="cs-CZ">
              <a:solidFill>
                <a:prstClr val="white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cs-CZ">
              <a:solidFill>
                <a:prstClr val="white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AC57A5DF-1266-40EA-9282-1E66B9DE06C0}" type="slidenum">
              <a:rPr lang="cs-CZ" smtClean="0">
                <a:solidFill>
                  <a:prstClr val="white"/>
                </a:solidFill>
              </a:rPr>
              <a:pPr/>
              <a:t>‹#›</a:t>
            </a:fld>
            <a:endParaRPr lang="cs-CZ">
              <a:solidFill>
                <a:prstClr val="white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7427034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95EC1D4A-A796-47C3-A63E-CE236FB377E2}" type="datetimeFigureOut">
              <a:rPr lang="cs-CZ" smtClean="0">
                <a:solidFill>
                  <a:prstClr val="white"/>
                </a:solidFill>
              </a:rPr>
              <a:pPr/>
              <a:t>15.6.2014</a:t>
            </a:fld>
            <a:endParaRPr lang="cs-CZ">
              <a:solidFill>
                <a:prstClr val="white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cs-CZ">
              <a:solidFill>
                <a:prstClr val="white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AC57A5DF-1266-40EA-9282-1E66B9DE06C0}" type="slidenum">
              <a:rPr lang="cs-CZ" smtClean="0">
                <a:solidFill>
                  <a:prstClr val="white"/>
                </a:solidFill>
              </a:rPr>
              <a:pPr/>
              <a:t>‹#›</a:t>
            </a:fld>
            <a:endParaRPr lang="cs-CZ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027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95EC1D4A-A796-47C3-A63E-CE236FB377E2}" type="datetimeFigureOut">
              <a:rPr lang="cs-CZ" smtClean="0">
                <a:solidFill>
                  <a:prstClr val="white"/>
                </a:solidFill>
              </a:rPr>
              <a:pPr/>
              <a:t>15.6.2014</a:t>
            </a:fld>
            <a:endParaRPr lang="cs-CZ">
              <a:solidFill>
                <a:prstClr val="white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cs-CZ">
              <a:solidFill>
                <a:prstClr val="white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AC57A5DF-1266-40EA-9282-1E66B9DE06C0}" type="slidenum">
              <a:rPr lang="cs-CZ" smtClean="0">
                <a:solidFill>
                  <a:prstClr val="white"/>
                </a:solidFill>
              </a:rPr>
              <a:pPr/>
              <a:t>‹#›</a:t>
            </a:fld>
            <a:endParaRPr lang="cs-CZ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0372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>
                <a:solidFill>
                  <a:prstClr val="white"/>
                </a:solidFill>
              </a:rPr>
              <a:pPr/>
              <a:t>15.6.2014</a:t>
            </a:fld>
            <a:endParaRPr lang="cs-CZ">
              <a:solidFill>
                <a:prstClr val="white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white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>
                <a:solidFill>
                  <a:prstClr val="white"/>
                </a:solidFill>
              </a:rPr>
              <a:pPr/>
              <a:t>‹#›</a:t>
            </a:fld>
            <a:endParaRPr lang="cs-CZ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848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95EC1D4A-A796-47C3-A63E-CE236FB377E2}" type="datetimeFigureOut">
              <a:rPr lang="cs-CZ" smtClean="0">
                <a:solidFill>
                  <a:prstClr val="white"/>
                </a:solidFill>
              </a:rPr>
              <a:pPr/>
              <a:t>15.6.2014</a:t>
            </a:fld>
            <a:endParaRPr lang="cs-CZ">
              <a:solidFill>
                <a:prstClr val="white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cs-CZ">
              <a:solidFill>
                <a:prstClr val="white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AC57A5DF-1266-40EA-9282-1E66B9DE06C0}" type="slidenum">
              <a:rPr lang="cs-CZ" smtClean="0">
                <a:solidFill>
                  <a:prstClr val="white"/>
                </a:solidFill>
              </a:rPr>
              <a:pPr/>
              <a:t>‹#›</a:t>
            </a:fld>
            <a:endParaRPr lang="cs-CZ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939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95EC1D4A-A796-47C3-A63E-CE236FB377E2}" type="datetimeFigureOut">
              <a:rPr lang="cs-CZ" smtClean="0">
                <a:solidFill>
                  <a:prstClr val="white"/>
                </a:solidFill>
              </a:rPr>
              <a:pPr/>
              <a:t>15.6.2014</a:t>
            </a:fld>
            <a:endParaRPr lang="cs-CZ">
              <a:solidFill>
                <a:prstClr val="white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cs-CZ">
              <a:solidFill>
                <a:prstClr val="white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AC57A5DF-1266-40EA-9282-1E66B9DE06C0}" type="slidenum">
              <a:rPr lang="cs-CZ" smtClean="0">
                <a:solidFill>
                  <a:prstClr val="white"/>
                </a:solidFill>
              </a:rPr>
              <a:pPr/>
              <a:t>‹#›</a:t>
            </a:fld>
            <a:endParaRPr lang="cs-CZ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2504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95EC1D4A-A796-47C3-A63E-CE236FB377E2}" type="datetimeFigureOut">
              <a:rPr lang="cs-CZ" smtClean="0">
                <a:solidFill>
                  <a:prstClr val="white"/>
                </a:solidFill>
              </a:rPr>
              <a:pPr/>
              <a:t>15.6.2014</a:t>
            </a:fld>
            <a:endParaRPr lang="cs-CZ">
              <a:solidFill>
                <a:prstClr val="white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cs-CZ">
              <a:solidFill>
                <a:prstClr val="white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AC57A5DF-1266-40EA-9282-1E66B9DE06C0}" type="slidenum">
              <a:rPr lang="cs-CZ" smtClean="0">
                <a:solidFill>
                  <a:prstClr val="white"/>
                </a:solidFill>
              </a:rPr>
              <a:pPr/>
              <a:t>‹#›</a:t>
            </a:fld>
            <a:endParaRPr lang="cs-CZ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8240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avoúhlý trojúhelník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Přímá spojnice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95EC1D4A-A796-47C3-A63E-CE236FB377E2}" type="datetimeFigureOut">
              <a:rPr lang="cs-CZ" smtClean="0">
                <a:solidFill>
                  <a:prstClr val="white"/>
                </a:solidFill>
              </a:rPr>
              <a:pPr/>
              <a:t>15.6.2014</a:t>
            </a:fld>
            <a:endParaRPr lang="cs-CZ">
              <a:solidFill>
                <a:prstClr val="white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cs-CZ">
              <a:solidFill>
                <a:prstClr val="white"/>
              </a:solidFill>
            </a:endParaRPr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AC57A5DF-1266-40EA-9282-1E66B9DE06C0}" type="slidenum">
              <a:rPr lang="cs-CZ" smtClean="0">
                <a:solidFill>
                  <a:prstClr val="white"/>
                </a:solidFill>
              </a:rPr>
              <a:pPr/>
              <a:t>‹#›</a:t>
            </a:fld>
            <a:endParaRPr lang="cs-CZ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4354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3/37/Mt_Rushmore.JPG?uselang=cs" TargetMode="External"/><Relationship Id="rId2" Type="http://schemas.openxmlformats.org/officeDocument/2006/relationships/hyperlink" Target="http://en.wikipedia.org/wiki/public_domai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4/4b/Sfbaybridge_at_night.jpg" TargetMode="External"/><Relationship Id="rId2" Type="http://schemas.openxmlformats.org/officeDocument/2006/relationships/hyperlink" Target="http://en.wikipedia.org/wiki/public_domain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http://upload.wikimedia.org/wikipedia/commons/e/e9/San_Francisco_by_night_skyline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thumb/7/76/Las_Vegas_strip.jpg/800px-Las_Vegas_strip.jpg" TargetMode="External"/><Relationship Id="rId2" Type="http://schemas.openxmlformats.org/officeDocument/2006/relationships/hyperlink" Target="http://en.wikipedia.org/wiki/public_domai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cs:Creative_Commons" TargetMode="External"/><Relationship Id="rId2" Type="http://schemas.openxmlformats.org/officeDocument/2006/relationships/hyperlink" Target="http://upload.wikimedia.org/wikipedia/commons/thumb/7/7c/Giant_sequoias_in_Sequoia_National_Park_2013.jpg/800px-Giant_sequoias_in_Sequoia_National_Park_2013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http://upload.wikimedia.org/wikipedia/commons/e/e8/120px-US_map-Midwest.pn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e/e8/120px-US_map-Midwest.png" TargetMode="External"/><Relationship Id="rId2" Type="http://schemas.openxmlformats.org/officeDocument/2006/relationships/hyperlink" Target="http://en.wikipedia.org/wiki/cs:Creative_Common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hyperlink" Target="http://upload.wikimedia.org/wikipedia/commons/thumb/9/97/Hollywood-Sign-cropped.jpg/800px-Hollywood-Sign-cropped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thumb/7/7f/New_england_ref_2001.jpg/396px-New_england_ref_2001.jpg" TargetMode="External"/><Relationship Id="rId2" Type="http://schemas.openxmlformats.org/officeDocument/2006/relationships/hyperlink" Target="http://en.wikipedia.org/wiki/public_domai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thumb/3/3c/Kennedy-space-center.jpg/800px-Kennedy-space-center.jpg" TargetMode="External"/><Relationship Id="rId2" Type="http://schemas.openxmlformats.org/officeDocument/2006/relationships/hyperlink" Target="http://en.wikipedia.org/wiki/cs:Creative_Common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e/e8/120px-US_map-Midwest.pn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://en.wikipedia.org/wiki/cs:Creative_Commons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971356"/>
              </p:ext>
            </p:extLst>
          </p:nvPr>
        </p:nvGraphicFramePr>
        <p:xfrm>
          <a:off x="413284" y="1700808"/>
          <a:ext cx="8280920" cy="51111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59988"/>
                <a:gridCol w="6520932"/>
              </a:tblGrid>
              <a:tr h="461188">
                <a:tc>
                  <a:txBody>
                    <a:bodyPr/>
                    <a:lstStyle/>
                    <a:p>
                      <a:pPr algn="l"/>
                      <a:r>
                        <a:rPr lang="cs-CZ" sz="1700" b="1" baseline="0" dirty="0" smtClean="0">
                          <a:latin typeface="Arial" pitchFamily="34" charset="0"/>
                          <a:cs typeface="Arial" pitchFamily="34" charset="0"/>
                        </a:rPr>
                        <a:t>Název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700" b="1" baseline="0" dirty="0" err="1" smtClean="0">
                          <a:latin typeface="Arial" pitchFamily="34" charset="0"/>
                          <a:cs typeface="Arial" pitchFamily="34" charset="0"/>
                        </a:rPr>
                        <a:t>The</a:t>
                      </a:r>
                      <a:r>
                        <a:rPr lang="cs-CZ" sz="1700" b="1" baseline="0" dirty="0" smtClean="0">
                          <a:latin typeface="Arial" pitchFamily="34" charset="0"/>
                          <a:cs typeface="Arial" pitchFamily="34" charset="0"/>
                        </a:rPr>
                        <a:t> USA – </a:t>
                      </a:r>
                      <a:r>
                        <a:rPr lang="cs-CZ" sz="1700" b="1" baseline="0" dirty="0" err="1" smtClean="0">
                          <a:latin typeface="Arial" pitchFamily="34" charset="0"/>
                          <a:cs typeface="Arial" pitchFamily="34" charset="0"/>
                        </a:rPr>
                        <a:t>Regions</a:t>
                      </a:r>
                      <a:r>
                        <a:rPr lang="cs-CZ" sz="1700" b="1" baseline="0" dirty="0" smtClean="0"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cs-CZ" sz="1700" b="1" baseline="0" dirty="0" err="1" smtClean="0">
                          <a:latin typeface="Arial" pitchFamily="34" charset="0"/>
                          <a:cs typeface="Arial" pitchFamily="34" charset="0"/>
                        </a:rPr>
                        <a:t>Places</a:t>
                      </a:r>
                      <a:r>
                        <a:rPr lang="cs-CZ" sz="1700" b="1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cs-CZ" sz="1700" b="1" baseline="0" dirty="0" err="1" smtClean="0">
                          <a:latin typeface="Arial" pitchFamily="34" charset="0"/>
                          <a:cs typeface="Arial" pitchFamily="34" charset="0"/>
                        </a:rPr>
                        <a:t>of</a:t>
                      </a:r>
                      <a:r>
                        <a:rPr lang="cs-CZ" sz="1700" b="1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cs-CZ" sz="1700" b="1" baseline="0" smtClean="0">
                          <a:latin typeface="Arial" pitchFamily="34" charset="0"/>
                          <a:cs typeface="Arial" pitchFamily="34" charset="0"/>
                        </a:rPr>
                        <a:t>interest</a:t>
                      </a:r>
                      <a:endParaRPr lang="cs-CZ" sz="1700" b="1" baseline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590546">
                <a:tc>
                  <a:txBody>
                    <a:bodyPr/>
                    <a:lstStyle/>
                    <a:p>
                      <a:pPr algn="l"/>
                      <a:r>
                        <a:rPr lang="cs-CZ" sz="1700" b="1" baseline="0" dirty="0" smtClean="0">
                          <a:latin typeface="Arial" pitchFamily="34" charset="0"/>
                          <a:cs typeface="Arial" pitchFamily="34" charset="0"/>
                        </a:rPr>
                        <a:t>Předmět, ročník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700" b="0" baseline="0" dirty="0" smtClean="0">
                          <a:latin typeface="Arial" pitchFamily="34" charset="0"/>
                          <a:cs typeface="Arial" pitchFamily="34" charset="0"/>
                        </a:rPr>
                        <a:t>Anglický jazyk, 1.- 4. roč. , kvinta - oktáva</a:t>
                      </a:r>
                    </a:p>
                  </a:txBody>
                  <a:tcPr anchor="ctr"/>
                </a:tc>
              </a:tr>
              <a:tr h="590546">
                <a:tc>
                  <a:txBody>
                    <a:bodyPr/>
                    <a:lstStyle/>
                    <a:p>
                      <a:pPr algn="l"/>
                      <a:r>
                        <a:rPr lang="cs-CZ" sz="1700" b="1" baseline="0" dirty="0" smtClean="0">
                          <a:latin typeface="Arial" pitchFamily="34" charset="0"/>
                          <a:cs typeface="Arial" pitchFamily="34" charset="0"/>
                        </a:rPr>
                        <a:t>Tematická oblast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700" b="0" baseline="0" dirty="0" smtClean="0">
                          <a:latin typeface="Arial" pitchFamily="34" charset="0"/>
                          <a:cs typeface="Arial" pitchFamily="34" charset="0"/>
                        </a:rPr>
                        <a:t>Reálie – Česká republika</a:t>
                      </a:r>
                      <a:r>
                        <a:rPr lang="cs-CZ" sz="1700" b="0" baseline="0" smtClean="0">
                          <a:latin typeface="Arial" pitchFamily="34" charset="0"/>
                          <a:cs typeface="Arial" pitchFamily="34" charset="0"/>
                        </a:rPr>
                        <a:t>, Olomoucký </a:t>
                      </a:r>
                      <a:r>
                        <a:rPr lang="cs-CZ" sz="1700" b="0" baseline="0" dirty="0" smtClean="0">
                          <a:latin typeface="Arial" pitchFamily="34" charset="0"/>
                          <a:cs typeface="Arial" pitchFamily="34" charset="0"/>
                        </a:rPr>
                        <a:t>kraj, Spojené státy americké, Kanada</a:t>
                      </a:r>
                    </a:p>
                  </a:txBody>
                  <a:tcPr anchor="ctr"/>
                </a:tc>
              </a:tr>
              <a:tr h="451920">
                <a:tc>
                  <a:txBody>
                    <a:bodyPr/>
                    <a:lstStyle/>
                    <a:p>
                      <a:r>
                        <a:rPr lang="cs-CZ" sz="1700" b="1" dirty="0" smtClean="0">
                          <a:latin typeface="Arial" pitchFamily="34" charset="0"/>
                          <a:cs typeface="Arial" pitchFamily="34" charset="0"/>
                        </a:rPr>
                        <a:t>Anotace</a:t>
                      </a:r>
                      <a:endParaRPr lang="cs-CZ" sz="1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700" b="0" dirty="0" smtClean="0">
                          <a:latin typeface="Arial" pitchFamily="34" charset="0"/>
                          <a:cs typeface="Arial" pitchFamily="34" charset="0"/>
                        </a:rPr>
                        <a:t>Jedná se o prezentaci s výkladem, obrázky </a:t>
                      </a:r>
                      <a:endParaRPr lang="cs-CZ" sz="17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556800">
                <a:tc>
                  <a:txBody>
                    <a:bodyPr/>
                    <a:lstStyle/>
                    <a:p>
                      <a:r>
                        <a:rPr lang="cs-CZ" sz="1700" b="1" dirty="0" smtClean="0">
                          <a:latin typeface="Arial" pitchFamily="34" charset="0"/>
                          <a:cs typeface="Arial" pitchFamily="34" charset="0"/>
                        </a:rPr>
                        <a:t>Klíčová</a:t>
                      </a:r>
                      <a:r>
                        <a:rPr lang="cs-CZ" sz="1700" b="1" baseline="0" dirty="0" smtClean="0">
                          <a:latin typeface="Arial" pitchFamily="34" charset="0"/>
                          <a:cs typeface="Arial" pitchFamily="34" charset="0"/>
                        </a:rPr>
                        <a:t> slova</a:t>
                      </a:r>
                      <a:endParaRPr lang="cs-CZ" sz="1700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700" b="0" dirty="0" smtClean="0">
                          <a:latin typeface="Arial" pitchFamily="34" charset="0"/>
                          <a:cs typeface="Arial" pitchFamily="34" charset="0"/>
                        </a:rPr>
                        <a:t>City, centre, </a:t>
                      </a:r>
                      <a:r>
                        <a:rPr lang="cs-CZ" sz="1700" b="0" dirty="0" err="1" smtClean="0">
                          <a:latin typeface="Arial" pitchFamily="34" charset="0"/>
                          <a:cs typeface="Arial" pitchFamily="34" charset="0"/>
                        </a:rPr>
                        <a:t>the</a:t>
                      </a:r>
                      <a:r>
                        <a:rPr lang="cs-CZ" sz="1700" b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cs-CZ" sz="1700" b="0" dirty="0" err="1" smtClean="0">
                          <a:latin typeface="Arial" pitchFamily="34" charset="0"/>
                          <a:cs typeface="Arial" pitchFamily="34" charset="0"/>
                        </a:rPr>
                        <a:t>capital</a:t>
                      </a:r>
                      <a:r>
                        <a:rPr lang="cs-CZ" sz="1700" b="0" dirty="0" smtClean="0"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cs-CZ" sz="1700" b="0" dirty="0" err="1" smtClean="0">
                          <a:latin typeface="Arial" pitchFamily="34" charset="0"/>
                          <a:cs typeface="Arial" pitchFamily="34" charset="0"/>
                        </a:rPr>
                        <a:t>institution</a:t>
                      </a:r>
                      <a:r>
                        <a:rPr lang="cs-CZ" sz="1700" b="0" dirty="0" smtClean="0">
                          <a:latin typeface="Arial" pitchFamily="34" charset="0"/>
                          <a:cs typeface="Arial" pitchFamily="34" charset="0"/>
                        </a:rPr>
                        <a:t>, monument, museum, </a:t>
                      </a:r>
                      <a:r>
                        <a:rPr lang="cs-CZ" sz="1700" b="0" dirty="0" err="1" smtClean="0">
                          <a:latin typeface="Arial" pitchFamily="34" charset="0"/>
                          <a:cs typeface="Arial" pitchFamily="34" charset="0"/>
                        </a:rPr>
                        <a:t>the</a:t>
                      </a:r>
                      <a:r>
                        <a:rPr lang="cs-CZ" sz="1700" b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cs-CZ" sz="1700" b="0" dirty="0" err="1" smtClean="0">
                          <a:latin typeface="Arial" pitchFamily="34" charset="0"/>
                          <a:cs typeface="Arial" pitchFamily="34" charset="0"/>
                        </a:rPr>
                        <a:t>White</a:t>
                      </a:r>
                      <a:r>
                        <a:rPr lang="cs-CZ" sz="1700" b="0" dirty="0" smtClean="0">
                          <a:latin typeface="Arial" pitchFamily="34" charset="0"/>
                          <a:cs typeface="Arial" pitchFamily="34" charset="0"/>
                        </a:rPr>
                        <a:t> House, </a:t>
                      </a:r>
                      <a:r>
                        <a:rPr lang="cs-CZ" sz="1700" b="0" dirty="0" err="1" smtClean="0">
                          <a:latin typeface="Arial" pitchFamily="34" charset="0"/>
                          <a:cs typeface="Arial" pitchFamily="34" charset="0"/>
                        </a:rPr>
                        <a:t>the</a:t>
                      </a:r>
                      <a:r>
                        <a:rPr lang="cs-CZ" sz="1700" b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cs-CZ" sz="1700" b="0" dirty="0" err="1" smtClean="0">
                          <a:latin typeface="Arial" pitchFamily="34" charset="0"/>
                          <a:cs typeface="Arial" pitchFamily="34" charset="0"/>
                        </a:rPr>
                        <a:t>Statue</a:t>
                      </a:r>
                      <a:r>
                        <a:rPr lang="cs-CZ" sz="1700" b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cs-CZ" sz="1700" b="0" dirty="0" err="1" smtClean="0">
                          <a:latin typeface="Arial" pitchFamily="34" charset="0"/>
                          <a:cs typeface="Arial" pitchFamily="34" charset="0"/>
                        </a:rPr>
                        <a:t>of</a:t>
                      </a:r>
                      <a:r>
                        <a:rPr lang="cs-CZ" sz="1700" b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cs-CZ" sz="1700" b="0" dirty="0" err="1" smtClean="0">
                          <a:latin typeface="Arial" pitchFamily="34" charset="0"/>
                          <a:cs typeface="Arial" pitchFamily="34" charset="0"/>
                        </a:rPr>
                        <a:t>Liberty</a:t>
                      </a:r>
                      <a:r>
                        <a:rPr lang="cs-CZ" sz="1700" b="0" dirty="0" smtClean="0">
                          <a:latin typeface="Arial" pitchFamily="34" charset="0"/>
                          <a:cs typeface="Arial" pitchFamily="34" charset="0"/>
                        </a:rPr>
                        <a:t>, Manhattan</a:t>
                      </a:r>
                    </a:p>
                  </a:txBody>
                  <a:tcPr anchor="ctr"/>
                </a:tc>
              </a:tr>
              <a:tr h="451920">
                <a:tc>
                  <a:txBody>
                    <a:bodyPr/>
                    <a:lstStyle/>
                    <a:p>
                      <a:r>
                        <a:rPr lang="cs-CZ" sz="1700" b="1" dirty="0" smtClean="0">
                          <a:latin typeface="Arial" pitchFamily="34" charset="0"/>
                          <a:cs typeface="Arial" pitchFamily="34" charset="0"/>
                        </a:rPr>
                        <a:t>Autor</a:t>
                      </a:r>
                      <a:endParaRPr lang="cs-CZ" sz="1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700" b="0" dirty="0" smtClean="0">
                          <a:latin typeface="Arial" pitchFamily="34" charset="0"/>
                          <a:cs typeface="Arial" pitchFamily="34" charset="0"/>
                        </a:rPr>
                        <a:t>Mgr. Romana Jurášová</a:t>
                      </a:r>
                      <a:endParaRPr lang="cs-CZ" sz="17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435341">
                <a:tc>
                  <a:txBody>
                    <a:bodyPr/>
                    <a:lstStyle/>
                    <a:p>
                      <a:r>
                        <a:rPr lang="cs-CZ" sz="1700" b="1" dirty="0" smtClean="0">
                          <a:latin typeface="Arial" pitchFamily="34" charset="0"/>
                          <a:cs typeface="Arial" pitchFamily="34" charset="0"/>
                        </a:rPr>
                        <a:t>Datum</a:t>
                      </a:r>
                      <a:endParaRPr lang="cs-CZ" sz="1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700" b="0" dirty="0" smtClean="0">
                          <a:latin typeface="Arial" pitchFamily="34" charset="0"/>
                          <a:cs typeface="Arial" pitchFamily="34" charset="0"/>
                        </a:rPr>
                        <a:t>14.</a:t>
                      </a:r>
                      <a:r>
                        <a:rPr lang="cs-CZ" sz="1700" b="0" baseline="0" dirty="0" smtClean="0">
                          <a:latin typeface="Arial" pitchFamily="34" charset="0"/>
                          <a:cs typeface="Arial" pitchFamily="34" charset="0"/>
                        </a:rPr>
                        <a:t> 5. 2014</a:t>
                      </a:r>
                      <a:endParaRPr lang="cs-CZ" sz="1700" b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451920">
                <a:tc>
                  <a:txBody>
                    <a:bodyPr/>
                    <a:lstStyle/>
                    <a:p>
                      <a:r>
                        <a:rPr lang="cs-CZ" sz="1700" b="1" dirty="0" smtClean="0">
                          <a:latin typeface="Arial" pitchFamily="34" charset="0"/>
                          <a:cs typeface="Arial" pitchFamily="34" charset="0"/>
                        </a:rPr>
                        <a:t>Škola</a:t>
                      </a:r>
                      <a:endParaRPr lang="cs-CZ" sz="1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700" b="0" dirty="0" smtClean="0">
                          <a:latin typeface="Arial" pitchFamily="34" charset="0"/>
                          <a:cs typeface="Arial" pitchFamily="34" charset="0"/>
                        </a:rPr>
                        <a:t>Gymnázium Jana Opletala, Litovel, Opletalova 189</a:t>
                      </a:r>
                      <a:endParaRPr lang="cs-CZ" sz="17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1030079">
                <a:tc>
                  <a:txBody>
                    <a:bodyPr/>
                    <a:lstStyle/>
                    <a:p>
                      <a:r>
                        <a:rPr lang="cs-CZ" sz="1700" b="1" dirty="0" smtClean="0">
                          <a:latin typeface="Arial" pitchFamily="34" charset="0"/>
                          <a:cs typeface="Arial" pitchFamily="34" charset="0"/>
                        </a:rPr>
                        <a:t>Projekt</a:t>
                      </a:r>
                      <a:endParaRPr lang="cs-CZ" sz="1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700" b="0" dirty="0" smtClean="0">
                          <a:latin typeface="Arial" pitchFamily="34" charset="0"/>
                          <a:cs typeface="Arial" pitchFamily="34" charset="0"/>
                        </a:rPr>
                        <a:t>EU peníze středním školám, </a:t>
                      </a:r>
                      <a:r>
                        <a:rPr lang="cs-CZ" sz="1700" b="0" dirty="0" err="1" smtClean="0">
                          <a:latin typeface="Arial" pitchFamily="34" charset="0"/>
                          <a:cs typeface="Arial" pitchFamily="34" charset="0"/>
                        </a:rPr>
                        <a:t>reg</a:t>
                      </a:r>
                      <a:r>
                        <a:rPr lang="cs-CZ" sz="1700" b="0" dirty="0" smtClean="0">
                          <a:latin typeface="Arial" pitchFamily="34" charset="0"/>
                          <a:cs typeface="Arial" pitchFamily="34" charset="0"/>
                        </a:rPr>
                        <a:t>. č.: CZ.1.07/1.5.00/34.0221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36789"/>
            <a:ext cx="8748464" cy="154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33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71323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MT. RUSHMORE MONUMENT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760640"/>
          </a:xfrm>
        </p:spPr>
        <p:txBody>
          <a:bodyPr>
            <a:normAutofit lnSpcReduction="10000"/>
          </a:bodyPr>
          <a:lstStyle/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100" dirty="0" smtClean="0">
              <a:solidFill>
                <a:schemeClr val="tx2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4008" indent="0">
              <a:buNone/>
            </a:pPr>
            <a:r>
              <a:rPr lang="cs-CZ" sz="1100" dirty="0" smtClean="0">
                <a:solidFill>
                  <a:schemeClr val="tx2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Zdroj</a:t>
            </a:r>
            <a:r>
              <a:rPr lang="cs-CZ" sz="1100" dirty="0">
                <a:solidFill>
                  <a:schemeClr val="tx2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[</a:t>
            </a:r>
            <a:r>
              <a:rPr lang="cs-CZ" sz="1100" dirty="0" smtClean="0">
                <a:solidFill>
                  <a:schemeClr val="tx2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cit2014-05-15]. </a:t>
            </a:r>
            <a:r>
              <a:rPr lang="cs-CZ" sz="1100" dirty="0">
                <a:solidFill>
                  <a:schemeClr val="tx2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Dostupný pod licencí </a:t>
            </a: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1100" b="1" i="1" u="sng" dirty="0">
                <a:solidFill>
                  <a:srgbClr val="663366"/>
                </a:solidFill>
                <a:latin typeface="Arial"/>
                <a:hlinkClick r:id="rId2" tooltip="w:public domain"/>
              </a:rPr>
              <a:t>public </a:t>
            </a:r>
            <a:r>
              <a:rPr lang="cs-CZ" sz="1100" b="1" i="1" u="sng" dirty="0" err="1">
                <a:solidFill>
                  <a:srgbClr val="663366"/>
                </a:solidFill>
                <a:latin typeface="Arial"/>
                <a:hlinkClick r:id="rId2" tooltip="w:public domain"/>
              </a:rPr>
              <a:t>domain</a:t>
            </a:r>
            <a:endParaRPr lang="cs-CZ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r>
              <a:rPr lang="cs-CZ" sz="11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http://upload.wikimedia.org/wikipedia/commons/3/37/Mt_Rushmore.JPG?uselang=cs</a:t>
            </a:r>
            <a:endParaRPr lang="cs-CZ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8760"/>
            <a:ext cx="6912768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573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THE NORTH WEST REGION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err="1" smtClean="0"/>
              <a:t>The</a:t>
            </a:r>
            <a:r>
              <a:rPr lang="cs-CZ" dirty="0" smtClean="0"/>
              <a:t> Rocky </a:t>
            </a:r>
            <a:r>
              <a:rPr lang="cs-CZ" dirty="0" err="1" smtClean="0"/>
              <a:t>Mountain</a:t>
            </a:r>
            <a:r>
              <a:rPr lang="cs-CZ" dirty="0" smtClean="0"/>
              <a:t> </a:t>
            </a:r>
            <a:r>
              <a:rPr lang="cs-CZ" dirty="0" err="1" smtClean="0"/>
              <a:t>States</a:t>
            </a:r>
            <a:r>
              <a:rPr lang="cs-CZ" dirty="0" smtClean="0"/>
              <a:t> - Idaho, Montana, </a:t>
            </a:r>
            <a:r>
              <a:rPr lang="cs-CZ" dirty="0"/>
              <a:t>W</a:t>
            </a:r>
            <a:r>
              <a:rPr lang="cs-CZ" dirty="0" smtClean="0"/>
              <a:t>yoming, Colorado, Utah, New </a:t>
            </a:r>
            <a:r>
              <a:rPr lang="cs-CZ" dirty="0" err="1" smtClean="0"/>
              <a:t>Mexico</a:t>
            </a:r>
            <a:endParaRPr lang="cs-CZ" dirty="0" smtClean="0"/>
          </a:p>
          <a:p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Pacific</a:t>
            </a:r>
            <a:r>
              <a:rPr lang="cs-CZ" dirty="0" smtClean="0"/>
              <a:t> </a:t>
            </a:r>
            <a:r>
              <a:rPr lang="cs-CZ" dirty="0" err="1" smtClean="0"/>
              <a:t>Northwest</a:t>
            </a:r>
            <a:r>
              <a:rPr lang="cs-CZ" dirty="0" smtClean="0"/>
              <a:t> – Oregon, Washington, </a:t>
            </a:r>
            <a:r>
              <a:rPr lang="cs-CZ" dirty="0" err="1" smtClean="0"/>
              <a:t>Alaska</a:t>
            </a:r>
            <a:endParaRPr lang="cs-CZ" dirty="0" smtClean="0"/>
          </a:p>
          <a:p>
            <a:r>
              <a:rPr lang="cs-CZ" dirty="0" smtClean="0"/>
              <a:t>Denver, Seattle, </a:t>
            </a:r>
            <a:r>
              <a:rPr lang="cs-CZ" dirty="0" err="1" smtClean="0"/>
              <a:t>the</a:t>
            </a:r>
            <a:r>
              <a:rPr lang="cs-CZ" dirty="0" smtClean="0"/>
              <a:t> Colorado </a:t>
            </a:r>
            <a:r>
              <a:rPr lang="cs-CZ" dirty="0" err="1" smtClean="0"/>
              <a:t>Rockeis</a:t>
            </a:r>
            <a:r>
              <a:rPr lang="cs-CZ" dirty="0" smtClean="0"/>
              <a:t> – ski </a:t>
            </a:r>
            <a:r>
              <a:rPr lang="cs-CZ" dirty="0" err="1" smtClean="0"/>
              <a:t>resorts</a:t>
            </a:r>
            <a:endParaRPr lang="cs-CZ" dirty="0" smtClean="0"/>
          </a:p>
          <a:p>
            <a:r>
              <a:rPr lang="cs-CZ" dirty="0" smtClean="0"/>
              <a:t>Denver – </a:t>
            </a:r>
            <a:r>
              <a:rPr lang="cs-CZ" dirty="0" err="1" smtClean="0"/>
              <a:t>aviatiothn</a:t>
            </a:r>
            <a:r>
              <a:rPr lang="cs-CZ" dirty="0" smtClean="0"/>
              <a:t>, </a:t>
            </a:r>
            <a:r>
              <a:rPr lang="cs-CZ" dirty="0" err="1" smtClean="0"/>
              <a:t>airplane</a:t>
            </a:r>
            <a:r>
              <a:rPr lang="cs-CZ" dirty="0" smtClean="0"/>
              <a:t> </a:t>
            </a:r>
            <a:r>
              <a:rPr lang="cs-CZ" dirty="0" err="1" smtClean="0"/>
              <a:t>industry</a:t>
            </a:r>
            <a:endParaRPr lang="cs-CZ" dirty="0" smtClean="0"/>
          </a:p>
          <a:p>
            <a:r>
              <a:rPr lang="cs-CZ" dirty="0" smtClean="0"/>
              <a:t>Salt </a:t>
            </a:r>
            <a:r>
              <a:rPr lang="cs-CZ" dirty="0" err="1" smtClean="0"/>
              <a:t>Lake</a:t>
            </a:r>
            <a:r>
              <a:rPr lang="cs-CZ" dirty="0" smtClean="0"/>
              <a:t> City – </a:t>
            </a:r>
            <a:r>
              <a:rPr lang="cs-CZ" dirty="0" err="1" smtClean="0"/>
              <a:t>Mormons</a:t>
            </a:r>
            <a:endParaRPr lang="cs-CZ" dirty="0" smtClean="0"/>
          </a:p>
          <a:p>
            <a:r>
              <a:rPr lang="cs-CZ" dirty="0" err="1" smtClean="0"/>
              <a:t>Alaska</a:t>
            </a:r>
            <a:r>
              <a:rPr lang="cs-CZ" dirty="0" smtClean="0"/>
              <a:t> – </a:t>
            </a:r>
            <a:r>
              <a:rPr lang="cs-CZ" dirty="0" err="1" smtClean="0"/>
              <a:t>extreme</a:t>
            </a:r>
            <a:r>
              <a:rPr lang="cs-CZ" dirty="0" smtClean="0"/>
              <a:t> </a:t>
            </a:r>
            <a:r>
              <a:rPr lang="cs-CZ" dirty="0" err="1" smtClean="0"/>
              <a:t>north</a:t>
            </a:r>
            <a:r>
              <a:rPr lang="cs-CZ" dirty="0" smtClean="0"/>
              <a:t>, permafrost,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Inuits</a:t>
            </a:r>
            <a:endParaRPr lang="cs-CZ" dirty="0" smtClean="0"/>
          </a:p>
          <a:p>
            <a:r>
              <a:rPr lang="cs-CZ" dirty="0" smtClean="0"/>
              <a:t>Natural </a:t>
            </a:r>
            <a:r>
              <a:rPr lang="cs-CZ" dirty="0" err="1" smtClean="0"/>
              <a:t>beauty</a:t>
            </a:r>
            <a:r>
              <a:rPr lang="cs-CZ" dirty="0" smtClean="0"/>
              <a:t> – </a:t>
            </a:r>
            <a:r>
              <a:rPr lang="cs-CZ" dirty="0" err="1" smtClean="0"/>
              <a:t>Yellowstone</a:t>
            </a:r>
            <a:r>
              <a:rPr lang="cs-CZ" dirty="0" smtClean="0"/>
              <a:t> </a:t>
            </a:r>
            <a:r>
              <a:rPr lang="cs-CZ" dirty="0" err="1" smtClean="0"/>
              <a:t>Nation</a:t>
            </a:r>
            <a:r>
              <a:rPr lang="cs-CZ" dirty="0" smtClean="0"/>
              <a:t> Park, </a:t>
            </a:r>
            <a:r>
              <a:rPr lang="cs-CZ" dirty="0" err="1" smtClean="0"/>
              <a:t>Glacier</a:t>
            </a:r>
            <a:r>
              <a:rPr lang="cs-CZ" dirty="0" smtClean="0"/>
              <a:t> </a:t>
            </a:r>
            <a:r>
              <a:rPr lang="cs-CZ" dirty="0" err="1" smtClean="0"/>
              <a:t>National</a:t>
            </a:r>
            <a:r>
              <a:rPr lang="cs-CZ" dirty="0" smtClean="0"/>
              <a:t> Park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1420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56921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SOUTHWEST AND HAWAII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546088"/>
          </a:xfrm>
        </p:spPr>
        <p:txBody>
          <a:bodyPr>
            <a:normAutofit fontScale="70000" lnSpcReduction="20000"/>
          </a:bodyPr>
          <a:lstStyle/>
          <a:p>
            <a:r>
              <a:rPr lang="cs-CZ" sz="3600" dirty="0" err="1" smtClean="0"/>
              <a:t>States</a:t>
            </a:r>
            <a:r>
              <a:rPr lang="cs-CZ" sz="3600" dirty="0" smtClean="0"/>
              <a:t> – </a:t>
            </a:r>
            <a:r>
              <a:rPr lang="cs-CZ" sz="3600" dirty="0" err="1" smtClean="0"/>
              <a:t>California</a:t>
            </a:r>
            <a:r>
              <a:rPr lang="cs-CZ" sz="3600" dirty="0" smtClean="0"/>
              <a:t>, Arizona, Nevada</a:t>
            </a:r>
          </a:p>
          <a:p>
            <a:r>
              <a:rPr lang="cs-CZ" sz="3600" dirty="0" err="1" smtClean="0"/>
              <a:t>Large</a:t>
            </a:r>
            <a:r>
              <a:rPr lang="cs-CZ" sz="3600" dirty="0" smtClean="0"/>
              <a:t> </a:t>
            </a:r>
            <a:r>
              <a:rPr lang="cs-CZ" sz="3600" dirty="0" err="1" smtClean="0"/>
              <a:t>Hispanic</a:t>
            </a:r>
            <a:r>
              <a:rPr lang="cs-CZ" sz="3600" dirty="0" smtClean="0"/>
              <a:t> </a:t>
            </a:r>
            <a:r>
              <a:rPr lang="cs-CZ" sz="3600" dirty="0" err="1" smtClean="0"/>
              <a:t>population</a:t>
            </a:r>
            <a:r>
              <a:rPr lang="cs-CZ" sz="3600" dirty="0" smtClean="0"/>
              <a:t> (</a:t>
            </a:r>
            <a:r>
              <a:rPr lang="cs-CZ" sz="3600" dirty="0" err="1" smtClean="0"/>
              <a:t>Spanish</a:t>
            </a:r>
            <a:r>
              <a:rPr lang="cs-CZ" sz="3600" dirty="0" smtClean="0"/>
              <a:t>, </a:t>
            </a:r>
            <a:r>
              <a:rPr lang="cs-CZ" sz="3600" dirty="0" err="1" smtClean="0"/>
              <a:t>Mexican</a:t>
            </a:r>
            <a:r>
              <a:rPr lang="cs-CZ" sz="3600" dirty="0" smtClean="0"/>
              <a:t>)</a:t>
            </a:r>
          </a:p>
          <a:p>
            <a:r>
              <a:rPr lang="cs-CZ" sz="3600" dirty="0" err="1" smtClean="0"/>
              <a:t>The</a:t>
            </a:r>
            <a:r>
              <a:rPr lang="cs-CZ" sz="3600" dirty="0" smtClean="0"/>
              <a:t> </a:t>
            </a:r>
            <a:r>
              <a:rPr lang="cs-CZ" sz="3600" dirty="0" err="1" smtClean="0"/>
              <a:t>native</a:t>
            </a:r>
            <a:r>
              <a:rPr lang="cs-CZ" sz="3600" dirty="0" smtClean="0"/>
              <a:t> </a:t>
            </a:r>
            <a:r>
              <a:rPr lang="cs-CZ" sz="3600" dirty="0" err="1" smtClean="0"/>
              <a:t>Americans</a:t>
            </a:r>
            <a:r>
              <a:rPr lang="cs-CZ" sz="3600" dirty="0" smtClean="0"/>
              <a:t> </a:t>
            </a:r>
            <a:r>
              <a:rPr lang="cs-CZ" sz="3600" dirty="0" err="1" smtClean="0"/>
              <a:t>reservations</a:t>
            </a:r>
            <a:r>
              <a:rPr lang="cs-CZ" sz="3600" dirty="0" smtClean="0"/>
              <a:t> – </a:t>
            </a:r>
            <a:r>
              <a:rPr lang="cs-CZ" sz="3600" dirty="0" err="1" smtClean="0"/>
              <a:t>the</a:t>
            </a:r>
            <a:r>
              <a:rPr lang="cs-CZ" sz="3600" dirty="0" smtClean="0"/>
              <a:t> </a:t>
            </a:r>
            <a:r>
              <a:rPr lang="cs-CZ" sz="3600" dirty="0" err="1" smtClean="0"/>
              <a:t>Navajo</a:t>
            </a:r>
            <a:r>
              <a:rPr lang="cs-CZ" sz="3600" dirty="0" smtClean="0"/>
              <a:t>, </a:t>
            </a:r>
            <a:r>
              <a:rPr lang="cs-CZ" sz="3600" dirty="0" err="1" smtClean="0"/>
              <a:t>Shoshone</a:t>
            </a:r>
            <a:r>
              <a:rPr lang="cs-CZ" sz="3600" dirty="0" smtClean="0"/>
              <a:t> </a:t>
            </a:r>
            <a:r>
              <a:rPr lang="cs-CZ" sz="3600" dirty="0" err="1" smtClean="0"/>
              <a:t>people</a:t>
            </a:r>
            <a:endParaRPr lang="cs-CZ" sz="3600" dirty="0" smtClean="0"/>
          </a:p>
          <a:p>
            <a:r>
              <a:rPr lang="cs-CZ" sz="3600" dirty="0" smtClean="0"/>
              <a:t>San Francisco – </a:t>
            </a:r>
            <a:r>
              <a:rPr lang="cs-CZ" sz="3600" dirty="0" err="1" smtClean="0"/>
              <a:t>cable</a:t>
            </a:r>
            <a:r>
              <a:rPr lang="cs-CZ" sz="3600" dirty="0" smtClean="0"/>
              <a:t> </a:t>
            </a:r>
            <a:r>
              <a:rPr lang="cs-CZ" sz="3600" dirty="0" err="1" smtClean="0"/>
              <a:t>cars</a:t>
            </a:r>
            <a:r>
              <a:rPr lang="cs-CZ" sz="3600" dirty="0" smtClean="0"/>
              <a:t>, </a:t>
            </a:r>
            <a:r>
              <a:rPr lang="cs-CZ" sz="3600" dirty="0" err="1" smtClean="0"/>
              <a:t>The</a:t>
            </a:r>
            <a:r>
              <a:rPr lang="cs-CZ" sz="3600" dirty="0" smtClean="0"/>
              <a:t> </a:t>
            </a:r>
            <a:r>
              <a:rPr lang="cs-CZ" sz="3600" dirty="0" err="1" smtClean="0"/>
              <a:t>Golden</a:t>
            </a:r>
            <a:r>
              <a:rPr lang="cs-CZ" sz="3600" dirty="0" smtClean="0"/>
              <a:t> </a:t>
            </a:r>
            <a:r>
              <a:rPr lang="cs-CZ" sz="3600" dirty="0" err="1" smtClean="0"/>
              <a:t>Gate</a:t>
            </a:r>
            <a:r>
              <a:rPr lang="cs-CZ" sz="3600" dirty="0" smtClean="0"/>
              <a:t> </a:t>
            </a:r>
            <a:r>
              <a:rPr lang="cs-CZ" sz="3600" dirty="0" err="1" smtClean="0"/>
              <a:t>Bridge</a:t>
            </a:r>
            <a:r>
              <a:rPr lang="cs-CZ" sz="3600" dirty="0" smtClean="0"/>
              <a:t>, Alcatraz </a:t>
            </a:r>
            <a:r>
              <a:rPr lang="cs-CZ" sz="3600" dirty="0" err="1" smtClean="0"/>
              <a:t>prison</a:t>
            </a:r>
            <a:endParaRPr lang="cs-CZ" sz="3600" dirty="0" smtClean="0"/>
          </a:p>
          <a:p>
            <a:r>
              <a:rPr lang="cs-CZ" sz="3600" dirty="0" err="1" smtClean="0"/>
              <a:t>Sillicon</a:t>
            </a:r>
            <a:r>
              <a:rPr lang="cs-CZ" sz="3600" dirty="0" smtClean="0"/>
              <a:t> </a:t>
            </a:r>
            <a:r>
              <a:rPr lang="cs-CZ" sz="3600" dirty="0" err="1" smtClean="0"/>
              <a:t>Valley</a:t>
            </a:r>
            <a:r>
              <a:rPr lang="cs-CZ" sz="3600" dirty="0" smtClean="0"/>
              <a:t> – </a:t>
            </a:r>
            <a:r>
              <a:rPr lang="cs-CZ" sz="3600" dirty="0" err="1" smtClean="0"/>
              <a:t>the</a:t>
            </a:r>
            <a:r>
              <a:rPr lang="cs-CZ" sz="3600" dirty="0" smtClean="0"/>
              <a:t> </a:t>
            </a:r>
            <a:r>
              <a:rPr lang="cs-CZ" sz="3600" dirty="0" err="1" smtClean="0"/>
              <a:t>largest</a:t>
            </a:r>
            <a:r>
              <a:rPr lang="cs-CZ" sz="3600" dirty="0" smtClean="0"/>
              <a:t> centre </a:t>
            </a:r>
            <a:r>
              <a:rPr lang="cs-CZ" sz="3600" dirty="0" err="1" smtClean="0"/>
              <a:t>of</a:t>
            </a:r>
            <a:r>
              <a:rPr lang="cs-CZ" sz="3600" dirty="0" smtClean="0"/>
              <a:t> </a:t>
            </a:r>
            <a:r>
              <a:rPr lang="cs-CZ" sz="3600" dirty="0" err="1" smtClean="0"/>
              <a:t>computing</a:t>
            </a:r>
            <a:endParaRPr lang="cs-CZ" sz="3600" dirty="0" smtClean="0"/>
          </a:p>
          <a:p>
            <a:r>
              <a:rPr lang="cs-CZ" sz="3600" dirty="0" smtClean="0"/>
              <a:t>Las Vegas – centre </a:t>
            </a:r>
            <a:r>
              <a:rPr lang="cs-CZ" sz="3600" dirty="0" err="1" smtClean="0"/>
              <a:t>of</a:t>
            </a:r>
            <a:r>
              <a:rPr lang="cs-CZ" sz="3600" dirty="0" smtClean="0"/>
              <a:t> </a:t>
            </a:r>
            <a:r>
              <a:rPr lang="cs-CZ" sz="3600" dirty="0" err="1" smtClean="0"/>
              <a:t>gambling</a:t>
            </a:r>
            <a:r>
              <a:rPr lang="cs-CZ" sz="3600" dirty="0" smtClean="0"/>
              <a:t>, </a:t>
            </a:r>
            <a:r>
              <a:rPr lang="cs-CZ" sz="3600" dirty="0" err="1" smtClean="0"/>
              <a:t>casinos</a:t>
            </a:r>
            <a:r>
              <a:rPr lang="cs-CZ" sz="3600" dirty="0" smtClean="0"/>
              <a:t>, </a:t>
            </a:r>
            <a:r>
              <a:rPr lang="cs-CZ" sz="3600" dirty="0" err="1" smtClean="0"/>
              <a:t>hostels</a:t>
            </a:r>
            <a:endParaRPr lang="cs-CZ" sz="3600" dirty="0" smtClean="0"/>
          </a:p>
          <a:p>
            <a:r>
              <a:rPr lang="cs-CZ" sz="3600" dirty="0" smtClean="0"/>
              <a:t>Los Angeles – </a:t>
            </a:r>
            <a:r>
              <a:rPr lang="cs-CZ" sz="3600" dirty="0" err="1" smtClean="0"/>
              <a:t>Spanish</a:t>
            </a:r>
            <a:r>
              <a:rPr lang="cs-CZ" sz="3600" dirty="0" smtClean="0"/>
              <a:t> </a:t>
            </a:r>
            <a:r>
              <a:rPr lang="cs-CZ" sz="3600" dirty="0" err="1" smtClean="0"/>
              <a:t>origin</a:t>
            </a:r>
            <a:r>
              <a:rPr lang="cs-CZ" sz="3600" dirty="0" smtClean="0"/>
              <a:t>, </a:t>
            </a:r>
            <a:r>
              <a:rPr lang="cs-CZ" sz="3600" dirty="0" err="1" smtClean="0"/>
              <a:t>Beverly</a:t>
            </a:r>
            <a:r>
              <a:rPr lang="cs-CZ" sz="3600" dirty="0" smtClean="0"/>
              <a:t> </a:t>
            </a:r>
            <a:r>
              <a:rPr lang="cs-CZ" sz="3600" dirty="0" err="1" smtClean="0"/>
              <a:t>Hills</a:t>
            </a:r>
            <a:r>
              <a:rPr lang="cs-CZ" sz="3600" dirty="0" smtClean="0"/>
              <a:t>, Hollywood (film </a:t>
            </a:r>
            <a:r>
              <a:rPr lang="cs-CZ" sz="3600" dirty="0" err="1" smtClean="0"/>
              <a:t>studios</a:t>
            </a:r>
            <a:r>
              <a:rPr lang="cs-CZ" sz="3600" dirty="0" smtClean="0"/>
              <a:t> and film-</a:t>
            </a:r>
            <a:r>
              <a:rPr lang="cs-CZ" sz="3600" dirty="0" err="1" smtClean="0"/>
              <a:t>making</a:t>
            </a:r>
            <a:r>
              <a:rPr lang="cs-CZ" sz="3600" dirty="0" smtClean="0"/>
              <a:t> </a:t>
            </a:r>
            <a:r>
              <a:rPr lang="cs-CZ" sz="3600" dirty="0" err="1" smtClean="0"/>
              <a:t>companies</a:t>
            </a:r>
            <a:r>
              <a:rPr lang="cs-CZ" sz="3600" dirty="0" smtClean="0"/>
              <a:t>)</a:t>
            </a:r>
          </a:p>
          <a:p>
            <a:r>
              <a:rPr lang="cs-CZ" sz="3600" dirty="0" err="1" smtClean="0"/>
              <a:t>Nationa</a:t>
            </a:r>
            <a:r>
              <a:rPr lang="cs-CZ" sz="3600" dirty="0" smtClean="0"/>
              <a:t> </a:t>
            </a:r>
            <a:r>
              <a:rPr lang="cs-CZ" sz="3600" dirty="0" err="1" smtClean="0"/>
              <a:t>parks</a:t>
            </a:r>
            <a:r>
              <a:rPr lang="cs-CZ" sz="3600" dirty="0" smtClean="0"/>
              <a:t> – </a:t>
            </a:r>
            <a:r>
              <a:rPr lang="cs-CZ" sz="3600" dirty="0" err="1" smtClean="0"/>
              <a:t>The</a:t>
            </a:r>
            <a:r>
              <a:rPr lang="cs-CZ" sz="3600" dirty="0" smtClean="0"/>
              <a:t> Grand Canyon (30 km </a:t>
            </a:r>
            <a:r>
              <a:rPr lang="cs-CZ" sz="3600" dirty="0" err="1" smtClean="0"/>
              <a:t>wide</a:t>
            </a:r>
            <a:r>
              <a:rPr lang="cs-CZ" sz="3600" dirty="0"/>
              <a:t> </a:t>
            </a:r>
            <a:r>
              <a:rPr lang="cs-CZ" sz="3600" dirty="0" smtClean="0"/>
              <a:t>and  1.6 km </a:t>
            </a:r>
            <a:r>
              <a:rPr lang="cs-CZ" sz="3600" dirty="0" err="1" smtClean="0"/>
              <a:t>deep</a:t>
            </a:r>
            <a:r>
              <a:rPr lang="cs-CZ" sz="3600" dirty="0" smtClean="0"/>
              <a:t>), </a:t>
            </a:r>
            <a:r>
              <a:rPr lang="cs-CZ" sz="3600" dirty="0" err="1" smtClean="0"/>
              <a:t>Yosemite</a:t>
            </a:r>
            <a:r>
              <a:rPr lang="cs-CZ" sz="3600" dirty="0"/>
              <a:t> </a:t>
            </a:r>
            <a:r>
              <a:rPr lang="cs-CZ" sz="3600" dirty="0" err="1" smtClean="0"/>
              <a:t>Valley</a:t>
            </a:r>
            <a:r>
              <a:rPr lang="cs-CZ" sz="3600" dirty="0" smtClean="0"/>
              <a:t> </a:t>
            </a:r>
            <a:r>
              <a:rPr lang="cs-CZ" sz="3600" dirty="0" err="1" smtClean="0"/>
              <a:t>Nation</a:t>
            </a:r>
            <a:r>
              <a:rPr lang="cs-CZ" sz="3600" dirty="0" smtClean="0"/>
              <a:t> Park (</a:t>
            </a:r>
            <a:r>
              <a:rPr lang="cs-CZ" sz="3600" dirty="0" err="1" smtClean="0"/>
              <a:t>giant</a:t>
            </a:r>
            <a:r>
              <a:rPr lang="cs-CZ" sz="3600" dirty="0" smtClean="0"/>
              <a:t> </a:t>
            </a:r>
            <a:r>
              <a:rPr lang="cs-CZ" sz="3600" dirty="0" err="1" smtClean="0"/>
              <a:t>sequoias</a:t>
            </a:r>
            <a:r>
              <a:rPr lang="cs-CZ" sz="3600" dirty="0" smtClean="0"/>
              <a:t>, </a:t>
            </a:r>
            <a:r>
              <a:rPr lang="cs-CZ" sz="3600" dirty="0" err="1" smtClean="0"/>
              <a:t>the</a:t>
            </a:r>
            <a:r>
              <a:rPr lang="cs-CZ" sz="3600" dirty="0" smtClean="0"/>
              <a:t> </a:t>
            </a:r>
            <a:r>
              <a:rPr lang="cs-CZ" sz="3600" dirty="0" err="1" smtClean="0"/>
              <a:t>highest</a:t>
            </a:r>
            <a:r>
              <a:rPr lang="cs-CZ" sz="3600" dirty="0" smtClean="0"/>
              <a:t> </a:t>
            </a:r>
            <a:r>
              <a:rPr lang="cs-CZ" sz="3600" dirty="0" err="1" smtClean="0"/>
              <a:t>waterfall</a:t>
            </a:r>
            <a:r>
              <a:rPr lang="cs-CZ" sz="3600" dirty="0" smtClean="0"/>
              <a:t> in </a:t>
            </a:r>
            <a:r>
              <a:rPr lang="cs-CZ" sz="3600" dirty="0" err="1" smtClean="0"/>
              <a:t>the</a:t>
            </a:r>
            <a:r>
              <a:rPr lang="cs-CZ" sz="3600" dirty="0" smtClean="0"/>
              <a:t> USA), </a:t>
            </a:r>
            <a:r>
              <a:rPr lang="cs-CZ" sz="3600" dirty="0" err="1" smtClean="0"/>
              <a:t>Sequoia</a:t>
            </a:r>
            <a:r>
              <a:rPr lang="cs-CZ" sz="3600" dirty="0" smtClean="0"/>
              <a:t> </a:t>
            </a:r>
            <a:r>
              <a:rPr lang="cs-CZ" sz="3600" dirty="0" err="1" smtClean="0"/>
              <a:t>National</a:t>
            </a:r>
            <a:r>
              <a:rPr lang="cs-CZ" sz="3600" dirty="0" smtClean="0"/>
              <a:t> Park (</a:t>
            </a:r>
            <a:r>
              <a:rPr lang="cs-CZ" sz="3600" dirty="0" err="1" smtClean="0"/>
              <a:t>the</a:t>
            </a:r>
            <a:r>
              <a:rPr lang="cs-CZ" sz="3600" dirty="0" smtClean="0"/>
              <a:t> </a:t>
            </a:r>
            <a:r>
              <a:rPr lang="cs-CZ" sz="3600" dirty="0" err="1" smtClean="0"/>
              <a:t>southern</a:t>
            </a:r>
            <a:r>
              <a:rPr lang="cs-CZ" sz="3600" dirty="0" smtClean="0"/>
              <a:t> Sierra Nevada)</a:t>
            </a:r>
            <a:endParaRPr lang="cs-CZ" sz="36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3206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49721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/>
              <a:t>SAN FRANCISCO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48506" y="872716"/>
            <a:ext cx="3816424" cy="5688632"/>
          </a:xfrm>
        </p:spPr>
        <p:txBody>
          <a:bodyPr>
            <a:normAutofit fontScale="92500" lnSpcReduction="20000"/>
          </a:bodyPr>
          <a:lstStyle/>
          <a:p>
            <a:pPr marL="64008" indent="0">
              <a:buNone/>
            </a:pPr>
            <a:r>
              <a:rPr lang="cs-CZ" sz="2800" dirty="0" smtClean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GOLDEN GATE BRIDGE</a:t>
            </a:r>
          </a:p>
          <a:p>
            <a:pPr marL="64008" indent="0">
              <a:buNone/>
            </a:pPr>
            <a:endParaRPr lang="cs-CZ" sz="2800" dirty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2800" dirty="0" smtClean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2800" dirty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2800" dirty="0" smtClean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2800" dirty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2800" dirty="0" smtClean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2800" dirty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2800" dirty="0" smtClean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2800" dirty="0" smtClean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2800" dirty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2800" dirty="0" smtClean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r>
              <a:rPr lang="cs-CZ" sz="1050" dirty="0" smtClean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Zdroj</a:t>
            </a:r>
            <a:r>
              <a:rPr lang="cs-CZ" sz="105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 [cit2014-05-15]. Dostupný pod licencí </a:t>
            </a:r>
            <a:r>
              <a:rPr lang="cs-CZ" sz="105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1050" b="1" i="1" u="sng" dirty="0">
                <a:solidFill>
                  <a:srgbClr val="663366"/>
                </a:solidFill>
                <a:latin typeface="Arial" panose="020B0604020202020204" pitchFamily="34" charset="0"/>
                <a:cs typeface="Arial" panose="020B0604020202020204" pitchFamily="34" charset="0"/>
                <a:hlinkClick r:id="rId2" tooltip="w:public domain"/>
              </a:rPr>
              <a:t>public </a:t>
            </a:r>
            <a:r>
              <a:rPr lang="cs-CZ" sz="1050" b="1" i="1" u="sng" dirty="0" err="1">
                <a:solidFill>
                  <a:srgbClr val="663366"/>
                </a:solidFill>
                <a:latin typeface="Arial" panose="020B0604020202020204" pitchFamily="34" charset="0"/>
                <a:cs typeface="Arial" panose="020B0604020202020204" pitchFamily="34" charset="0"/>
                <a:hlinkClick r:id="rId2" tooltip="w:public domain"/>
              </a:rPr>
              <a:t>domain</a:t>
            </a:r>
            <a:endParaRPr lang="cs-CZ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r>
              <a:rPr lang="cs-CZ" sz="105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</a:t>
            </a:r>
            <a:r>
              <a:rPr lang="cs-CZ" sz="105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://</a:t>
            </a:r>
            <a:r>
              <a:rPr lang="cs-CZ" sz="105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upload.wikimedia.org/wikipedia/commons/4/4b/Sfbaybridge_at_night.jpg</a:t>
            </a:r>
            <a:endParaRPr lang="cs-CZ" sz="105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3851920" y="908720"/>
            <a:ext cx="5184576" cy="5688632"/>
          </a:xfrm>
        </p:spPr>
        <p:txBody>
          <a:bodyPr>
            <a:normAutofit fontScale="92500" lnSpcReduction="20000"/>
          </a:bodyPr>
          <a:lstStyle/>
          <a:p>
            <a:pPr marL="64008" indent="0">
              <a:buNone/>
            </a:pPr>
            <a:r>
              <a:rPr lang="cs-CZ" dirty="0" smtClean="0"/>
              <a:t>SAN FRANCISCO BAY</a:t>
            </a:r>
          </a:p>
          <a:p>
            <a:pPr marL="64008" indent="0">
              <a:buNone/>
            </a:pPr>
            <a:endParaRPr lang="cs-CZ" sz="1050" dirty="0" smtClean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r>
              <a:rPr lang="cs-CZ" sz="1050" dirty="0" smtClean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Zdroj</a:t>
            </a:r>
            <a:r>
              <a:rPr lang="cs-CZ" sz="105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 [cit2014-05-15]. Dostupný pod licencí </a:t>
            </a:r>
            <a:r>
              <a:rPr lang="cs-CZ" sz="105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1050" b="1" i="1" u="sng" dirty="0">
                <a:solidFill>
                  <a:srgbClr val="663366"/>
                </a:solidFill>
                <a:latin typeface="Arial" panose="020B0604020202020204" pitchFamily="34" charset="0"/>
                <a:cs typeface="Arial" panose="020B0604020202020204" pitchFamily="34" charset="0"/>
                <a:hlinkClick r:id="rId2" tooltip="w:public domain"/>
              </a:rPr>
              <a:t>public </a:t>
            </a:r>
            <a:r>
              <a:rPr lang="cs-CZ" sz="1050" b="1" i="1" u="sng" dirty="0" err="1" smtClean="0">
                <a:solidFill>
                  <a:srgbClr val="663366"/>
                </a:solidFill>
                <a:latin typeface="Arial" panose="020B0604020202020204" pitchFamily="34" charset="0"/>
                <a:cs typeface="Arial" panose="020B0604020202020204" pitchFamily="34" charset="0"/>
                <a:hlinkClick r:id="rId2" tooltip="w:public domain"/>
              </a:rPr>
              <a:t>domain</a:t>
            </a:r>
            <a:endParaRPr lang="cs-CZ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r>
              <a:rPr lang="cs-CZ" sz="105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</a:t>
            </a:r>
            <a:r>
              <a:rPr lang="cs-CZ" sz="105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://</a:t>
            </a:r>
            <a:r>
              <a:rPr lang="cs-CZ" sz="105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upload.wikimedia.org/wikipedia/commons/e/e9/San_Francisco_by_night_skyline.jpg</a:t>
            </a: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56" y="1916832"/>
            <a:ext cx="3286125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484784"/>
            <a:ext cx="5040560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100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rmAutofit/>
          </a:bodyPr>
          <a:lstStyle/>
          <a:p>
            <a:r>
              <a:rPr lang="cs-CZ" dirty="0" smtClean="0"/>
              <a:t>LAS VEGAS, NEVADA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877272"/>
          </a:xfrm>
        </p:spPr>
        <p:txBody>
          <a:bodyPr>
            <a:normAutofit/>
          </a:bodyPr>
          <a:lstStyle/>
          <a:p>
            <a:pPr marL="64008" indent="0">
              <a:buNone/>
            </a:pPr>
            <a:endParaRPr lang="cs-CZ" sz="1050" dirty="0" smtClean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r>
              <a:rPr lang="cs-CZ" sz="1050" dirty="0" smtClean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Zdroj</a:t>
            </a:r>
            <a:r>
              <a:rPr lang="cs-CZ" sz="105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 [cit2014-05-15]. Dostupný pod licencí </a:t>
            </a:r>
            <a:r>
              <a:rPr lang="cs-CZ" sz="105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1050" b="1" i="1" u="sng" dirty="0">
                <a:solidFill>
                  <a:srgbClr val="663366"/>
                </a:solidFill>
                <a:latin typeface="Arial" panose="020B0604020202020204" pitchFamily="34" charset="0"/>
                <a:cs typeface="Arial" panose="020B0604020202020204" pitchFamily="34" charset="0"/>
                <a:hlinkClick r:id="rId2" tooltip="w:public domain"/>
              </a:rPr>
              <a:t>public </a:t>
            </a:r>
            <a:r>
              <a:rPr lang="cs-CZ" sz="1050" b="1" i="1" u="sng" dirty="0" err="1">
                <a:solidFill>
                  <a:srgbClr val="663366"/>
                </a:solidFill>
                <a:latin typeface="Arial" panose="020B0604020202020204" pitchFamily="34" charset="0"/>
                <a:cs typeface="Arial" panose="020B0604020202020204" pitchFamily="34" charset="0"/>
                <a:hlinkClick r:id="rId2" tooltip="w:public domain"/>
              </a:rPr>
              <a:t>domain</a:t>
            </a:r>
            <a:endParaRPr lang="cs-CZ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r>
              <a:rPr lang="cs-CZ" sz="105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</a:t>
            </a:r>
            <a:r>
              <a:rPr lang="cs-CZ" sz="105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://</a:t>
            </a:r>
            <a:r>
              <a:rPr lang="cs-CZ" sz="105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upload.wikimedia.org/wikipedia/commons/thumb/7/76/Las_Vegas_strip.jpg/800px-Las_Vegas_strip.jpg</a:t>
            </a: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3638"/>
            <a:ext cx="7056784" cy="529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70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71323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SEQUOIA NATIONAL PARK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5408" y="1124744"/>
            <a:ext cx="8229600" cy="5733256"/>
          </a:xfrm>
        </p:spPr>
        <p:txBody>
          <a:bodyPr>
            <a:normAutofit fontScale="92500" lnSpcReduction="10000"/>
          </a:bodyPr>
          <a:lstStyle/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 marL="64008" indent="0">
              <a:buNone/>
            </a:pPr>
            <a:endParaRPr lang="cs-CZ" sz="1050" dirty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 marL="64008" indent="0">
              <a:buNone/>
            </a:pPr>
            <a:endParaRPr lang="cs-CZ" sz="1050" dirty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 marL="64008" indent="0">
              <a:buNone/>
            </a:pPr>
            <a:endParaRPr lang="cs-CZ" sz="1050" dirty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 marL="64008" indent="0">
              <a:buNone/>
            </a:pPr>
            <a:endParaRPr lang="cs-CZ" sz="1050" dirty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 marL="64008" indent="0">
              <a:buNone/>
            </a:pPr>
            <a:endParaRPr lang="cs-CZ" sz="1050" dirty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 marL="64008" indent="0">
              <a:buNone/>
            </a:pPr>
            <a:endParaRPr lang="cs-CZ" sz="1050" dirty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 marL="64008" indent="0">
              <a:buNone/>
            </a:pPr>
            <a:endParaRPr lang="cs-CZ" sz="1050" dirty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 marL="64008" indent="0">
              <a:buNone/>
            </a:pPr>
            <a:endParaRPr lang="cs-CZ" sz="1050" dirty="0">
              <a:solidFill>
                <a:schemeClr val="tx2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4008" indent="0">
              <a:buNone/>
            </a:pPr>
            <a:endParaRPr lang="cs-CZ" sz="1050" dirty="0" smtClean="0">
              <a:solidFill>
                <a:schemeClr val="tx2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4008" indent="0">
              <a:buNone/>
            </a:pPr>
            <a:endParaRPr lang="cs-CZ" sz="1050" dirty="0">
              <a:solidFill>
                <a:schemeClr val="tx2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4008" indent="0">
              <a:buNone/>
            </a:pPr>
            <a:endParaRPr lang="cs-CZ" sz="1050" dirty="0" smtClean="0">
              <a:solidFill>
                <a:schemeClr val="tx2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4008" indent="0">
              <a:buNone/>
            </a:pPr>
            <a:endParaRPr lang="cs-CZ" sz="1100" dirty="0">
              <a:solidFill>
                <a:schemeClr val="tx2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4008" indent="0">
              <a:buNone/>
            </a:pPr>
            <a:r>
              <a:rPr lang="cs-CZ" sz="1100" dirty="0" smtClean="0">
                <a:solidFill>
                  <a:schemeClr val="tx2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Zdroj</a:t>
            </a:r>
            <a:r>
              <a:rPr lang="cs-CZ" sz="1100" dirty="0">
                <a:solidFill>
                  <a:schemeClr val="tx2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[cit2014-05-15]. Dostupný pod licencí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hlinkClick r:id="rId3" tooltip="w:cs:Creative Commons"/>
              </a:rPr>
              <a:t>Creative Commons </a:t>
            </a:r>
            <a:endParaRPr lang="cs-CZ" sz="1100" dirty="0">
              <a:latin typeface="Arial" panose="020B0604020202020204" pitchFamily="34" charset="0"/>
              <a:cs typeface="Arial" panose="020B0604020202020204" pitchFamily="34" charset="0"/>
              <a:hlinkClick r:id="rId4"/>
            </a:endParaRPr>
          </a:p>
          <a:p>
            <a:pPr marL="64008" indent="0">
              <a:buNone/>
            </a:pPr>
            <a:r>
              <a:rPr lang="cs-CZ" sz="105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</a:t>
            </a:r>
            <a:r>
              <a:rPr lang="cs-CZ" sz="105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://</a:t>
            </a:r>
            <a:r>
              <a:rPr lang="cs-CZ" sz="105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upload.wikimedia.org/wikipedia/commons/thumb/7/7c/Giant_sequoias_in_Sequoia_National_Park_2013.jpg/800px-Giant_sequoias_in_Sequoia_National_Park_2013.jpg</a:t>
            </a: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r>
              <a:rPr lang="cs-CZ" sz="105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96" y="1484784"/>
            <a:ext cx="6912768" cy="457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723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073274"/>
          </a:xfrm>
        </p:spPr>
        <p:txBody>
          <a:bodyPr/>
          <a:lstStyle/>
          <a:p>
            <a:pPr algn="ctr"/>
            <a:r>
              <a:rPr lang="cs-CZ" dirty="0" smtClean="0"/>
              <a:t>HOLLYWOOD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898016"/>
          </a:xfrm>
        </p:spPr>
        <p:txBody>
          <a:bodyPr>
            <a:normAutofit/>
          </a:bodyPr>
          <a:lstStyle/>
          <a:p>
            <a:pPr marL="64008" indent="0">
              <a:buNone/>
            </a:pPr>
            <a:endParaRPr lang="cs-CZ" sz="1050" dirty="0" smtClean="0">
              <a:latin typeface="Arabic Typesetting" panose="03020402040406030203" pitchFamily="66" charset="-78"/>
              <a:cs typeface="Arabic Typesetting" panose="03020402040406030203" pitchFamily="66" charset="-78"/>
              <a:hlinkClick r:id="rId2" tooltip="w:cs:Creative Commons"/>
            </a:endParaRPr>
          </a:p>
          <a:p>
            <a:pPr marL="64008" indent="0">
              <a:buNone/>
            </a:pPr>
            <a:endParaRPr lang="cs-CZ" sz="1050" dirty="0">
              <a:latin typeface="Arabic Typesetting" panose="03020402040406030203" pitchFamily="66" charset="-78"/>
              <a:cs typeface="Arabic Typesetting" panose="03020402040406030203" pitchFamily="66" charset="-78"/>
              <a:hlinkClick r:id="rId2" tooltip="w:cs:Creative Commons"/>
            </a:endParaRPr>
          </a:p>
          <a:p>
            <a:pPr marL="64008" indent="0">
              <a:buNone/>
            </a:pPr>
            <a:endParaRPr lang="cs-CZ" sz="1050" dirty="0" smtClean="0">
              <a:latin typeface="Arabic Typesetting" panose="03020402040406030203" pitchFamily="66" charset="-78"/>
              <a:cs typeface="Arabic Typesetting" panose="03020402040406030203" pitchFamily="66" charset="-78"/>
              <a:hlinkClick r:id="rId2" tooltip="w:cs:Creative Commons"/>
            </a:endParaRPr>
          </a:p>
          <a:p>
            <a:pPr marL="64008" indent="0">
              <a:buNone/>
            </a:pPr>
            <a:endParaRPr lang="cs-CZ" sz="1050" dirty="0">
              <a:latin typeface="Arabic Typesetting" panose="03020402040406030203" pitchFamily="66" charset="-78"/>
              <a:cs typeface="Arabic Typesetting" panose="03020402040406030203" pitchFamily="66" charset="-78"/>
              <a:hlinkClick r:id="rId2" tooltip="w:cs:Creative Commons"/>
            </a:endParaRPr>
          </a:p>
          <a:p>
            <a:pPr marL="64008" indent="0">
              <a:buNone/>
            </a:pPr>
            <a:endParaRPr lang="cs-CZ" sz="1050" dirty="0" smtClean="0">
              <a:latin typeface="Arabic Typesetting" panose="03020402040406030203" pitchFamily="66" charset="-78"/>
              <a:cs typeface="Arabic Typesetting" panose="03020402040406030203" pitchFamily="66" charset="-78"/>
              <a:hlinkClick r:id="rId2" tooltip="w:cs:Creative Commons"/>
            </a:endParaRPr>
          </a:p>
          <a:p>
            <a:pPr marL="64008" indent="0">
              <a:buNone/>
            </a:pPr>
            <a:endParaRPr lang="cs-CZ" sz="1050" dirty="0">
              <a:latin typeface="Arabic Typesetting" panose="03020402040406030203" pitchFamily="66" charset="-78"/>
              <a:cs typeface="Arabic Typesetting" panose="03020402040406030203" pitchFamily="66" charset="-78"/>
              <a:hlinkClick r:id="rId2" tooltip="w:cs:Creative Commons"/>
            </a:endParaRPr>
          </a:p>
          <a:p>
            <a:pPr marL="64008" indent="0">
              <a:buNone/>
            </a:pPr>
            <a:endParaRPr lang="cs-CZ" sz="1050" dirty="0" smtClean="0">
              <a:latin typeface="Arabic Typesetting" panose="03020402040406030203" pitchFamily="66" charset="-78"/>
              <a:cs typeface="Arabic Typesetting" panose="03020402040406030203" pitchFamily="66" charset="-78"/>
              <a:hlinkClick r:id="rId2" tooltip="w:cs:Creative Commons"/>
            </a:endParaRPr>
          </a:p>
          <a:p>
            <a:pPr marL="64008" indent="0">
              <a:buNone/>
            </a:pPr>
            <a:endParaRPr lang="cs-CZ" sz="1050" dirty="0">
              <a:latin typeface="Arabic Typesetting" panose="03020402040406030203" pitchFamily="66" charset="-78"/>
              <a:cs typeface="Arabic Typesetting" panose="03020402040406030203" pitchFamily="66" charset="-78"/>
              <a:hlinkClick r:id="rId2" tooltip="w:cs:Creative Commons"/>
            </a:endParaRPr>
          </a:p>
          <a:p>
            <a:pPr marL="64008" indent="0">
              <a:buNone/>
            </a:pPr>
            <a:endParaRPr lang="cs-CZ" sz="1050" dirty="0" smtClean="0">
              <a:latin typeface="Arabic Typesetting" panose="03020402040406030203" pitchFamily="66" charset="-78"/>
              <a:cs typeface="Arabic Typesetting" panose="03020402040406030203" pitchFamily="66" charset="-78"/>
              <a:hlinkClick r:id="rId2" tooltip="w:cs:Creative Commons"/>
            </a:endParaRPr>
          </a:p>
          <a:p>
            <a:pPr marL="64008" indent="0">
              <a:buNone/>
            </a:pPr>
            <a:endParaRPr lang="cs-CZ" sz="1050" dirty="0">
              <a:latin typeface="Arabic Typesetting" panose="03020402040406030203" pitchFamily="66" charset="-78"/>
              <a:cs typeface="Arabic Typesetting" panose="03020402040406030203" pitchFamily="66" charset="-78"/>
              <a:hlinkClick r:id="rId2" tooltip="w:cs:Creative Commons"/>
            </a:endParaRPr>
          </a:p>
          <a:p>
            <a:pPr marL="64008" indent="0">
              <a:buNone/>
            </a:pPr>
            <a:endParaRPr lang="cs-CZ" sz="1050" dirty="0" smtClean="0">
              <a:latin typeface="Arabic Typesetting" panose="03020402040406030203" pitchFamily="66" charset="-78"/>
              <a:cs typeface="Arabic Typesetting" panose="03020402040406030203" pitchFamily="66" charset="-78"/>
              <a:hlinkClick r:id="rId2" tooltip="w:cs:Creative Commons"/>
            </a:endParaRPr>
          </a:p>
          <a:p>
            <a:pPr marL="64008" indent="0">
              <a:buNone/>
            </a:pPr>
            <a:endParaRPr lang="cs-CZ" sz="1050" dirty="0">
              <a:latin typeface="Arabic Typesetting" panose="03020402040406030203" pitchFamily="66" charset="-78"/>
              <a:cs typeface="Arabic Typesetting" panose="03020402040406030203" pitchFamily="66" charset="-78"/>
              <a:hlinkClick r:id="rId2" tooltip="w:cs:Creative Commons"/>
            </a:endParaRPr>
          </a:p>
          <a:p>
            <a:pPr marL="64008" indent="0">
              <a:buNone/>
            </a:pPr>
            <a:endParaRPr lang="cs-CZ" sz="1050" dirty="0" smtClean="0">
              <a:latin typeface="Arabic Typesetting" panose="03020402040406030203" pitchFamily="66" charset="-78"/>
              <a:cs typeface="Arabic Typesetting" panose="03020402040406030203" pitchFamily="66" charset="-78"/>
              <a:hlinkClick r:id="rId2" tooltip="w:cs:Creative Commons"/>
            </a:endParaRPr>
          </a:p>
          <a:p>
            <a:pPr marL="64008" indent="0">
              <a:buNone/>
            </a:pPr>
            <a:endParaRPr lang="cs-CZ" sz="1050" dirty="0">
              <a:latin typeface="Arabic Typesetting" panose="03020402040406030203" pitchFamily="66" charset="-78"/>
              <a:cs typeface="Arabic Typesetting" panose="03020402040406030203" pitchFamily="66" charset="-78"/>
              <a:hlinkClick r:id="rId2" tooltip="w:cs:Creative Commons"/>
            </a:endParaRPr>
          </a:p>
          <a:p>
            <a:pPr marL="64008" indent="0">
              <a:buNone/>
            </a:pPr>
            <a:endParaRPr lang="cs-CZ" sz="1050" dirty="0" smtClean="0">
              <a:latin typeface="Arabic Typesetting" panose="03020402040406030203" pitchFamily="66" charset="-78"/>
              <a:cs typeface="Arabic Typesetting" panose="03020402040406030203" pitchFamily="66" charset="-78"/>
              <a:hlinkClick r:id="rId2" tooltip="w:cs:Creative Commons"/>
            </a:endParaRPr>
          </a:p>
          <a:p>
            <a:pPr marL="64008" indent="0">
              <a:buNone/>
            </a:pPr>
            <a:endParaRPr lang="cs-CZ" sz="1050" dirty="0">
              <a:latin typeface="Arabic Typesetting" panose="03020402040406030203" pitchFamily="66" charset="-78"/>
              <a:cs typeface="Arabic Typesetting" panose="03020402040406030203" pitchFamily="66" charset="-78"/>
              <a:hlinkClick r:id="rId2" tooltip="w:cs:Creative Commons"/>
            </a:endParaRPr>
          </a:p>
          <a:p>
            <a:pPr marL="64008" indent="0">
              <a:buNone/>
            </a:pPr>
            <a:endParaRPr lang="cs-CZ" sz="1050" dirty="0" smtClean="0">
              <a:latin typeface="Arabic Typesetting" panose="03020402040406030203" pitchFamily="66" charset="-78"/>
              <a:cs typeface="Arabic Typesetting" panose="03020402040406030203" pitchFamily="66" charset="-78"/>
              <a:hlinkClick r:id="rId2" tooltip="w:cs:Creative Commons"/>
            </a:endParaRPr>
          </a:p>
          <a:p>
            <a:pPr marL="64008" indent="0">
              <a:buNone/>
            </a:pPr>
            <a:endParaRPr lang="cs-CZ" sz="1050" dirty="0">
              <a:latin typeface="Arabic Typesetting" panose="03020402040406030203" pitchFamily="66" charset="-78"/>
              <a:cs typeface="Arabic Typesetting" panose="03020402040406030203" pitchFamily="66" charset="-78"/>
              <a:hlinkClick r:id="rId2" tooltip="w:cs:Creative Commons"/>
            </a:endParaRPr>
          </a:p>
          <a:p>
            <a:pPr marL="64008" indent="0">
              <a:buNone/>
            </a:pPr>
            <a:endParaRPr lang="cs-CZ" sz="1050" dirty="0" smtClean="0">
              <a:latin typeface="Arabic Typesetting" panose="03020402040406030203" pitchFamily="66" charset="-78"/>
              <a:cs typeface="Arabic Typesetting" panose="03020402040406030203" pitchFamily="66" charset="-78"/>
              <a:hlinkClick r:id="rId2" tooltip="w:cs:Creative Commons"/>
            </a:endParaRPr>
          </a:p>
          <a:p>
            <a:pPr marL="64008" indent="0">
              <a:buNone/>
            </a:pPr>
            <a:endParaRPr lang="cs-CZ" sz="1050" dirty="0">
              <a:latin typeface="Arabic Typesetting" panose="03020402040406030203" pitchFamily="66" charset="-78"/>
              <a:cs typeface="Arabic Typesetting" panose="03020402040406030203" pitchFamily="66" charset="-78"/>
              <a:hlinkClick r:id="rId2" tooltip="w:cs:Creative Commons"/>
            </a:endParaRPr>
          </a:p>
          <a:p>
            <a:pPr marL="64008" indent="0">
              <a:buNone/>
            </a:pPr>
            <a:endParaRPr lang="cs-CZ" sz="1050" dirty="0" smtClean="0">
              <a:latin typeface="Arabic Typesetting" panose="03020402040406030203" pitchFamily="66" charset="-78"/>
              <a:cs typeface="Arabic Typesetting" panose="03020402040406030203" pitchFamily="66" charset="-78"/>
              <a:hlinkClick r:id="rId2" tooltip="w:cs:Creative Commons"/>
            </a:endParaRPr>
          </a:p>
          <a:p>
            <a:pPr marL="64008" indent="0">
              <a:buNone/>
            </a:pPr>
            <a:endParaRPr lang="cs-CZ" sz="1050" dirty="0">
              <a:latin typeface="Arabic Typesetting" panose="03020402040406030203" pitchFamily="66" charset="-78"/>
              <a:cs typeface="Arabic Typesetting" panose="03020402040406030203" pitchFamily="66" charset="-78"/>
              <a:hlinkClick r:id="rId2" tooltip="w:cs:Creative Commons"/>
            </a:endParaRPr>
          </a:p>
          <a:p>
            <a:pPr marL="64008" indent="0">
              <a:buNone/>
            </a:pPr>
            <a:endParaRPr lang="cs-CZ" sz="1050" dirty="0">
              <a:solidFill>
                <a:schemeClr val="tx2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4008" indent="0">
              <a:buNone/>
            </a:pPr>
            <a:r>
              <a:rPr lang="cs-CZ" sz="1050" dirty="0">
                <a:solidFill>
                  <a:schemeClr val="tx2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Zdroj: [cit2014-05-15]. Dostupný pod licencí 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  <a:hlinkClick r:id="rId2" tooltip="w:cs:Creative Commons"/>
              </a:rPr>
              <a:t>Creative Commons </a:t>
            </a:r>
            <a:endParaRPr lang="cs-CZ" sz="1050" dirty="0">
              <a:latin typeface="Arial" panose="020B0604020202020204" pitchFamily="34" charset="0"/>
              <a:cs typeface="Arial" panose="020B0604020202020204" pitchFamily="34" charset="0"/>
              <a:hlinkClick r:id="rId3"/>
            </a:endParaRPr>
          </a:p>
          <a:p>
            <a:pPr marL="64008" indent="0">
              <a:buNone/>
            </a:pPr>
            <a:r>
              <a:rPr lang="cs-CZ" sz="105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</a:t>
            </a:r>
            <a:r>
              <a:rPr lang="cs-CZ" sz="105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://</a:t>
            </a:r>
            <a:r>
              <a:rPr lang="cs-CZ" sz="105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upload.wikimedia.org/wikipedia/commons/thumb/9/97/Hollywood-Sign-cropped.jpg/800px-Hollywood-Sign-cropped.jpg</a:t>
            </a:r>
            <a:endParaRPr lang="cs-CZ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28" y="1700808"/>
            <a:ext cx="76200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040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SOURCES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arabicParenR"/>
              <a:tabLst>
                <a:tab pos="457200" algn="l"/>
              </a:tabLst>
            </a:pPr>
            <a:r>
              <a:rPr lang="cs-CZ" sz="3200" dirty="0">
                <a:latin typeface="Calibri"/>
                <a:ea typeface="Calibri"/>
                <a:cs typeface="Times New Roman"/>
              </a:rPr>
              <a:t>EL-HMOUDOVÁ, Dagmar. </a:t>
            </a:r>
            <a:r>
              <a:rPr lang="cs-CZ" sz="3200" i="1" dirty="0">
                <a:latin typeface="Calibri"/>
                <a:ea typeface="Calibri"/>
                <a:cs typeface="Times New Roman"/>
              </a:rPr>
              <a:t>Angličtina - Maturitní témata</a:t>
            </a:r>
            <a:r>
              <a:rPr lang="cs-CZ" sz="3200" dirty="0">
                <a:latin typeface="Calibri"/>
                <a:ea typeface="Calibri"/>
                <a:cs typeface="Times New Roman"/>
              </a:rPr>
              <a:t>. Český Těšín: Petra </a:t>
            </a:r>
            <a:r>
              <a:rPr lang="cs-CZ" sz="3200" dirty="0" err="1">
                <a:latin typeface="Calibri"/>
                <a:ea typeface="Calibri"/>
                <a:cs typeface="Times New Roman"/>
              </a:rPr>
              <a:t>Velanová</a:t>
            </a:r>
            <a:r>
              <a:rPr lang="cs-CZ" sz="3200" dirty="0">
                <a:latin typeface="Calibri"/>
                <a:ea typeface="Calibri"/>
                <a:cs typeface="Times New Roman"/>
              </a:rPr>
              <a:t>, Třebíč, 2006, ISBN 9788086873046.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  <a:tabLst>
                <a:tab pos="457200" algn="l"/>
              </a:tabLst>
            </a:pPr>
            <a:r>
              <a:rPr lang="cs-CZ" sz="3200" dirty="0">
                <a:latin typeface="Calibri"/>
                <a:ea typeface="Calibri"/>
                <a:cs typeface="Times New Roman"/>
              </a:rPr>
              <a:t>CHUDÝ, Tomáš ; CHUDÁ, Jana. </a:t>
            </a:r>
            <a:r>
              <a:rPr lang="cs-CZ" sz="3200" i="1" dirty="0" err="1">
                <a:latin typeface="Calibri"/>
                <a:ea typeface="Calibri"/>
                <a:cs typeface="Times New Roman"/>
              </a:rPr>
              <a:t>Some</a:t>
            </a:r>
            <a:r>
              <a:rPr lang="cs-CZ" sz="3200" i="1" dirty="0">
                <a:latin typeface="Calibri"/>
                <a:ea typeface="Calibri"/>
                <a:cs typeface="Times New Roman"/>
              </a:rPr>
              <a:t> Basic </a:t>
            </a:r>
            <a:r>
              <a:rPr lang="cs-CZ" sz="3200" i="1" dirty="0" err="1">
                <a:latin typeface="Calibri"/>
                <a:ea typeface="Calibri"/>
                <a:cs typeface="Times New Roman"/>
              </a:rPr>
              <a:t>Facts</a:t>
            </a:r>
            <a:r>
              <a:rPr lang="cs-CZ" sz="3200" i="1" dirty="0">
                <a:latin typeface="Calibri"/>
                <a:ea typeface="Calibri"/>
                <a:cs typeface="Times New Roman"/>
              </a:rPr>
              <a:t> (</a:t>
            </a:r>
            <a:r>
              <a:rPr lang="cs-CZ" sz="3200" i="1" dirty="0" err="1">
                <a:latin typeface="Calibri"/>
                <a:ea typeface="Calibri"/>
                <a:cs typeface="Times New Roman"/>
              </a:rPr>
              <a:t>about</a:t>
            </a:r>
            <a:r>
              <a:rPr lang="cs-CZ" sz="3200" i="1" dirty="0">
                <a:latin typeface="Calibri"/>
                <a:ea typeface="Calibri"/>
                <a:cs typeface="Times New Roman"/>
              </a:rPr>
              <a:t> </a:t>
            </a:r>
            <a:r>
              <a:rPr lang="cs-CZ" sz="3200" i="1" dirty="0" err="1">
                <a:latin typeface="Calibri"/>
                <a:ea typeface="Calibri"/>
                <a:cs typeface="Times New Roman"/>
              </a:rPr>
              <a:t>the</a:t>
            </a:r>
            <a:r>
              <a:rPr lang="cs-CZ" sz="3200" i="1" dirty="0">
                <a:latin typeface="Calibri"/>
                <a:ea typeface="Calibri"/>
                <a:cs typeface="Times New Roman"/>
              </a:rPr>
              <a:t> </a:t>
            </a:r>
            <a:r>
              <a:rPr lang="cs-CZ" sz="3200" i="1" dirty="0" err="1">
                <a:latin typeface="Calibri"/>
                <a:ea typeface="Calibri"/>
                <a:cs typeface="Times New Roman"/>
              </a:rPr>
              <a:t>English</a:t>
            </a:r>
            <a:r>
              <a:rPr lang="cs-CZ" sz="3200" i="1" dirty="0">
                <a:latin typeface="Calibri"/>
                <a:ea typeface="Calibri"/>
                <a:cs typeface="Times New Roman"/>
              </a:rPr>
              <a:t> </a:t>
            </a:r>
            <a:r>
              <a:rPr lang="cs-CZ" sz="3200" i="1" dirty="0" err="1">
                <a:latin typeface="Calibri"/>
                <a:ea typeface="Calibri"/>
                <a:cs typeface="Times New Roman"/>
              </a:rPr>
              <a:t>speaking</a:t>
            </a:r>
            <a:r>
              <a:rPr lang="cs-CZ" sz="3200" i="1" dirty="0">
                <a:latin typeface="Calibri"/>
                <a:ea typeface="Calibri"/>
                <a:cs typeface="Times New Roman"/>
              </a:rPr>
              <a:t> </a:t>
            </a:r>
            <a:r>
              <a:rPr lang="cs-CZ" sz="3200" i="1" dirty="0" err="1">
                <a:latin typeface="Calibri"/>
                <a:ea typeface="Calibri"/>
                <a:cs typeface="Times New Roman"/>
              </a:rPr>
              <a:t>countries</a:t>
            </a:r>
            <a:r>
              <a:rPr lang="cs-CZ" sz="3200" i="1" dirty="0">
                <a:latin typeface="Calibri"/>
                <a:ea typeface="Calibri"/>
                <a:cs typeface="Times New Roman"/>
              </a:rPr>
              <a:t>). </a:t>
            </a:r>
            <a:r>
              <a:rPr lang="cs-CZ" sz="3200" dirty="0">
                <a:latin typeface="Calibri"/>
                <a:ea typeface="Calibri"/>
                <a:cs typeface="Times New Roman"/>
              </a:rPr>
              <a:t>1.vydání. Havlíčkův Brod: FRAGMENT, 1995, ISBN </a:t>
            </a:r>
            <a:r>
              <a:rPr lang="cs-CZ" sz="3200" dirty="0" smtClean="0">
                <a:latin typeface="Calibri"/>
                <a:ea typeface="Calibri"/>
                <a:cs typeface="Times New Roman"/>
              </a:rPr>
              <a:t>80-85768-96-8</a:t>
            </a:r>
          </a:p>
          <a:p>
            <a:pPr marL="64008" lvl="0" indent="0">
              <a:buNone/>
            </a:pPr>
            <a:r>
              <a:rPr lang="cs-CZ" smtClean="0"/>
              <a:t>.</a:t>
            </a:r>
            <a:endParaRPr lang="cs-CZ" dirty="0" smtClean="0"/>
          </a:p>
          <a:p>
            <a:pPr marL="64008" lvl="0" indent="0">
              <a:buNone/>
            </a:pP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08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REGIONS OF THE USA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New </a:t>
            </a:r>
            <a:r>
              <a:rPr lang="cs-CZ" dirty="0" err="1" smtClean="0"/>
              <a:t>England</a:t>
            </a:r>
            <a:endParaRPr lang="cs-CZ" dirty="0" smtClean="0"/>
          </a:p>
          <a:p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Middle</a:t>
            </a:r>
            <a:r>
              <a:rPr lang="cs-CZ" dirty="0" smtClean="0"/>
              <a:t> </a:t>
            </a:r>
            <a:r>
              <a:rPr lang="cs-CZ" dirty="0" err="1" smtClean="0"/>
              <a:t>Atlantic</a:t>
            </a:r>
            <a:r>
              <a:rPr lang="cs-CZ" dirty="0" smtClean="0"/>
              <a:t> Region</a:t>
            </a:r>
          </a:p>
          <a:p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South</a:t>
            </a:r>
            <a:endParaRPr lang="cs-CZ" dirty="0" smtClean="0"/>
          </a:p>
          <a:p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Midwest</a:t>
            </a:r>
            <a:endParaRPr lang="cs-CZ" dirty="0" smtClean="0"/>
          </a:p>
          <a:p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North</a:t>
            </a:r>
            <a:r>
              <a:rPr lang="cs-CZ" dirty="0" smtClean="0"/>
              <a:t> </a:t>
            </a:r>
            <a:r>
              <a:rPr lang="cs-CZ" dirty="0" err="1" smtClean="0"/>
              <a:t>West</a:t>
            </a:r>
            <a:r>
              <a:rPr lang="cs-CZ" dirty="0" smtClean="0"/>
              <a:t> Region (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West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Southwest</a:t>
            </a:r>
            <a:r>
              <a:rPr lang="cs-CZ" dirty="0" smtClean="0"/>
              <a:t> and </a:t>
            </a:r>
            <a:r>
              <a:rPr lang="cs-CZ" dirty="0" err="1" smtClean="0"/>
              <a:t>Hawaii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846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713234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/>
              <a:t>NEW ENGLAND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805264"/>
          </a:xfrm>
        </p:spPr>
        <p:txBody>
          <a:bodyPr>
            <a:normAutofit lnSpcReduction="10000"/>
          </a:bodyPr>
          <a:lstStyle/>
          <a:p>
            <a:pPr marL="64008" indent="0">
              <a:buNone/>
            </a:pPr>
            <a:endParaRPr lang="cs-CZ" sz="105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solidFill>
                <a:schemeClr val="tx2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4008" indent="0">
              <a:buNone/>
            </a:pPr>
            <a:endParaRPr lang="cs-CZ" sz="1050" dirty="0">
              <a:solidFill>
                <a:schemeClr val="tx2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4008" indent="0">
              <a:buNone/>
            </a:pPr>
            <a:endParaRPr lang="cs-CZ" sz="1050" dirty="0" smtClean="0">
              <a:solidFill>
                <a:schemeClr val="tx2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4008" indent="0">
              <a:buNone/>
            </a:pPr>
            <a:r>
              <a:rPr lang="cs-CZ" sz="1050" dirty="0" smtClean="0">
                <a:solidFill>
                  <a:schemeClr val="tx2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Zdroj</a:t>
            </a:r>
            <a:r>
              <a:rPr lang="cs-CZ" sz="1050" dirty="0">
                <a:solidFill>
                  <a:schemeClr val="tx2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[</a:t>
            </a:r>
            <a:r>
              <a:rPr lang="cs-CZ" sz="1050" dirty="0" smtClean="0">
                <a:solidFill>
                  <a:schemeClr val="tx2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cit2014-05-15]. </a:t>
            </a:r>
            <a:r>
              <a:rPr lang="cs-CZ" sz="1050" dirty="0">
                <a:solidFill>
                  <a:schemeClr val="tx2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Dostupný pod licencí </a:t>
            </a:r>
            <a:r>
              <a:rPr lang="cs-CZ" sz="105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1050" b="1" i="1" u="sng" dirty="0">
                <a:solidFill>
                  <a:srgbClr val="663366"/>
                </a:solidFill>
                <a:latin typeface="Arial"/>
                <a:hlinkClick r:id="rId2" tooltip="w:public domain"/>
              </a:rPr>
              <a:t>public </a:t>
            </a:r>
            <a:r>
              <a:rPr lang="cs-CZ" sz="1050" b="1" i="1" u="sng" dirty="0" err="1">
                <a:solidFill>
                  <a:srgbClr val="663366"/>
                </a:solidFill>
                <a:latin typeface="Arial"/>
                <a:hlinkClick r:id="rId2" tooltip="w:public domain"/>
              </a:rPr>
              <a:t>domain</a:t>
            </a:r>
            <a:endParaRPr lang="cs-CZ" sz="105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r>
              <a:rPr lang="cs-CZ" sz="1050" i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</a:t>
            </a:r>
            <a:r>
              <a:rPr lang="cs-CZ" sz="1050" i="1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upload.wikimedia.org/wikipedia/commons/thumb/7/7f/New_england_ref_2001.jpg/396px-New_england_ref_2001.jpg</a:t>
            </a:r>
            <a:endParaRPr lang="cs-CZ" sz="105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r>
              <a:rPr lang="cs-CZ" sz="1050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cs-CZ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268760"/>
            <a:ext cx="4248472" cy="4796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31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001266"/>
          </a:xfrm>
        </p:spPr>
        <p:txBody>
          <a:bodyPr/>
          <a:lstStyle/>
          <a:p>
            <a:r>
              <a:rPr lang="cs-CZ" dirty="0" smtClean="0"/>
              <a:t>NEW ENGLAND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Alnog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Atlantic</a:t>
            </a:r>
            <a:r>
              <a:rPr lang="cs-CZ" dirty="0" smtClean="0"/>
              <a:t> </a:t>
            </a:r>
            <a:r>
              <a:rPr lang="cs-CZ" dirty="0" err="1"/>
              <a:t>O</a:t>
            </a:r>
            <a:r>
              <a:rPr lang="cs-CZ" dirty="0" err="1" smtClean="0"/>
              <a:t>cean</a:t>
            </a:r>
            <a:endParaRPr lang="cs-CZ" dirty="0" smtClean="0"/>
          </a:p>
          <a:p>
            <a:r>
              <a:rPr lang="cs-CZ" dirty="0" smtClean="0"/>
              <a:t>Boston – a </a:t>
            </a:r>
            <a:r>
              <a:rPr lang="cs-CZ" dirty="0" err="1" smtClean="0"/>
              <a:t>commercial</a:t>
            </a:r>
            <a:r>
              <a:rPr lang="cs-CZ" dirty="0" smtClean="0"/>
              <a:t>, </a:t>
            </a:r>
            <a:r>
              <a:rPr lang="cs-CZ" dirty="0" err="1" smtClean="0"/>
              <a:t>cultural</a:t>
            </a:r>
            <a:r>
              <a:rPr lang="cs-CZ" dirty="0" smtClean="0"/>
              <a:t> and </a:t>
            </a:r>
            <a:r>
              <a:rPr lang="cs-CZ" dirty="0" err="1" smtClean="0"/>
              <a:t>educational</a:t>
            </a:r>
            <a:r>
              <a:rPr lang="cs-CZ" dirty="0" smtClean="0"/>
              <a:t> centre – </a:t>
            </a:r>
            <a:r>
              <a:rPr lang="cs-CZ" dirty="0" err="1" smtClean="0"/>
              <a:t>Harward</a:t>
            </a:r>
            <a:r>
              <a:rPr lang="cs-CZ" dirty="0" smtClean="0"/>
              <a:t> University, MIT</a:t>
            </a:r>
          </a:p>
          <a:p>
            <a:r>
              <a:rPr lang="cs-CZ" dirty="0" smtClean="0"/>
              <a:t>Plymouth – </a:t>
            </a:r>
            <a:r>
              <a:rPr lang="cs-CZ" dirty="0" err="1" smtClean="0"/>
              <a:t>first</a:t>
            </a:r>
            <a:r>
              <a:rPr lang="cs-CZ" dirty="0" smtClean="0"/>
              <a:t> </a:t>
            </a:r>
            <a:r>
              <a:rPr lang="cs-CZ" dirty="0" err="1" smtClean="0"/>
              <a:t>pilgrims</a:t>
            </a:r>
            <a:r>
              <a:rPr lang="cs-CZ" dirty="0" smtClean="0"/>
              <a:t> </a:t>
            </a:r>
            <a:r>
              <a:rPr lang="cs-CZ" dirty="0" err="1" smtClean="0"/>
              <a:t>settled</a:t>
            </a:r>
            <a:r>
              <a:rPr lang="cs-CZ" dirty="0" smtClean="0"/>
              <a:t> </a:t>
            </a:r>
            <a:r>
              <a:rPr lang="cs-CZ" dirty="0" err="1" smtClean="0"/>
              <a:t>here</a:t>
            </a:r>
            <a:r>
              <a:rPr lang="cs-CZ" dirty="0" smtClean="0"/>
              <a:t> in 1620</a:t>
            </a:r>
          </a:p>
          <a:p>
            <a:r>
              <a:rPr lang="cs-CZ" dirty="0" smtClean="0"/>
              <a:t>Vermont – </a:t>
            </a:r>
            <a:r>
              <a:rPr lang="cs-CZ" dirty="0" err="1" smtClean="0"/>
              <a:t>rural</a:t>
            </a:r>
            <a:r>
              <a:rPr lang="cs-CZ" dirty="0" smtClean="0"/>
              <a:t> </a:t>
            </a:r>
            <a:r>
              <a:rPr lang="cs-CZ" dirty="0" err="1" smtClean="0"/>
              <a:t>state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farms</a:t>
            </a:r>
            <a:r>
              <a:rPr lang="cs-CZ" dirty="0" smtClean="0"/>
              <a:t> and </a:t>
            </a:r>
            <a:r>
              <a:rPr lang="cs-CZ" dirty="0" err="1" smtClean="0"/>
              <a:t>settlements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284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THE MIDDLE ATLANTIC REGION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err="1" smtClean="0"/>
              <a:t>The</a:t>
            </a:r>
            <a:r>
              <a:rPr lang="cs-CZ" dirty="0" smtClean="0"/>
              <a:t> natural </a:t>
            </a:r>
            <a:r>
              <a:rPr lang="cs-CZ" dirty="0" err="1" smtClean="0"/>
              <a:t>features</a:t>
            </a:r>
            <a:r>
              <a:rPr lang="cs-CZ" dirty="0" smtClean="0"/>
              <a:t> – </a:t>
            </a:r>
            <a:r>
              <a:rPr lang="cs-CZ" dirty="0" err="1" smtClean="0"/>
              <a:t>The</a:t>
            </a:r>
            <a:r>
              <a:rPr lang="cs-CZ" dirty="0" smtClean="0"/>
              <a:t> Great </a:t>
            </a:r>
            <a:r>
              <a:rPr lang="cs-CZ" dirty="0" err="1" smtClean="0"/>
              <a:t>Valley</a:t>
            </a:r>
            <a:r>
              <a:rPr lang="cs-CZ" dirty="0" smtClean="0"/>
              <a:t>,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Appalachians</a:t>
            </a:r>
            <a:endParaRPr lang="cs-CZ" dirty="0" smtClean="0"/>
          </a:p>
          <a:p>
            <a:r>
              <a:rPr lang="cs-CZ" dirty="0" smtClean="0"/>
              <a:t>NYC</a:t>
            </a:r>
          </a:p>
          <a:p>
            <a:r>
              <a:rPr lang="cs-CZ" dirty="0" smtClean="0"/>
              <a:t>Niagara </a:t>
            </a:r>
            <a:r>
              <a:rPr lang="cs-CZ" dirty="0" err="1" smtClean="0"/>
              <a:t>Falls</a:t>
            </a:r>
            <a:r>
              <a:rPr lang="cs-CZ" dirty="0" smtClean="0"/>
              <a:t> – 50 m </a:t>
            </a:r>
            <a:r>
              <a:rPr lang="cs-CZ" dirty="0" err="1" smtClean="0"/>
              <a:t>high</a:t>
            </a:r>
            <a:r>
              <a:rPr lang="cs-CZ" dirty="0" smtClean="0"/>
              <a:t>, </a:t>
            </a:r>
            <a:r>
              <a:rPr lang="cs-CZ" dirty="0" err="1" smtClean="0"/>
              <a:t>over</a:t>
            </a:r>
            <a:r>
              <a:rPr lang="cs-CZ" dirty="0" smtClean="0"/>
              <a:t> a km </a:t>
            </a:r>
            <a:r>
              <a:rPr lang="cs-CZ" dirty="0" err="1" smtClean="0"/>
              <a:t>wide</a:t>
            </a:r>
            <a:endParaRPr lang="cs-CZ" dirty="0" smtClean="0"/>
          </a:p>
          <a:p>
            <a:r>
              <a:rPr lang="cs-CZ" dirty="0" err="1" smtClean="0"/>
              <a:t>Pennsylvania</a:t>
            </a:r>
            <a:r>
              <a:rPr lang="cs-CZ" dirty="0" smtClean="0"/>
              <a:t> </a:t>
            </a:r>
            <a:r>
              <a:rPr lang="cs-CZ" dirty="0" err="1" smtClean="0"/>
              <a:t>Dutch</a:t>
            </a:r>
            <a:r>
              <a:rPr lang="cs-CZ" dirty="0" smtClean="0"/>
              <a:t> Country – a </a:t>
            </a:r>
            <a:r>
              <a:rPr lang="cs-CZ" dirty="0" err="1" smtClean="0"/>
              <a:t>rural</a:t>
            </a:r>
            <a:r>
              <a:rPr lang="cs-CZ" dirty="0" smtClean="0"/>
              <a:t> area </a:t>
            </a:r>
            <a:r>
              <a:rPr lang="cs-CZ" dirty="0" err="1" smtClean="0"/>
              <a:t>settled</a:t>
            </a:r>
            <a:r>
              <a:rPr lang="cs-CZ" dirty="0" smtClean="0"/>
              <a:t> by </a:t>
            </a:r>
            <a:r>
              <a:rPr lang="cs-CZ" dirty="0" err="1" smtClean="0"/>
              <a:t>Amish</a:t>
            </a:r>
            <a:r>
              <a:rPr lang="cs-CZ" dirty="0" smtClean="0"/>
              <a:t> </a:t>
            </a:r>
            <a:r>
              <a:rPr lang="cs-CZ" dirty="0" err="1" smtClean="0"/>
              <a:t>people</a:t>
            </a:r>
            <a:r>
              <a:rPr lang="cs-CZ" dirty="0" smtClean="0"/>
              <a:t> (</a:t>
            </a:r>
            <a:r>
              <a:rPr lang="cs-CZ" dirty="0" err="1" smtClean="0"/>
              <a:t>since</a:t>
            </a:r>
            <a:r>
              <a:rPr lang="cs-CZ" dirty="0" smtClean="0"/>
              <a:t> 1600s, </a:t>
            </a:r>
            <a:r>
              <a:rPr lang="cs-CZ" dirty="0" err="1" smtClean="0"/>
              <a:t>descendants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Germans</a:t>
            </a:r>
            <a:r>
              <a:rPr lang="cs-CZ" dirty="0" smtClean="0"/>
              <a:t> and </a:t>
            </a:r>
            <a:r>
              <a:rPr lang="cs-CZ" dirty="0" err="1" smtClean="0"/>
              <a:t>Swiss</a:t>
            </a:r>
            <a:r>
              <a:rPr lang="cs-CZ" dirty="0" smtClean="0"/>
              <a:t>)</a:t>
            </a:r>
          </a:p>
          <a:p>
            <a:r>
              <a:rPr lang="cs-CZ" dirty="0" smtClean="0"/>
              <a:t>Philadelphia –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first</a:t>
            </a:r>
            <a:r>
              <a:rPr lang="cs-CZ" dirty="0" smtClean="0"/>
              <a:t> </a:t>
            </a:r>
            <a:r>
              <a:rPr lang="cs-CZ" dirty="0" err="1" smtClean="0"/>
              <a:t>capital</a:t>
            </a:r>
            <a:r>
              <a:rPr lang="cs-CZ" dirty="0" smtClean="0"/>
              <a:t>, </a:t>
            </a:r>
            <a:r>
              <a:rPr lang="cs-CZ" dirty="0" err="1" smtClean="0"/>
              <a:t>Independence</a:t>
            </a:r>
            <a:r>
              <a:rPr lang="cs-CZ" dirty="0" smtClean="0"/>
              <a:t> </a:t>
            </a:r>
            <a:r>
              <a:rPr lang="cs-CZ" dirty="0" err="1" smtClean="0"/>
              <a:t>hall</a:t>
            </a:r>
            <a:r>
              <a:rPr lang="cs-CZ" dirty="0" smtClean="0"/>
              <a:t> (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Declaration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Independence</a:t>
            </a:r>
            <a:r>
              <a:rPr lang="cs-CZ" dirty="0" smtClean="0"/>
              <a:t> </a:t>
            </a:r>
            <a:r>
              <a:rPr lang="cs-CZ" dirty="0" err="1" smtClean="0"/>
              <a:t>was</a:t>
            </a:r>
            <a:r>
              <a:rPr lang="cs-CZ" dirty="0" smtClean="0"/>
              <a:t> </a:t>
            </a:r>
            <a:r>
              <a:rPr lang="cs-CZ" dirty="0" err="1" smtClean="0"/>
              <a:t>signed</a:t>
            </a:r>
            <a:r>
              <a:rPr lang="cs-CZ" dirty="0" smtClean="0"/>
              <a:t> </a:t>
            </a:r>
            <a:r>
              <a:rPr lang="cs-CZ" dirty="0" err="1" smtClean="0"/>
              <a:t>here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0915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THE SOUTH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86048"/>
          </a:xfrm>
        </p:spPr>
        <p:txBody>
          <a:bodyPr>
            <a:normAutofit fontScale="85000" lnSpcReduction="20000"/>
          </a:bodyPr>
          <a:lstStyle/>
          <a:p>
            <a:r>
              <a:rPr lang="cs-CZ" dirty="0" err="1" smtClean="0"/>
              <a:t>Traditionally</a:t>
            </a:r>
            <a:r>
              <a:rPr lang="cs-CZ" dirty="0" smtClean="0"/>
              <a:t> </a:t>
            </a:r>
            <a:r>
              <a:rPr lang="cs-CZ" dirty="0" err="1" smtClean="0"/>
              <a:t>farming</a:t>
            </a:r>
            <a:r>
              <a:rPr lang="cs-CZ" dirty="0" smtClean="0"/>
              <a:t> region</a:t>
            </a:r>
          </a:p>
          <a:p>
            <a:r>
              <a:rPr lang="cs-CZ" dirty="0" err="1" smtClean="0"/>
              <a:t>Main</a:t>
            </a:r>
            <a:r>
              <a:rPr lang="cs-CZ" dirty="0" smtClean="0"/>
              <a:t> </a:t>
            </a:r>
            <a:r>
              <a:rPr lang="cs-CZ" dirty="0" err="1" smtClean="0"/>
              <a:t>crops</a:t>
            </a:r>
            <a:r>
              <a:rPr lang="cs-CZ" dirty="0" smtClean="0"/>
              <a:t>: </a:t>
            </a:r>
            <a:r>
              <a:rPr lang="cs-CZ" dirty="0" err="1" smtClean="0"/>
              <a:t>cotton</a:t>
            </a:r>
            <a:r>
              <a:rPr lang="cs-CZ" dirty="0" smtClean="0"/>
              <a:t>, </a:t>
            </a:r>
            <a:r>
              <a:rPr lang="cs-CZ" dirty="0" err="1" smtClean="0"/>
              <a:t>tobaco</a:t>
            </a:r>
            <a:r>
              <a:rPr lang="cs-CZ" dirty="0" smtClean="0"/>
              <a:t>, </a:t>
            </a:r>
            <a:r>
              <a:rPr lang="cs-CZ" dirty="0" err="1" smtClean="0"/>
              <a:t>soya</a:t>
            </a:r>
            <a:endParaRPr lang="cs-CZ" dirty="0" smtClean="0"/>
          </a:p>
          <a:p>
            <a:r>
              <a:rPr lang="cs-CZ" dirty="0" smtClean="0"/>
              <a:t>Washington, D.C. –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capital</a:t>
            </a:r>
            <a:r>
              <a:rPr lang="cs-CZ" dirty="0" smtClean="0"/>
              <a:t> city</a:t>
            </a:r>
          </a:p>
          <a:p>
            <a:r>
              <a:rPr lang="cs-CZ" dirty="0" smtClean="0"/>
              <a:t>Memphis (Tennessee) – </a:t>
            </a:r>
            <a:r>
              <a:rPr lang="cs-CZ" dirty="0" err="1" smtClean="0"/>
              <a:t>Graceland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home</a:t>
            </a:r>
            <a:r>
              <a:rPr lang="cs-CZ" dirty="0" smtClean="0"/>
              <a:t> to Elvis </a:t>
            </a:r>
            <a:r>
              <a:rPr lang="cs-CZ" dirty="0" err="1" smtClean="0"/>
              <a:t>Presley</a:t>
            </a:r>
            <a:endParaRPr lang="cs-CZ" dirty="0" smtClean="0"/>
          </a:p>
          <a:p>
            <a:r>
              <a:rPr lang="cs-CZ" dirty="0" err="1" smtClean="0"/>
              <a:t>Nashville</a:t>
            </a:r>
            <a:r>
              <a:rPr lang="cs-CZ" dirty="0" smtClean="0"/>
              <a:t> –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capital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Tennessee, centre </a:t>
            </a:r>
            <a:r>
              <a:rPr lang="cs-CZ" dirty="0" err="1" smtClean="0"/>
              <a:t>of</a:t>
            </a:r>
            <a:r>
              <a:rPr lang="cs-CZ" dirty="0" smtClean="0"/>
              <a:t> music </a:t>
            </a:r>
            <a:r>
              <a:rPr lang="cs-CZ" dirty="0" err="1" smtClean="0"/>
              <a:t>industry</a:t>
            </a:r>
            <a:r>
              <a:rPr lang="cs-CZ" dirty="0" smtClean="0"/>
              <a:t>, </a:t>
            </a:r>
            <a:r>
              <a:rPr lang="cs-CZ" dirty="0" err="1" smtClean="0"/>
              <a:t>festivals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country music</a:t>
            </a:r>
          </a:p>
          <a:p>
            <a:r>
              <a:rPr lang="cs-CZ" dirty="0" smtClean="0"/>
              <a:t>Miami (Florida) – </a:t>
            </a:r>
            <a:r>
              <a:rPr lang="cs-CZ" dirty="0" err="1" smtClean="0"/>
              <a:t>recreation</a:t>
            </a:r>
            <a:r>
              <a:rPr lang="cs-CZ" dirty="0" smtClean="0"/>
              <a:t> centre (</a:t>
            </a:r>
            <a:r>
              <a:rPr lang="cs-CZ" dirty="0" err="1" smtClean="0"/>
              <a:t>Deytona</a:t>
            </a:r>
            <a:r>
              <a:rPr lang="cs-CZ" dirty="0" smtClean="0"/>
              <a:t> </a:t>
            </a:r>
            <a:r>
              <a:rPr lang="cs-CZ" dirty="0" err="1" smtClean="0"/>
              <a:t>Beach</a:t>
            </a:r>
            <a:r>
              <a:rPr lang="cs-CZ" dirty="0" smtClean="0"/>
              <a:t>)</a:t>
            </a:r>
          </a:p>
          <a:p>
            <a:r>
              <a:rPr lang="cs-CZ" dirty="0" smtClean="0"/>
              <a:t>Cape </a:t>
            </a:r>
            <a:r>
              <a:rPr lang="cs-CZ" dirty="0" err="1" smtClean="0"/>
              <a:t>Canaveral</a:t>
            </a:r>
            <a:r>
              <a:rPr lang="cs-CZ" dirty="0" smtClean="0"/>
              <a:t> (Florida) – Kennedy </a:t>
            </a:r>
            <a:r>
              <a:rPr lang="cs-CZ" dirty="0" err="1" smtClean="0"/>
              <a:t>Space</a:t>
            </a:r>
            <a:r>
              <a:rPr lang="cs-CZ" dirty="0" smtClean="0"/>
              <a:t> </a:t>
            </a:r>
            <a:r>
              <a:rPr lang="cs-CZ" dirty="0" err="1" smtClean="0"/>
              <a:t>Centre´s</a:t>
            </a:r>
            <a:r>
              <a:rPr lang="cs-CZ" dirty="0" smtClean="0"/>
              <a:t> </a:t>
            </a:r>
            <a:r>
              <a:rPr lang="cs-CZ" dirty="0" err="1" smtClean="0"/>
              <a:t>Spaceport</a:t>
            </a:r>
            <a:endParaRPr lang="cs-CZ" dirty="0" smtClean="0"/>
          </a:p>
          <a:p>
            <a:r>
              <a:rPr lang="cs-CZ" dirty="0" smtClean="0"/>
              <a:t>New Orleans (Louisiana) – </a:t>
            </a:r>
            <a:r>
              <a:rPr lang="cs-CZ" dirty="0" err="1" smtClean="0"/>
              <a:t>French</a:t>
            </a:r>
            <a:r>
              <a:rPr lang="cs-CZ" dirty="0"/>
              <a:t> </a:t>
            </a:r>
            <a:r>
              <a:rPr lang="cs-CZ" dirty="0" err="1" smtClean="0"/>
              <a:t>origion</a:t>
            </a:r>
            <a:r>
              <a:rPr lang="cs-CZ" dirty="0" smtClean="0"/>
              <a:t>, on </a:t>
            </a:r>
            <a:r>
              <a:rPr lang="cs-CZ" dirty="0" err="1" smtClean="0"/>
              <a:t>the</a:t>
            </a:r>
            <a:r>
              <a:rPr lang="cs-CZ" dirty="0" smtClean="0"/>
              <a:t> Mississippi  </a:t>
            </a:r>
            <a:r>
              <a:rPr lang="cs-CZ" dirty="0" err="1" smtClean="0"/>
              <a:t>river</a:t>
            </a:r>
            <a:r>
              <a:rPr lang="cs-CZ" dirty="0" smtClean="0"/>
              <a:t>, jazz music</a:t>
            </a:r>
          </a:p>
          <a:p>
            <a:r>
              <a:rPr lang="cs-CZ" dirty="0" smtClean="0"/>
              <a:t>Houston (Texas) – NASA base</a:t>
            </a:r>
          </a:p>
        </p:txBody>
      </p:sp>
    </p:spTree>
    <p:extLst>
      <p:ext uri="{BB962C8B-B14F-4D97-AF65-F5344CB8AC3E}">
        <p14:creationId xmlns:p14="http://schemas.microsoft.com/office/powerpoint/2010/main" val="286445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713234"/>
          </a:xfrm>
        </p:spPr>
        <p:txBody>
          <a:bodyPr>
            <a:normAutofit/>
          </a:bodyPr>
          <a:lstStyle/>
          <a:p>
            <a:r>
              <a:rPr lang="cs-CZ" sz="3200" dirty="0" smtClean="0"/>
              <a:t>KENNEDY SPACE CENTRE, FLORIDA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733256"/>
          </a:xfrm>
        </p:spPr>
        <p:txBody>
          <a:bodyPr>
            <a:normAutofit lnSpcReduction="10000"/>
          </a:bodyPr>
          <a:lstStyle/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solidFill>
                <a:schemeClr val="tx2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4008" indent="0">
              <a:buNone/>
            </a:pPr>
            <a:endParaRPr lang="cs-CZ" sz="1050" dirty="0">
              <a:solidFill>
                <a:schemeClr val="tx2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4008" indent="0">
              <a:buNone/>
            </a:pPr>
            <a:endParaRPr lang="cs-CZ" sz="1050" dirty="0">
              <a:solidFill>
                <a:schemeClr val="tx2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4008" indent="0">
              <a:buNone/>
            </a:pPr>
            <a:r>
              <a:rPr lang="cs-CZ" sz="1050" dirty="0">
                <a:solidFill>
                  <a:schemeClr val="tx2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Zdroj: [cit2014-05-15]. Dostupný pod licencí </a:t>
            </a:r>
            <a:r>
              <a:rPr lang="cs-CZ" sz="105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  <a:hlinkClick r:id="rId2" tooltip="w:cs:Creative Commons"/>
              </a:rPr>
              <a:t> Creative Commons </a:t>
            </a:r>
            <a:endParaRPr lang="cs-CZ" sz="105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r>
              <a:rPr lang="cs-CZ" sz="105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</a:t>
            </a:r>
            <a:r>
              <a:rPr lang="cs-CZ" sz="105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://</a:t>
            </a:r>
            <a:r>
              <a:rPr lang="cs-CZ" sz="105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upload.wikimedia.org/wikipedia/commons/thumb/3/3c/Kennedy-space-center.jpg/800px-Kennedy-space-center.jpg</a:t>
            </a: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cs-CZ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7227372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889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THE MIDWEST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898016"/>
          </a:xfrm>
        </p:spPr>
        <p:txBody>
          <a:bodyPr>
            <a:normAutofit fontScale="92500" lnSpcReduction="20000"/>
          </a:bodyPr>
          <a:lstStyle/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08" indent="0">
              <a:buNone/>
            </a:pP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  <a:hlinkClick r:id="rId3"/>
            </a:endParaRPr>
          </a:p>
          <a:p>
            <a:pPr marL="64008" indent="0">
              <a:buNone/>
            </a:pPr>
            <a:endParaRPr lang="cs-CZ" sz="1050" dirty="0">
              <a:latin typeface="Arial" panose="020B0604020202020204" pitchFamily="34" charset="0"/>
              <a:cs typeface="Arial" panose="020B0604020202020204" pitchFamily="34" charset="0"/>
              <a:hlinkClick r:id="rId3"/>
            </a:endParaRPr>
          </a:p>
          <a:p>
            <a:pPr marL="64008" indent="0">
              <a:buNone/>
            </a:pPr>
            <a:endParaRPr lang="cs-CZ" sz="1050" dirty="0" smtClean="0">
              <a:solidFill>
                <a:schemeClr val="tx2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4008" indent="0">
              <a:buNone/>
            </a:pPr>
            <a:endParaRPr lang="cs-CZ" sz="1050" dirty="0">
              <a:solidFill>
                <a:schemeClr val="tx2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4008" indent="0">
              <a:buNone/>
            </a:pPr>
            <a:endParaRPr lang="cs-CZ" sz="1050" dirty="0" smtClean="0">
              <a:solidFill>
                <a:schemeClr val="tx2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4008" indent="0">
              <a:buNone/>
            </a:pPr>
            <a:r>
              <a:rPr lang="cs-CZ" sz="1050" dirty="0" smtClean="0">
                <a:solidFill>
                  <a:schemeClr val="tx2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Zdroj</a:t>
            </a:r>
            <a:r>
              <a:rPr lang="cs-CZ" sz="1050" dirty="0">
                <a:solidFill>
                  <a:schemeClr val="tx2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[</a:t>
            </a:r>
            <a:r>
              <a:rPr lang="cs-CZ" sz="1050" dirty="0" smtClean="0">
                <a:solidFill>
                  <a:schemeClr val="tx2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cit2014-05-15]. </a:t>
            </a:r>
            <a:r>
              <a:rPr lang="cs-CZ" sz="1050" dirty="0">
                <a:solidFill>
                  <a:schemeClr val="tx2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Dostupný pod licencí 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  <a:hlinkClick r:id="rId4" tooltip="w:cs:Creative Commons"/>
              </a:rPr>
              <a:t>Creative Commons </a:t>
            </a:r>
            <a:endParaRPr lang="cs-CZ" sz="1050" dirty="0">
              <a:latin typeface="Arial" panose="020B0604020202020204" pitchFamily="34" charset="0"/>
              <a:cs typeface="Arial" panose="020B0604020202020204" pitchFamily="34" charset="0"/>
              <a:hlinkClick r:id="rId3"/>
            </a:endParaRPr>
          </a:p>
          <a:p>
            <a:pPr marL="64008" indent="0">
              <a:buNone/>
            </a:pPr>
            <a:r>
              <a:rPr lang="cs-CZ" sz="105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</a:t>
            </a:r>
            <a:r>
              <a:rPr lang="cs-CZ" sz="105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://upload.wikimedia.org/wikipedia/commons/2/28/US_map-Midwest.PNG</a:t>
            </a:r>
            <a:endParaRPr lang="cs-CZ" sz="1050" dirty="0" smtClean="0">
              <a:latin typeface="Arial" panose="020B0604020202020204" pitchFamily="34" charset="0"/>
              <a:cs typeface="Arial" panose="020B0604020202020204" pitchFamily="34" charset="0"/>
              <a:hlinkClick r:id="rId3"/>
            </a:endParaRPr>
          </a:p>
          <a:p>
            <a:pPr marL="64008" indent="0">
              <a:buNone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cs-CZ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88840"/>
            <a:ext cx="544830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443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857250"/>
          </a:xfrm>
        </p:spPr>
        <p:txBody>
          <a:bodyPr/>
          <a:lstStyle/>
          <a:p>
            <a:pPr algn="ctr"/>
            <a:r>
              <a:rPr lang="cs-CZ" dirty="0" smtClean="0"/>
              <a:t>THE MIDWEST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330064"/>
          </a:xfrm>
        </p:spPr>
        <p:txBody>
          <a:bodyPr>
            <a:normAutofit fontScale="92500" lnSpcReduction="10000"/>
          </a:bodyPr>
          <a:lstStyle/>
          <a:p>
            <a:r>
              <a:rPr lang="cs-CZ" dirty="0" err="1" smtClean="0"/>
              <a:t>Both</a:t>
            </a:r>
            <a:r>
              <a:rPr lang="cs-CZ" dirty="0" smtClean="0"/>
              <a:t> </a:t>
            </a:r>
            <a:r>
              <a:rPr lang="cs-CZ" dirty="0" err="1" smtClean="0"/>
              <a:t>agricultural</a:t>
            </a:r>
            <a:r>
              <a:rPr lang="cs-CZ" dirty="0" smtClean="0"/>
              <a:t> and </a:t>
            </a:r>
            <a:r>
              <a:rPr lang="cs-CZ" dirty="0" err="1" smtClean="0"/>
              <a:t>industrial</a:t>
            </a:r>
            <a:r>
              <a:rPr lang="cs-CZ" dirty="0" smtClean="0"/>
              <a:t> region</a:t>
            </a:r>
          </a:p>
          <a:p>
            <a:r>
              <a:rPr lang="cs-CZ" dirty="0" smtClean="0"/>
              <a:t>3 </a:t>
            </a:r>
            <a:r>
              <a:rPr lang="cs-CZ" dirty="0" err="1" smtClean="0"/>
              <a:t>main</a:t>
            </a:r>
            <a:r>
              <a:rPr lang="cs-CZ" dirty="0" smtClean="0"/>
              <a:t> </a:t>
            </a:r>
            <a:r>
              <a:rPr lang="cs-CZ" dirty="0" err="1" smtClean="0"/>
              <a:t>crops</a:t>
            </a:r>
            <a:r>
              <a:rPr lang="cs-CZ" dirty="0" smtClean="0"/>
              <a:t> - </a:t>
            </a:r>
            <a:r>
              <a:rPr lang="cs-CZ" dirty="0" err="1" smtClean="0"/>
              <a:t>corn</a:t>
            </a:r>
            <a:r>
              <a:rPr lang="cs-CZ" dirty="0" smtClean="0"/>
              <a:t> </a:t>
            </a:r>
            <a:r>
              <a:rPr lang="cs-CZ" dirty="0" err="1" smtClean="0"/>
              <a:t>belt</a:t>
            </a:r>
            <a:r>
              <a:rPr lang="cs-CZ" dirty="0" smtClean="0"/>
              <a:t>, </a:t>
            </a:r>
            <a:r>
              <a:rPr lang="cs-CZ" dirty="0" err="1"/>
              <a:t>w</a:t>
            </a:r>
            <a:r>
              <a:rPr lang="cs-CZ" dirty="0" err="1" smtClean="0"/>
              <a:t>heat</a:t>
            </a:r>
            <a:r>
              <a:rPr lang="cs-CZ" dirty="0" smtClean="0"/>
              <a:t> </a:t>
            </a:r>
            <a:r>
              <a:rPr lang="cs-CZ" dirty="0" err="1"/>
              <a:t>b</a:t>
            </a:r>
            <a:r>
              <a:rPr lang="cs-CZ" dirty="0" err="1" smtClean="0"/>
              <a:t>elt</a:t>
            </a:r>
            <a:r>
              <a:rPr lang="cs-CZ" dirty="0" smtClean="0"/>
              <a:t>, </a:t>
            </a:r>
            <a:r>
              <a:rPr lang="cs-CZ" dirty="0" err="1"/>
              <a:t>d</a:t>
            </a:r>
            <a:r>
              <a:rPr lang="cs-CZ" dirty="0" err="1" smtClean="0"/>
              <a:t>airy</a:t>
            </a:r>
            <a:r>
              <a:rPr lang="cs-CZ" dirty="0" smtClean="0"/>
              <a:t> </a:t>
            </a:r>
            <a:r>
              <a:rPr lang="cs-CZ" dirty="0" err="1" smtClean="0"/>
              <a:t>belt</a:t>
            </a:r>
            <a:endParaRPr lang="cs-CZ" dirty="0" smtClean="0"/>
          </a:p>
          <a:p>
            <a:r>
              <a:rPr lang="cs-CZ" dirty="0" smtClean="0"/>
              <a:t>Natural </a:t>
            </a:r>
            <a:r>
              <a:rPr lang="cs-CZ" dirty="0" err="1" smtClean="0"/>
              <a:t>feature</a:t>
            </a:r>
            <a:r>
              <a:rPr lang="cs-CZ" dirty="0" smtClean="0"/>
              <a:t> – Great </a:t>
            </a:r>
            <a:r>
              <a:rPr lang="cs-CZ" dirty="0" err="1" smtClean="0"/>
              <a:t>Lakes</a:t>
            </a:r>
            <a:endParaRPr lang="cs-CZ" dirty="0" smtClean="0"/>
          </a:p>
          <a:p>
            <a:r>
              <a:rPr lang="cs-CZ" dirty="0" smtClean="0"/>
              <a:t>Chicago – </a:t>
            </a:r>
            <a:r>
              <a:rPr lang="cs-CZ" dirty="0" err="1" smtClean="0"/>
              <a:t>the</a:t>
            </a:r>
            <a:r>
              <a:rPr lang="cs-CZ" dirty="0" smtClean="0"/>
              <a:t> 3rd </a:t>
            </a:r>
            <a:r>
              <a:rPr lang="cs-CZ" dirty="0" err="1" smtClean="0"/>
              <a:t>largest</a:t>
            </a:r>
            <a:r>
              <a:rPr lang="cs-CZ" dirty="0" smtClean="0"/>
              <a:t> city, </a:t>
            </a:r>
            <a:r>
              <a:rPr lang="cs-CZ" dirty="0" err="1" smtClean="0"/>
              <a:t>foodstuff</a:t>
            </a:r>
            <a:r>
              <a:rPr lang="cs-CZ" dirty="0" smtClean="0"/>
              <a:t> </a:t>
            </a:r>
            <a:r>
              <a:rPr lang="cs-CZ" dirty="0" err="1" smtClean="0"/>
              <a:t>industry</a:t>
            </a:r>
            <a:r>
              <a:rPr lang="cs-CZ" dirty="0" smtClean="0"/>
              <a:t>, Czech  </a:t>
            </a:r>
            <a:r>
              <a:rPr lang="cs-CZ" dirty="0" err="1" smtClean="0"/>
              <a:t>community</a:t>
            </a:r>
            <a:endParaRPr lang="cs-CZ" dirty="0" smtClean="0"/>
          </a:p>
          <a:p>
            <a:r>
              <a:rPr lang="cs-CZ" b="1" dirty="0" smtClean="0"/>
              <a:t>Detroit</a:t>
            </a:r>
            <a:r>
              <a:rPr lang="cs-CZ" dirty="0" smtClean="0"/>
              <a:t> – </a:t>
            </a:r>
            <a:r>
              <a:rPr lang="cs-CZ" dirty="0" err="1" smtClean="0"/>
              <a:t>famous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car </a:t>
            </a:r>
            <a:r>
              <a:rPr lang="cs-CZ" dirty="0" err="1" smtClean="0"/>
              <a:t>production</a:t>
            </a:r>
            <a:r>
              <a:rPr lang="cs-CZ" dirty="0" smtClean="0"/>
              <a:t> (Ford, Chrysler, Cadillac), Henry Ford Museum</a:t>
            </a:r>
          </a:p>
          <a:p>
            <a:r>
              <a:rPr lang="cs-CZ" dirty="0" err="1" smtClean="0"/>
              <a:t>Mt</a:t>
            </a:r>
            <a:r>
              <a:rPr lang="cs-CZ" dirty="0" smtClean="0"/>
              <a:t>. </a:t>
            </a:r>
            <a:r>
              <a:rPr lang="cs-CZ" dirty="0" err="1" smtClean="0"/>
              <a:t>Rushmore</a:t>
            </a:r>
            <a:r>
              <a:rPr lang="cs-CZ" dirty="0"/>
              <a:t> </a:t>
            </a:r>
            <a:r>
              <a:rPr lang="cs-CZ" dirty="0" smtClean="0"/>
              <a:t>(</a:t>
            </a:r>
            <a:r>
              <a:rPr lang="cs-CZ" dirty="0" err="1" smtClean="0"/>
              <a:t>South</a:t>
            </a:r>
            <a:r>
              <a:rPr lang="cs-CZ" dirty="0" smtClean="0"/>
              <a:t> Dakota) – </a:t>
            </a:r>
            <a:r>
              <a:rPr lang="cs-CZ" dirty="0" err="1" smtClean="0"/>
              <a:t>mountain</a:t>
            </a:r>
            <a:r>
              <a:rPr lang="cs-CZ" dirty="0" smtClean="0"/>
              <a:t> monument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colossal</a:t>
            </a:r>
            <a:r>
              <a:rPr lang="cs-CZ" dirty="0" smtClean="0"/>
              <a:t> </a:t>
            </a:r>
            <a:r>
              <a:rPr lang="cs-CZ" dirty="0" err="1" smtClean="0"/>
              <a:t>portrait</a:t>
            </a:r>
            <a:r>
              <a:rPr lang="cs-CZ" dirty="0" smtClean="0"/>
              <a:t> </a:t>
            </a:r>
            <a:r>
              <a:rPr lang="cs-CZ" dirty="0" err="1" smtClean="0"/>
              <a:t>heads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US </a:t>
            </a:r>
            <a:r>
              <a:rPr lang="cs-CZ" dirty="0" err="1" smtClean="0"/>
              <a:t>presidents</a:t>
            </a:r>
            <a:r>
              <a:rPr lang="cs-CZ" dirty="0" smtClean="0"/>
              <a:t> – Washington, </a:t>
            </a:r>
            <a:r>
              <a:rPr lang="cs-CZ" dirty="0" err="1" smtClean="0"/>
              <a:t>Jefferson</a:t>
            </a:r>
            <a:r>
              <a:rPr lang="cs-CZ" dirty="0" smtClean="0"/>
              <a:t>, Lincoln, Roosevelt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6579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alent">
  <a:themeElements>
    <a:clrScheme name="Talent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Talent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alent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755</Words>
  <Application>Microsoft Office PowerPoint</Application>
  <PresentationFormat>Předvádění na obrazovce (4:3)</PresentationFormat>
  <Paragraphs>333</Paragraphs>
  <Slides>17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18" baseType="lpstr">
      <vt:lpstr>Talent</vt:lpstr>
      <vt:lpstr>Prezentace aplikace PowerPoint</vt:lpstr>
      <vt:lpstr>REGIONS OF THE USA</vt:lpstr>
      <vt:lpstr>NEW ENGLAND</vt:lpstr>
      <vt:lpstr>NEW ENGLAND</vt:lpstr>
      <vt:lpstr>THE MIDDLE ATLANTIC REGION</vt:lpstr>
      <vt:lpstr>THE SOUTH</vt:lpstr>
      <vt:lpstr>KENNEDY SPACE CENTRE, FLORIDA</vt:lpstr>
      <vt:lpstr>THE MIDWEST</vt:lpstr>
      <vt:lpstr>THE MIDWEST</vt:lpstr>
      <vt:lpstr>MT. RUSHMORE MONUMENT</vt:lpstr>
      <vt:lpstr>THE NORTH WEST REGION </vt:lpstr>
      <vt:lpstr>SOUTHWEST AND HAWAII</vt:lpstr>
      <vt:lpstr>SAN FRANCISCO</vt:lpstr>
      <vt:lpstr>LAS VEGAS, NEVADA</vt:lpstr>
      <vt:lpstr>SEQUOIA NATIONAL PARK</vt:lpstr>
      <vt:lpstr>HOLLYWOOD</vt:lpstr>
      <vt:lpstr>SOURCES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Jurášová Romana</dc:creator>
  <cp:lastModifiedBy>Roubinkovi</cp:lastModifiedBy>
  <cp:revision>21</cp:revision>
  <dcterms:created xsi:type="dcterms:W3CDTF">2014-05-19T19:30:53Z</dcterms:created>
  <dcterms:modified xsi:type="dcterms:W3CDTF">2014-06-15T09:47:47Z</dcterms:modified>
</cp:coreProperties>
</file>