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9" r:id="rId4"/>
    <p:sldId id="260" r:id="rId5"/>
    <p:sldId id="261" r:id="rId6"/>
    <p:sldId id="269" r:id="rId7"/>
    <p:sldId id="262" r:id="rId8"/>
    <p:sldId id="270" r:id="rId9"/>
    <p:sldId id="263" r:id="rId10"/>
    <p:sldId id="275" r:id="rId11"/>
    <p:sldId id="264" r:id="rId12"/>
    <p:sldId id="265" r:id="rId13"/>
    <p:sldId id="267" r:id="rId14"/>
    <p:sldId id="266" r:id="rId15"/>
    <p:sldId id="276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3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208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2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2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8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9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77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e/Oil_well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e/Map_of_USA_highlighting_Corn_Belt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.uta.fi/FAST/US2/NOTES/images/belts2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4/Cotton_field_kv03.jpg/800px-Cotton_field_kv03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4/GM_headquarters_in_Detroit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3/Firmen_im_Silicon_Valley.jpg/800px-Firmen_im_Silicon_Valley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99063"/>
              </p:ext>
            </p:extLst>
          </p:nvPr>
        </p:nvGraphicFramePr>
        <p:xfrm>
          <a:off x="413284" y="1700808"/>
          <a:ext cx="8280920" cy="511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USA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conomy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Olomoucký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kraj, Spojené státy americké, Kanada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Industry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agriculture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raw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materials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G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- 8,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communication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technologies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computing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crop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belts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industrial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belt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companies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7. 5.  2014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1" y="6976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algn="ctr"/>
            <a:r>
              <a:rPr lang="cs-CZ" dirty="0" smtClean="0"/>
              <a:t>OIL PUMP IN TEXAS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[cit2014-05-21]. 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upload.wikimedia.org/wikipedia/commons/c/ce/Oil_well.jpg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AGRICULTURE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3 % OF </a:t>
            </a:r>
            <a:r>
              <a:rPr lang="cs-CZ" dirty="0" err="1" smtClean="0"/>
              <a:t>population</a:t>
            </a:r>
            <a:endParaRPr lang="cs-CZ" dirty="0" smtClean="0"/>
          </a:p>
          <a:p>
            <a:r>
              <a:rPr lang="cs-CZ" dirty="0" err="1" smtClean="0"/>
              <a:t>Domestic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r>
              <a:rPr lang="cs-CZ" dirty="0" smtClean="0"/>
              <a:t> + </a:t>
            </a:r>
            <a:r>
              <a:rPr lang="cs-CZ" dirty="0" err="1" smtClean="0"/>
              <a:t>surplases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export</a:t>
            </a:r>
          </a:p>
          <a:p>
            <a:r>
              <a:rPr lang="cs-CZ" dirty="0" err="1" smtClean="0"/>
              <a:t>Livestock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: </a:t>
            </a:r>
            <a:r>
              <a:rPr lang="cs-CZ" dirty="0" err="1" smtClean="0"/>
              <a:t>beef</a:t>
            </a:r>
            <a:r>
              <a:rPr lang="cs-CZ" dirty="0" smtClean="0"/>
              <a:t> </a:t>
            </a:r>
            <a:r>
              <a:rPr lang="cs-CZ" dirty="0" err="1" smtClean="0"/>
              <a:t>cattle</a:t>
            </a:r>
            <a:r>
              <a:rPr lang="cs-CZ" dirty="0" smtClean="0"/>
              <a:t>, </a:t>
            </a:r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dirty="0" err="1" smtClean="0"/>
              <a:t>cattle</a:t>
            </a:r>
            <a:r>
              <a:rPr lang="cs-CZ" dirty="0" smtClean="0"/>
              <a:t>, </a:t>
            </a:r>
            <a:r>
              <a:rPr lang="cs-CZ" dirty="0" err="1" smtClean="0"/>
              <a:t>sheep</a:t>
            </a:r>
            <a:r>
              <a:rPr lang="cs-CZ" dirty="0" smtClean="0"/>
              <a:t>, </a:t>
            </a:r>
            <a:r>
              <a:rPr lang="cs-CZ" dirty="0" err="1" smtClean="0"/>
              <a:t>pigs</a:t>
            </a:r>
            <a:r>
              <a:rPr lang="cs-CZ" dirty="0" smtClean="0"/>
              <a:t>, </a:t>
            </a:r>
            <a:r>
              <a:rPr lang="cs-CZ" dirty="0" err="1" smtClean="0"/>
              <a:t>poultry</a:t>
            </a:r>
            <a:endParaRPr lang="cs-CZ" dirty="0" smtClean="0"/>
          </a:p>
          <a:p>
            <a:r>
              <a:rPr lang="cs-CZ" dirty="0" err="1" smtClean="0"/>
              <a:t>Crops</a:t>
            </a:r>
            <a:r>
              <a:rPr lang="cs-CZ" dirty="0" smtClean="0"/>
              <a:t>: </a:t>
            </a:r>
            <a:r>
              <a:rPr lang="cs-CZ" dirty="0" err="1" smtClean="0"/>
              <a:t>corn</a:t>
            </a:r>
            <a:r>
              <a:rPr lang="cs-CZ" dirty="0" smtClean="0"/>
              <a:t>, </a:t>
            </a:r>
            <a:r>
              <a:rPr lang="cs-CZ" dirty="0" err="1" smtClean="0"/>
              <a:t>wheat</a:t>
            </a:r>
            <a:r>
              <a:rPr lang="cs-CZ" dirty="0" smtClean="0"/>
              <a:t>, </a:t>
            </a:r>
            <a:r>
              <a:rPr lang="cs-CZ" dirty="0" err="1" smtClean="0"/>
              <a:t>soya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, </a:t>
            </a:r>
            <a:r>
              <a:rPr lang="cs-CZ" dirty="0" err="1" smtClean="0"/>
              <a:t>oats</a:t>
            </a:r>
            <a:r>
              <a:rPr lang="cs-CZ" dirty="0" smtClean="0"/>
              <a:t>, </a:t>
            </a:r>
            <a:r>
              <a:rPr lang="cs-CZ" dirty="0" err="1" smtClean="0"/>
              <a:t>potatoes</a:t>
            </a:r>
            <a:r>
              <a:rPr lang="cs-CZ" dirty="0" smtClean="0"/>
              <a:t>, </a:t>
            </a:r>
            <a:r>
              <a:rPr lang="cs-CZ" dirty="0" err="1" smtClean="0"/>
              <a:t>cotton</a:t>
            </a:r>
            <a:r>
              <a:rPr lang="cs-CZ" dirty="0" smtClean="0"/>
              <a:t>, </a:t>
            </a:r>
            <a:r>
              <a:rPr lang="cs-CZ" dirty="0" err="1" smtClean="0"/>
              <a:t>tobacco</a:t>
            </a:r>
            <a:endParaRPr lang="cs-CZ" dirty="0" smtClean="0"/>
          </a:p>
          <a:p>
            <a:r>
              <a:rPr lang="cs-CZ" dirty="0" err="1" smtClean="0"/>
              <a:t>Horticulture</a:t>
            </a:r>
            <a:r>
              <a:rPr lang="cs-CZ" dirty="0" smtClean="0"/>
              <a:t>: </a:t>
            </a:r>
            <a:r>
              <a:rPr lang="cs-CZ" dirty="0" err="1" smtClean="0"/>
              <a:t>apples</a:t>
            </a:r>
            <a:r>
              <a:rPr lang="cs-CZ" dirty="0" smtClean="0"/>
              <a:t>, </a:t>
            </a:r>
            <a:r>
              <a:rPr lang="cs-CZ" dirty="0" err="1" smtClean="0"/>
              <a:t>pears</a:t>
            </a:r>
            <a:r>
              <a:rPr lang="cs-CZ" dirty="0" smtClean="0"/>
              <a:t>, </a:t>
            </a:r>
            <a:r>
              <a:rPr lang="cs-CZ" dirty="0" err="1" smtClean="0"/>
              <a:t>apricots</a:t>
            </a:r>
            <a:r>
              <a:rPr lang="cs-CZ" dirty="0" smtClean="0"/>
              <a:t>, </a:t>
            </a:r>
            <a:r>
              <a:rPr lang="cs-CZ" dirty="0" err="1" smtClean="0"/>
              <a:t>peaches</a:t>
            </a:r>
            <a:r>
              <a:rPr lang="cs-CZ" dirty="0" smtClean="0"/>
              <a:t>, </a:t>
            </a:r>
            <a:r>
              <a:rPr lang="cs-CZ" dirty="0" err="1" smtClean="0"/>
              <a:t>strawberries</a:t>
            </a:r>
            <a:r>
              <a:rPr lang="cs-CZ" dirty="0" smtClean="0"/>
              <a:t>, citrus </a:t>
            </a:r>
            <a:r>
              <a:rPr lang="cs-CZ" dirty="0" err="1" smtClean="0"/>
              <a:t>fruit</a:t>
            </a:r>
            <a:r>
              <a:rPr lang="cs-CZ" dirty="0" smtClean="0"/>
              <a:t>, </a:t>
            </a:r>
            <a:r>
              <a:rPr lang="cs-CZ" dirty="0" err="1" smtClean="0"/>
              <a:t>vegetables</a:t>
            </a:r>
            <a:endParaRPr lang="cs-CZ" dirty="0" smtClean="0"/>
          </a:p>
          <a:p>
            <a:r>
              <a:rPr lang="cs-CZ" dirty="0" err="1" smtClean="0"/>
              <a:t>Fishing</a:t>
            </a:r>
            <a:r>
              <a:rPr lang="cs-CZ" dirty="0" smtClean="0"/>
              <a:t>: </a:t>
            </a:r>
            <a:r>
              <a:rPr lang="cs-CZ" dirty="0" err="1" smtClean="0"/>
              <a:t>South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Coast, East </a:t>
            </a:r>
            <a:r>
              <a:rPr lang="cs-CZ" dirty="0" err="1" smtClean="0"/>
              <a:t>coast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1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CORN BELT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cit2014-05-10.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/>
                <a:hlinkClick r:id="rId2" tooltip="w:public domain"/>
              </a:rPr>
              <a:t>domain</a:t>
            </a:r>
            <a:r>
              <a:rPr lang="cs-CZ" sz="1050" i="1" dirty="0">
                <a:solidFill>
                  <a:srgbClr val="252525"/>
                </a:solidFill>
                <a:latin typeface="Arial"/>
              </a:rPr>
              <a:t> </a:t>
            </a:r>
          </a:p>
          <a:p>
            <a:pPr marL="64008" indent="0">
              <a:buNone/>
            </a:pPr>
            <a:r>
              <a:rPr lang="cs-CZ" sz="105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i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i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upload.wikimedia.org/wikipedia/commons/3/3e/Map_of_USA_highlighting_Corn_Belt.png</a:t>
            </a: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309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cs-CZ" dirty="0" smtClean="0"/>
              <a:t>OTHER FARMING AREAS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G</a:t>
            </a:r>
            <a:r>
              <a:rPr lang="cs-CZ" dirty="0" smtClean="0"/>
              <a:t>reat Plains – </a:t>
            </a:r>
            <a:r>
              <a:rPr lang="cs-CZ" dirty="0" err="1" smtClean="0"/>
              <a:t>beef</a:t>
            </a:r>
            <a:r>
              <a:rPr lang="cs-CZ" dirty="0" smtClean="0"/>
              <a:t> </a:t>
            </a:r>
            <a:r>
              <a:rPr lang="cs-CZ" dirty="0" err="1" smtClean="0"/>
              <a:t>cattle</a:t>
            </a:r>
            <a:r>
              <a:rPr lang="cs-CZ" dirty="0" smtClean="0"/>
              <a:t> </a:t>
            </a:r>
            <a:r>
              <a:rPr lang="cs-CZ" dirty="0" err="1" smtClean="0"/>
              <a:t>raising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Belt</a:t>
            </a:r>
            <a:r>
              <a:rPr lang="cs-CZ" dirty="0" smtClean="0"/>
              <a:t> – </a:t>
            </a:r>
            <a:r>
              <a:rPr lang="cs-CZ" dirty="0" err="1" smtClean="0"/>
              <a:t>South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Tobacco</a:t>
            </a:r>
            <a:r>
              <a:rPr lang="cs-CZ" dirty="0" smtClean="0"/>
              <a:t> </a:t>
            </a:r>
            <a:r>
              <a:rPr lang="cs-CZ" dirty="0" err="1" smtClean="0"/>
              <a:t>Belt</a:t>
            </a:r>
            <a:r>
              <a:rPr lang="cs-CZ" dirty="0" smtClean="0"/>
              <a:t> – Kentucky,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Caroline</a:t>
            </a:r>
            <a:r>
              <a:rPr lang="cs-CZ" dirty="0" smtClean="0"/>
              <a:t>, Virginia</a:t>
            </a:r>
          </a:p>
          <a:p>
            <a:r>
              <a:rPr lang="cs-CZ" dirty="0" err="1" smtClean="0"/>
              <a:t>California</a:t>
            </a:r>
            <a:r>
              <a:rPr lang="cs-CZ" dirty="0" smtClean="0"/>
              <a:t> – </a:t>
            </a:r>
            <a:r>
              <a:rPr lang="cs-CZ" dirty="0" err="1" smtClean="0"/>
              <a:t>fruit</a:t>
            </a:r>
            <a:r>
              <a:rPr lang="cs-CZ" dirty="0" smtClean="0"/>
              <a:t> (</a:t>
            </a:r>
            <a:r>
              <a:rPr lang="cs-CZ" dirty="0" err="1" smtClean="0"/>
              <a:t>oranges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3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cs-CZ" dirty="0" smtClean="0"/>
              <a:t>CROP BELTS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cit2014-05-10].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/>
                <a:hlinkClick r:id="rId2" tooltip="w:public domain"/>
              </a:rPr>
              <a:t>domain</a:t>
            </a:r>
            <a:r>
              <a:rPr lang="cs-CZ" sz="1050" i="1" dirty="0">
                <a:solidFill>
                  <a:srgbClr val="252525"/>
                </a:solidFill>
                <a:latin typeface="Arial"/>
              </a:rPr>
              <a:t> 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www15.uta.fi/FAST/US2/NOTES/images/belts2.jpg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71613"/>
            <a:ext cx="666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1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COTTON FIELDS, TEXAS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[cit2014-05-21]. 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upload.wikimedia.org/wikipedia/commons/thumb/a/a4/Cotton_field_kv03.jpg/800px-Cotton_field_kv03.jpg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8" y="1052736"/>
            <a:ext cx="6762328" cy="507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10000"/>
          </a:bodyPr>
          <a:lstStyle/>
          <a:p>
            <a:pPr marL="374904" lvl="1" indent="0">
              <a:buNone/>
              <a:tabLst>
                <a:tab pos="457200" algn="l"/>
              </a:tabLst>
            </a:pPr>
            <a:r>
              <a:rPr lang="cs-CZ" sz="2800" dirty="0" smtClean="0">
                <a:latin typeface="Calibri"/>
                <a:ea typeface="Calibri"/>
                <a:cs typeface="Times New Roman"/>
              </a:rPr>
              <a:t>1	EL-HMOUDOVÁ</a:t>
            </a:r>
            <a:r>
              <a:rPr lang="cs-CZ" sz="2800" dirty="0">
                <a:latin typeface="Calibri"/>
                <a:ea typeface="Calibri"/>
                <a:cs typeface="Times New Roman"/>
              </a:rPr>
              <a:t>, Dagmar. 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28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28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28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514350" lvl="0" indent="-514350">
              <a:spcAft>
                <a:spcPts val="0"/>
              </a:spcAft>
              <a:buAutoNum type="arabicPlain" startAt="2"/>
              <a:tabLst>
                <a:tab pos="457200" algn="l"/>
              </a:tabLst>
            </a:pPr>
            <a:r>
              <a:rPr lang="cs-CZ" sz="2800" dirty="0" smtClean="0">
                <a:latin typeface="Calibri"/>
                <a:ea typeface="Calibri"/>
                <a:cs typeface="Times New Roman"/>
              </a:rPr>
              <a:t>CHUDÝ</a:t>
            </a:r>
            <a:r>
              <a:rPr lang="cs-CZ" sz="2800" dirty="0">
                <a:latin typeface="Calibri"/>
                <a:ea typeface="Calibri"/>
                <a:cs typeface="Times New Roman"/>
              </a:rPr>
              <a:t>, Tomáš ; CHUDÁ, Jana. </a:t>
            </a:r>
            <a:r>
              <a:rPr lang="cs-CZ" sz="28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28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2800" i="1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cs-CZ" sz="28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28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28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28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28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28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2800" dirty="0" smtClean="0">
                <a:latin typeface="Calibri"/>
                <a:ea typeface="Calibri"/>
                <a:cs typeface="Times New Roman"/>
              </a:rPr>
              <a:t>1.vydání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2800" dirty="0">
                <a:latin typeface="Calibri"/>
                <a:ea typeface="Calibri"/>
                <a:cs typeface="Times New Roman"/>
              </a:rPr>
              <a:t>	</a:t>
            </a:r>
            <a:r>
              <a:rPr lang="cs-CZ" sz="2800" dirty="0" smtClean="0">
                <a:latin typeface="Calibri"/>
                <a:ea typeface="Calibri"/>
                <a:cs typeface="Times New Roman"/>
              </a:rPr>
              <a:t>Havlíčkův </a:t>
            </a:r>
            <a:r>
              <a:rPr lang="cs-CZ" sz="2800" dirty="0">
                <a:latin typeface="Calibri"/>
                <a:ea typeface="Calibri"/>
                <a:cs typeface="Times New Roman"/>
              </a:rPr>
              <a:t>Brod: FRAGMENT, 1995, ISBN </a:t>
            </a:r>
            <a:r>
              <a:rPr lang="cs-CZ" sz="2800" dirty="0" smtClean="0">
                <a:latin typeface="Calibri"/>
                <a:ea typeface="Calibri"/>
                <a:cs typeface="Times New Roman"/>
              </a:rPr>
              <a:t>80-85768-	96-8</a:t>
            </a:r>
          </a:p>
          <a:p>
            <a:pPr marL="514350" lvl="0" indent="-514350">
              <a:spcAft>
                <a:spcPts val="0"/>
              </a:spcAft>
              <a:buAutoNum type="arabicPlain" startAt="3"/>
              <a:tabLst>
                <a:tab pos="457200" algn="l"/>
              </a:tabLst>
            </a:pPr>
            <a:r>
              <a:rPr lang="cs-CZ" sz="2800" dirty="0" smtClean="0">
                <a:latin typeface="Calibri" panose="020F0502020204030204" pitchFamily="34" charset="0"/>
              </a:rPr>
              <a:t>VESELÝ, Karel. </a:t>
            </a:r>
            <a:r>
              <a:rPr lang="cs-CZ" sz="2800" dirty="0" err="1" smtClean="0">
                <a:latin typeface="Calibri" panose="020F0502020204030204" pitchFamily="34" charset="0"/>
              </a:rPr>
              <a:t>The</a:t>
            </a:r>
            <a:r>
              <a:rPr lang="cs-CZ" sz="2800" dirty="0" smtClean="0">
                <a:latin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</a:rPr>
              <a:t>English</a:t>
            </a:r>
            <a:r>
              <a:rPr lang="cs-CZ" sz="2800" dirty="0" smtClean="0">
                <a:latin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</a:rPr>
              <a:t>Speaking</a:t>
            </a:r>
            <a:r>
              <a:rPr lang="cs-CZ" sz="2800" dirty="0" smtClean="0">
                <a:latin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</a:rPr>
              <a:t>Countries</a:t>
            </a:r>
            <a:r>
              <a:rPr lang="cs-CZ" sz="2800" dirty="0" smtClean="0">
                <a:latin typeface="Calibri" panose="020F0502020204030204" pitchFamily="34" charset="0"/>
              </a:rPr>
              <a:t>. 1. vydání. Praha: Státní pedagogické nakladatelství, n. p., 1983, ISBN 14-484-83</a:t>
            </a:r>
          </a:p>
          <a:p>
            <a:pPr marL="514350" indent="-514350">
              <a:buFont typeface="Wingdings 2"/>
              <a:buAutoNum type="arabicPlain" startAt="3"/>
              <a:tabLst>
                <a:tab pos="457200" algn="l"/>
              </a:tabLst>
            </a:pPr>
            <a:r>
              <a:rPr lang="cs-CZ" sz="2800" i="1" dirty="0">
                <a:latin typeface="Calibri" panose="020F0502020204030204" pitchFamily="34" charset="0"/>
              </a:rPr>
              <a:t>Wikipedie </a:t>
            </a:r>
            <a:r>
              <a:rPr lang="en-US" sz="2800" dirty="0">
                <a:latin typeface="Calibri" panose="020F0502020204030204" pitchFamily="34" charset="0"/>
              </a:rPr>
              <a:t>[online]. 201</a:t>
            </a:r>
            <a:r>
              <a:rPr lang="cs-CZ" sz="2800" dirty="0">
                <a:latin typeface="Calibri" panose="020F0502020204030204" pitchFamily="34" charset="0"/>
              </a:rPr>
              <a:t>4</a:t>
            </a:r>
            <a:r>
              <a:rPr lang="en-US" sz="2800" dirty="0">
                <a:latin typeface="Calibri" panose="020F0502020204030204" pitchFamily="34" charset="0"/>
              </a:rPr>
              <a:t>, [cit. </a:t>
            </a:r>
            <a:r>
              <a:rPr lang="en-US" sz="2800" dirty="0" smtClean="0">
                <a:latin typeface="Calibri" panose="020F0502020204030204" pitchFamily="34" charset="0"/>
              </a:rPr>
              <a:t>201</a:t>
            </a:r>
            <a:r>
              <a:rPr lang="cs-CZ" sz="2800" dirty="0" smtClean="0">
                <a:latin typeface="Calibri" panose="020F0502020204030204" pitchFamily="34" charset="0"/>
              </a:rPr>
              <a:t>4</a:t>
            </a:r>
            <a:r>
              <a:rPr lang="en-US" sz="2800" dirty="0" smtClean="0">
                <a:latin typeface="Calibri" panose="020F0502020204030204" pitchFamily="34" charset="0"/>
              </a:rPr>
              <a:t>-</a:t>
            </a:r>
            <a:r>
              <a:rPr lang="cs-CZ" sz="2800" dirty="0" smtClean="0">
                <a:latin typeface="Calibri" panose="020F0502020204030204" pitchFamily="34" charset="0"/>
              </a:rPr>
              <a:t>07</a:t>
            </a:r>
            <a:r>
              <a:rPr lang="en-US" sz="2800" dirty="0" smtClean="0">
                <a:latin typeface="Calibri" panose="020F0502020204030204" pitchFamily="34" charset="0"/>
              </a:rPr>
              <a:t>-</a:t>
            </a:r>
            <a:r>
              <a:rPr lang="cs-CZ" sz="2800" dirty="0" smtClean="0">
                <a:latin typeface="Calibri" panose="020F0502020204030204" pitchFamily="34" charset="0"/>
              </a:rPr>
              <a:t>05</a:t>
            </a:r>
            <a:r>
              <a:rPr lang="en-US" sz="2800" dirty="0" smtClean="0">
                <a:latin typeface="Calibri" panose="020F0502020204030204" pitchFamily="34" charset="0"/>
              </a:rPr>
              <a:t>]. </a:t>
            </a:r>
            <a:r>
              <a:rPr lang="en-US" sz="2800" dirty="0" err="1">
                <a:latin typeface="Calibri" panose="020F0502020204030204" pitchFamily="34" charset="0"/>
              </a:rPr>
              <a:t>Dostupné</a:t>
            </a:r>
            <a:r>
              <a:rPr lang="en-US" sz="2800" dirty="0">
                <a:latin typeface="Calibri" panose="020F0502020204030204" pitchFamily="34" charset="0"/>
              </a:rPr>
              <a:t> z: http://en.wikipedia.org/wiki/Economy_of_the_United_States</a:t>
            </a:r>
            <a:endParaRPr lang="cs-CZ" sz="2800" dirty="0">
              <a:latin typeface="Calibri" panose="020F0502020204030204" pitchFamily="34" charset="0"/>
            </a:endParaRPr>
          </a:p>
          <a:p>
            <a:pPr marL="514350" lvl="0" indent="-514350">
              <a:spcAft>
                <a:spcPts val="0"/>
              </a:spcAft>
              <a:buAutoNum type="arabicPlain" startAt="3"/>
              <a:tabLst>
                <a:tab pos="457200" algn="l"/>
              </a:tabLst>
            </a:pPr>
            <a:endParaRPr lang="cs-CZ" sz="2800" dirty="0" smtClean="0">
              <a:latin typeface="Calibri" panose="020F0502020204030204" pitchFamily="34" charset="0"/>
            </a:endParaRPr>
          </a:p>
          <a:p>
            <a:pPr marL="514350" lvl="0" indent="-514350">
              <a:spcAft>
                <a:spcPts val="0"/>
              </a:spcAft>
              <a:buAutoNum type="arabicPlain" startAt="3"/>
              <a:tabLst>
                <a:tab pos="457200" algn="l"/>
              </a:tabLst>
            </a:pPr>
            <a:endParaRPr lang="cs-CZ" sz="2800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THE USA - ECONOMY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facts</a:t>
            </a:r>
            <a:endParaRPr lang="cs-CZ" dirty="0" smtClean="0"/>
          </a:p>
          <a:p>
            <a:r>
              <a:rPr lang="cs-CZ" dirty="0" err="1" smtClean="0"/>
              <a:t>Industry</a:t>
            </a:r>
            <a:endParaRPr lang="cs-CZ" dirty="0" smtClean="0"/>
          </a:p>
          <a:p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endParaRPr lang="cs-CZ" dirty="0" smtClean="0"/>
          </a:p>
          <a:p>
            <a:r>
              <a:rPr lang="cs-CZ" dirty="0" err="1" smtClean="0"/>
              <a:t>Agriculture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6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cs-CZ" dirty="0" smtClean="0"/>
              <a:t>ECONOMY – BASIC FACTS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US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smtClean="0"/>
              <a:t>30%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world´s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G 8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r>
              <a:rPr lang="cs-CZ" dirty="0" smtClean="0"/>
              <a:t> on </a:t>
            </a:r>
            <a:r>
              <a:rPr lang="cs-CZ" dirty="0" err="1" smtClean="0"/>
              <a:t>services</a:t>
            </a:r>
            <a:r>
              <a:rPr lang="cs-CZ" dirty="0" smtClean="0"/>
              <a:t> and </a:t>
            </a:r>
            <a:r>
              <a:rPr lang="cs-CZ" dirty="0" err="1" smtClean="0"/>
              <a:t>research</a:t>
            </a:r>
            <a:r>
              <a:rPr lang="cs-CZ" dirty="0" smtClean="0"/>
              <a:t> (72%),</a:t>
            </a:r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industries</a:t>
            </a:r>
            <a:r>
              <a:rPr lang="cs-CZ" dirty="0" smtClean="0"/>
              <a:t> (25%), </a:t>
            </a:r>
            <a:r>
              <a:rPr lang="cs-CZ" dirty="0" err="1" smtClean="0"/>
              <a:t>agriculture</a:t>
            </a:r>
            <a:r>
              <a:rPr lang="cs-CZ" dirty="0" smtClean="0"/>
              <a:t> (3%)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greatest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– East , </a:t>
            </a:r>
            <a:r>
              <a:rPr lang="cs-CZ" dirty="0" err="1" smtClean="0"/>
              <a:t>Lower</a:t>
            </a:r>
            <a:r>
              <a:rPr lang="cs-CZ" dirty="0"/>
              <a:t> </a:t>
            </a:r>
            <a:r>
              <a:rPr lang="cs-CZ" dirty="0" err="1" smtClean="0"/>
              <a:t>Lakes</a:t>
            </a:r>
            <a:r>
              <a:rPr lang="cs-CZ" dirty="0" smtClean="0"/>
              <a:t> Region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r>
              <a:rPr lang="cs-CZ" dirty="0" smtClean="0"/>
              <a:t>),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(</a:t>
            </a:r>
            <a:r>
              <a:rPr lang="cs-CZ" dirty="0" err="1" smtClean="0"/>
              <a:t>west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1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LARGEST COMPANIES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Transportation</a:t>
            </a:r>
            <a:r>
              <a:rPr lang="cs-CZ" dirty="0" smtClean="0"/>
              <a:t>, </a:t>
            </a:r>
            <a:r>
              <a:rPr lang="cs-CZ" dirty="0" err="1" smtClean="0"/>
              <a:t>vehicles</a:t>
            </a:r>
            <a:r>
              <a:rPr lang="cs-CZ" dirty="0" smtClean="0"/>
              <a:t> : </a:t>
            </a:r>
            <a:r>
              <a:rPr lang="en-US" dirty="0"/>
              <a:t>General Motors, Ford a </a:t>
            </a:r>
            <a:r>
              <a:rPr lang="en-US" dirty="0" smtClean="0"/>
              <a:t>DaimlerChrysler</a:t>
            </a:r>
            <a:endParaRPr lang="cs-CZ" dirty="0" smtClean="0"/>
          </a:p>
          <a:p>
            <a:r>
              <a:rPr lang="cs-CZ" dirty="0" err="1" smtClean="0"/>
              <a:t>Chemicals</a:t>
            </a:r>
            <a:r>
              <a:rPr lang="cs-CZ" dirty="0" smtClean="0"/>
              <a:t>/</a:t>
            </a:r>
            <a:r>
              <a:rPr lang="cs-CZ" dirty="0" err="1" smtClean="0"/>
              <a:t>pertochemical</a:t>
            </a:r>
            <a:r>
              <a:rPr lang="cs-CZ" dirty="0" smtClean="0"/>
              <a:t> </a:t>
            </a:r>
            <a:r>
              <a:rPr lang="cs-CZ" dirty="0" err="1" smtClean="0"/>
              <a:t>ind</a:t>
            </a:r>
            <a:r>
              <a:rPr lang="cs-CZ" dirty="0" smtClean="0"/>
              <a:t>. : </a:t>
            </a:r>
            <a:r>
              <a:rPr lang="cs-CZ" dirty="0" err="1"/>
              <a:t>D</a:t>
            </a:r>
            <a:r>
              <a:rPr lang="cs-CZ" dirty="0" err="1" smtClean="0"/>
              <a:t>u</a:t>
            </a:r>
            <a:r>
              <a:rPr lang="cs-CZ" dirty="0" smtClean="0"/>
              <a:t> Pont de </a:t>
            </a:r>
            <a:r>
              <a:rPr lang="cs-CZ" dirty="0" err="1" smtClean="0"/>
              <a:t>Nemours</a:t>
            </a:r>
            <a:r>
              <a:rPr lang="cs-CZ" dirty="0" smtClean="0"/>
              <a:t>,  Union </a:t>
            </a:r>
            <a:r>
              <a:rPr lang="cs-CZ" dirty="0" err="1" smtClean="0"/>
              <a:t>Carbide</a:t>
            </a:r>
            <a:r>
              <a:rPr lang="cs-CZ" dirty="0" smtClean="0"/>
              <a:t>, </a:t>
            </a:r>
            <a:r>
              <a:rPr lang="cs-CZ" dirty="0" err="1" smtClean="0"/>
              <a:t>Goodyear</a:t>
            </a:r>
            <a:r>
              <a:rPr lang="cs-CZ" dirty="0" smtClean="0"/>
              <a:t> </a:t>
            </a:r>
            <a:r>
              <a:rPr lang="cs-CZ" dirty="0" err="1" smtClean="0"/>
              <a:t>Tires</a:t>
            </a:r>
            <a:r>
              <a:rPr lang="cs-CZ" dirty="0" smtClean="0"/>
              <a:t>,  </a:t>
            </a:r>
            <a:r>
              <a:rPr lang="en-US" dirty="0" smtClean="0"/>
              <a:t>Exxon</a:t>
            </a:r>
            <a:r>
              <a:rPr lang="en-US" dirty="0"/>
              <a:t>, Mobil, Texaco, </a:t>
            </a:r>
            <a:r>
              <a:rPr lang="en-US" dirty="0" smtClean="0"/>
              <a:t>Chevron</a:t>
            </a:r>
            <a:endParaRPr lang="cs-CZ" dirty="0" smtClean="0"/>
          </a:p>
          <a:p>
            <a:r>
              <a:rPr lang="cs-CZ" dirty="0" err="1" smtClean="0"/>
              <a:t>Electronics</a:t>
            </a:r>
            <a:r>
              <a:rPr lang="cs-CZ" dirty="0" smtClean="0"/>
              <a:t>,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: IBM,  </a:t>
            </a:r>
            <a:r>
              <a:rPr lang="cs-CZ" dirty="0"/>
              <a:t>Microsoft</a:t>
            </a:r>
            <a:r>
              <a:rPr lang="cs-CZ" dirty="0" smtClean="0"/>
              <a:t>,  </a:t>
            </a:r>
            <a:r>
              <a:rPr lang="cs-CZ" dirty="0"/>
              <a:t>General Electric</a:t>
            </a:r>
            <a:r>
              <a:rPr lang="cs-CZ" dirty="0" smtClean="0"/>
              <a:t>,  Hewlett-Packard</a:t>
            </a:r>
            <a:r>
              <a:rPr lang="cs-CZ" dirty="0"/>
              <a:t>, </a:t>
            </a:r>
            <a:r>
              <a:rPr lang="cs-CZ" dirty="0" smtClean="0"/>
              <a:t> Compaq </a:t>
            </a:r>
            <a:r>
              <a:rPr lang="cs-CZ" dirty="0" err="1" smtClean="0"/>
              <a:t>Computer</a:t>
            </a:r>
            <a:endParaRPr lang="cs-CZ" dirty="0" smtClean="0"/>
          </a:p>
          <a:p>
            <a:r>
              <a:rPr lang="cs-CZ" dirty="0" err="1" smtClean="0"/>
              <a:t>Foodstuff</a:t>
            </a:r>
            <a:r>
              <a:rPr lang="cs-CZ" dirty="0"/>
              <a:t> </a:t>
            </a:r>
            <a:r>
              <a:rPr lang="cs-CZ" dirty="0" err="1" smtClean="0"/>
              <a:t>corporations</a:t>
            </a:r>
            <a:r>
              <a:rPr lang="cs-CZ" dirty="0" smtClean="0"/>
              <a:t>: Coca-Cola</a:t>
            </a:r>
            <a:r>
              <a:rPr lang="cs-CZ" dirty="0"/>
              <a:t>, Pepsi-Cola, </a:t>
            </a:r>
            <a:r>
              <a:rPr lang="cs-CZ" dirty="0" err="1" smtClean="0"/>
              <a:t>Conagra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0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THE NORTH - EAST + LOWER LAKES REGION= INDUSTRIAL BELT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96544"/>
          </a:xfrm>
        </p:spPr>
        <p:txBody>
          <a:bodyPr/>
          <a:lstStyle/>
          <a:p>
            <a:r>
              <a:rPr lang="cs-CZ" dirty="0" smtClean="0"/>
              <a:t>Boston – Washington, D.C., Philadelphia- Ohio (Chicago, Detroit, Pittsburgh)</a:t>
            </a:r>
          </a:p>
          <a:p>
            <a:pPr lvl="1"/>
            <a:r>
              <a:rPr lang="cs-CZ" dirty="0" err="1" smtClean="0"/>
              <a:t>Vehicles</a:t>
            </a:r>
            <a:r>
              <a:rPr lang="cs-CZ" dirty="0" smtClean="0"/>
              <a:t> – Detroit</a:t>
            </a:r>
          </a:p>
          <a:p>
            <a:pPr lvl="1"/>
            <a:r>
              <a:rPr lang="cs-CZ" dirty="0" smtClean="0"/>
              <a:t>Steel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– Pittsburgh</a:t>
            </a:r>
          </a:p>
          <a:p>
            <a:pPr lvl="1"/>
            <a:r>
              <a:rPr lang="cs-CZ" dirty="0" err="1" smtClean="0"/>
              <a:t>Foodstuff</a:t>
            </a:r>
            <a:r>
              <a:rPr lang="cs-CZ" dirty="0" smtClean="0"/>
              <a:t>, </a:t>
            </a:r>
            <a:r>
              <a:rPr lang="cs-CZ" dirty="0" err="1" smtClean="0"/>
              <a:t>meat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– Chicago</a:t>
            </a:r>
          </a:p>
          <a:p>
            <a:pPr lvl="1"/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– Boston</a:t>
            </a:r>
          </a:p>
          <a:p>
            <a:pPr lvl="1"/>
            <a:r>
              <a:rPr lang="cs-CZ" dirty="0" err="1" smtClean="0"/>
              <a:t>Heavy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- Baltimore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dirty="0" smtClean="0"/>
              <a:t>GM HEADQUARTERS, DETROIT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cit2014-05-10]. 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100" b="1" i="1" u="sng" dirty="0">
                <a:solidFill>
                  <a:srgbClr val="663366"/>
                </a:solidFill>
                <a:latin typeface="Arial"/>
                <a:hlinkClick r:id="rId2" tooltip="w:public domain"/>
              </a:rPr>
              <a:t>public </a:t>
            </a:r>
            <a:r>
              <a:rPr lang="cs-CZ" sz="1100" b="1" i="1" u="sng" dirty="0" err="1">
                <a:solidFill>
                  <a:srgbClr val="663366"/>
                </a:solidFill>
                <a:latin typeface="Arial"/>
                <a:hlinkClick r:id="rId2" tooltip="w:public domain"/>
              </a:rPr>
              <a:t>domain</a:t>
            </a:r>
            <a:r>
              <a:rPr lang="cs-CZ" sz="1100" i="1" dirty="0">
                <a:solidFill>
                  <a:srgbClr val="252525"/>
                </a:solidFill>
                <a:latin typeface="Arial"/>
              </a:rPr>
              <a:t> </a:t>
            </a:r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upload.wikimedia.org/wikipedia/commons/0/04/GM_headquarters_in_Detroit.JPG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536504" cy="50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2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PACIFIC STATES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California</a:t>
            </a:r>
            <a:r>
              <a:rPr lang="cs-CZ" dirty="0" smtClean="0"/>
              <a:t> – </a:t>
            </a:r>
            <a:r>
              <a:rPr lang="cs-CZ" dirty="0" err="1" smtClean="0"/>
              <a:t>between</a:t>
            </a:r>
            <a:r>
              <a:rPr lang="cs-CZ" dirty="0" smtClean="0"/>
              <a:t> San Francisco and San Diego (San – San)</a:t>
            </a:r>
          </a:p>
          <a:p>
            <a:r>
              <a:rPr lang="cs-CZ" dirty="0" smtClean="0"/>
              <a:t>Silicon </a:t>
            </a:r>
            <a:r>
              <a:rPr lang="cs-CZ" dirty="0" err="1" smtClean="0"/>
              <a:t>Valley</a:t>
            </a:r>
            <a:r>
              <a:rPr lang="cs-CZ" dirty="0" smtClean="0"/>
              <a:t>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 ( IBM, Microsoft, Apple, Google, </a:t>
            </a:r>
            <a:r>
              <a:rPr lang="cs-CZ" dirty="0" err="1" smtClean="0"/>
              <a:t>Yahoo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Los </a:t>
            </a:r>
            <a:r>
              <a:rPr lang="cs-CZ" dirty="0" err="1" smtClean="0"/>
              <a:t>Angleles</a:t>
            </a:r>
            <a:r>
              <a:rPr lang="cs-CZ" dirty="0" smtClean="0"/>
              <a:t>  (Hollywood) – film </a:t>
            </a:r>
            <a:r>
              <a:rPr lang="cs-CZ" dirty="0" err="1" smtClean="0"/>
              <a:t>industry</a:t>
            </a:r>
            <a:endParaRPr lang="cs-CZ" dirty="0" smtClean="0"/>
          </a:p>
          <a:p>
            <a:r>
              <a:rPr lang="cs-CZ" dirty="0" smtClean="0"/>
              <a:t>Washington – </a:t>
            </a:r>
            <a:r>
              <a:rPr lang="cs-CZ" dirty="0" err="1" smtClean="0"/>
              <a:t>aviatics</a:t>
            </a:r>
            <a:r>
              <a:rPr lang="cs-CZ" dirty="0" smtClean="0"/>
              <a:t> , </a:t>
            </a:r>
            <a:r>
              <a:rPr lang="cs-CZ" dirty="0" err="1" smtClean="0"/>
              <a:t>astronautic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9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SILICON VALLEY, CALIFORNIA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cit2014-05-10].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 </a:t>
            </a:r>
            <a:r>
              <a:rPr lang="en-US" sz="1050" dirty="0">
                <a:solidFill>
                  <a:srgbClr val="252525"/>
                </a:solidFill>
                <a:latin typeface="Arial"/>
              </a:rPr>
              <a:t> </a:t>
            </a:r>
            <a:r>
              <a:rPr lang="en-US" sz="1050" dirty="0">
                <a:solidFill>
                  <a:srgbClr val="663366"/>
                </a:solidFill>
                <a:latin typeface="Arial"/>
                <a:hlinkClick r:id="rId2" tooltip="w:cs:Creative Commons"/>
              </a:rPr>
              <a:t>Creative Commons</a:t>
            </a:r>
            <a:r>
              <a:rPr lang="en-US" sz="1050" dirty="0">
                <a:solidFill>
                  <a:srgbClr val="252525"/>
                </a:solidFill>
                <a:latin typeface="Arial"/>
              </a:rPr>
              <a:t> </a:t>
            </a:r>
            <a:endParaRPr lang="cs-CZ" sz="1050" u="sng" dirty="0" smtClean="0">
              <a:solidFill>
                <a:srgbClr val="663366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hlinkClick r:id="rId3"/>
              </a:rPr>
              <a:t>http://</a:t>
            </a:r>
            <a:r>
              <a:rPr lang="cs-CZ" sz="1050" dirty="0" smtClean="0">
                <a:hlinkClick r:id="rId3"/>
              </a:rPr>
              <a:t>upload.wikimedia.org/wikipedia/commons/thumb/2/23/Firmen_im_Silicon_Valley.jpg/800px-Firmen_im_Silicon_Valley.jpg</a:t>
            </a: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68" y="1340768"/>
            <a:ext cx="6762328" cy="470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RAW MATERIALS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r>
              <a:rPr lang="cs-CZ" dirty="0" err="1" smtClean="0"/>
              <a:t>Coal</a:t>
            </a:r>
            <a:r>
              <a:rPr lang="cs-CZ" dirty="0" smtClean="0"/>
              <a:t> – </a:t>
            </a:r>
            <a:r>
              <a:rPr lang="cs-CZ" dirty="0" err="1" smtClean="0"/>
              <a:t>east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Appalachians</a:t>
            </a:r>
            <a:endParaRPr lang="cs-CZ" dirty="0" smtClean="0"/>
          </a:p>
          <a:p>
            <a:r>
              <a:rPr lang="cs-CZ" dirty="0" smtClean="0"/>
              <a:t>Iron </a:t>
            </a:r>
            <a:r>
              <a:rPr lang="cs-CZ" dirty="0" err="1" smtClean="0"/>
              <a:t>ore</a:t>
            </a:r>
            <a:r>
              <a:rPr lang="cs-CZ" dirty="0" smtClean="0"/>
              <a:t> –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r>
              <a:rPr lang="cs-CZ" dirty="0" smtClean="0"/>
              <a:t> Superior</a:t>
            </a:r>
          </a:p>
          <a:p>
            <a:r>
              <a:rPr lang="cs-CZ" dirty="0" err="1" smtClean="0"/>
              <a:t>Oil</a:t>
            </a:r>
            <a:r>
              <a:rPr lang="cs-CZ" dirty="0"/>
              <a:t> </a:t>
            </a:r>
            <a:r>
              <a:rPr lang="cs-CZ" dirty="0" smtClean="0"/>
              <a:t>- Texas,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Gulf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Mexico</a:t>
            </a:r>
            <a:endParaRPr lang="cs-CZ" dirty="0" smtClean="0"/>
          </a:p>
          <a:p>
            <a:r>
              <a:rPr lang="cs-CZ" dirty="0" err="1" smtClean="0"/>
              <a:t>Lead</a:t>
            </a:r>
            <a:r>
              <a:rPr lang="cs-CZ" dirty="0" smtClean="0"/>
              <a:t> (</a:t>
            </a:r>
            <a:r>
              <a:rPr lang="cs-CZ" dirty="0" err="1"/>
              <a:t>P</a:t>
            </a:r>
            <a:r>
              <a:rPr lang="cs-CZ" dirty="0" err="1" smtClean="0"/>
              <a:t>b</a:t>
            </a:r>
            <a:r>
              <a:rPr lang="cs-CZ" dirty="0" smtClean="0"/>
              <a:t>) –  Montana (</a:t>
            </a:r>
            <a:r>
              <a:rPr lang="cs-CZ" dirty="0" err="1" smtClean="0"/>
              <a:t>north-west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Zinc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Appalachians</a:t>
            </a:r>
            <a:r>
              <a:rPr lang="cs-CZ" dirty="0" smtClean="0"/>
              <a:t>, Montana</a:t>
            </a:r>
          </a:p>
          <a:p>
            <a:r>
              <a:rPr lang="cs-CZ" dirty="0" smtClean="0"/>
              <a:t>Uranium – Utah, Wyoming</a:t>
            </a:r>
          </a:p>
          <a:p>
            <a:r>
              <a:rPr lang="cs-CZ" dirty="0" smtClean="0"/>
              <a:t>Gold – Nevada</a:t>
            </a:r>
          </a:p>
          <a:p>
            <a:r>
              <a:rPr lang="cs-CZ" dirty="0" smtClean="0"/>
              <a:t>Silver – Utah, Arizona, Idaho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9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559</Words>
  <Application>Microsoft Office PowerPoint</Application>
  <PresentationFormat>Předvádění na obrazovce (4:3)</PresentationFormat>
  <Paragraphs>257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Talent</vt:lpstr>
      <vt:lpstr>Prezentace aplikace PowerPoint</vt:lpstr>
      <vt:lpstr>THE USA - ECONOMY</vt:lpstr>
      <vt:lpstr>ECONOMY – BASIC FACTS</vt:lpstr>
      <vt:lpstr>LARGEST COMPANIES</vt:lpstr>
      <vt:lpstr>THE NORTH - EAST + LOWER LAKES REGION= INDUSTRIAL BELT</vt:lpstr>
      <vt:lpstr>GM HEADQUARTERS, DETROIT</vt:lpstr>
      <vt:lpstr>PACIFIC STATES</vt:lpstr>
      <vt:lpstr>SILICON VALLEY, CALIFORNIA</vt:lpstr>
      <vt:lpstr>RAW MATERIALS</vt:lpstr>
      <vt:lpstr>OIL PUMP IN TEXAS</vt:lpstr>
      <vt:lpstr>AGRICULTURE</vt:lpstr>
      <vt:lpstr>CORN BELT</vt:lpstr>
      <vt:lpstr>OTHER FARMING AREAS</vt:lpstr>
      <vt:lpstr>CROP BELTS</vt:lpstr>
      <vt:lpstr>COTTON FIELDS, TEXAS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28</cp:revision>
  <dcterms:created xsi:type="dcterms:W3CDTF">2014-05-19T11:35:57Z</dcterms:created>
  <dcterms:modified xsi:type="dcterms:W3CDTF">2014-06-15T09:42:18Z</dcterms:modified>
</cp:coreProperties>
</file>