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6"/>
  </p:notesMasterIdLst>
  <p:sldIdLst>
    <p:sldId id="257" r:id="rId4"/>
    <p:sldId id="259" r:id="rId5"/>
    <p:sldId id="267" r:id="rId6"/>
    <p:sldId id="261" r:id="rId7"/>
    <p:sldId id="262" r:id="rId8"/>
    <p:sldId id="263" r:id="rId9"/>
    <p:sldId id="266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60388-0714-4557-8DE9-1CB53F599C9D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04F4C-59A5-4455-ADB2-C3E7CF1D1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029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0033D-0BC2-4DE6-88DA-8837F5A15FAF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89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11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97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196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010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90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37475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822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70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492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327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573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034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86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58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8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108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7919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86876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0143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376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22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60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1717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29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10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4492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8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6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88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36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85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97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540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90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036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15.6.2014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32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6/6c/US_state_abbrev_map.png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en/thumb/a/a4/Flag_of_the_United_States.svg/800px-Flag_of_the_United_States.svg.png" TargetMode="Externa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4/4f/US_Capitol_west_side.JPG/800px-US_Capitol_west_side.JPG" TargetMode="External"/><Relationship Id="rId2" Type="http://schemas.openxmlformats.org/officeDocument/2006/relationships/hyperlink" Target="http://en.wikipedia.org/wiki/en:Creative_Commons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884962"/>
              </p:ext>
            </p:extLst>
          </p:nvPr>
        </p:nvGraphicFramePr>
        <p:xfrm>
          <a:off x="457200" y="1600200"/>
          <a:ext cx="8280920" cy="51560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03422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States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 America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– Basic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facts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3696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Anglický jazyk, 1.- 4. roč. , kvinta - oktáva</a:t>
                      </a:r>
                    </a:p>
                  </a:txBody>
                  <a:tcPr anchor="ctr"/>
                </a:tc>
              </a:tr>
              <a:tr h="573696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– Česká republika, Olomoucký kraj, Spojené státy americké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Kanada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330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369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Official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area, flag,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emblem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currency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government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330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Romana Jurášová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7520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5. 2014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330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1751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8216"/>
            <a:ext cx="8748464" cy="128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cs-CZ" dirty="0" smtClean="0"/>
              <a:t>1How many </a:t>
            </a:r>
            <a:r>
              <a:rPr lang="cs-CZ" dirty="0" err="1" smtClean="0"/>
              <a:t>state</a:t>
            </a:r>
            <a:r>
              <a:rPr lang="cs-CZ" dirty="0" smtClean="0"/>
              <a:t> do </a:t>
            </a:r>
            <a:r>
              <a:rPr lang="cs-CZ" dirty="0" err="1" smtClean="0"/>
              <a:t>The</a:t>
            </a:r>
            <a:r>
              <a:rPr lang="cs-CZ" dirty="0" smtClean="0"/>
              <a:t> United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America </a:t>
            </a:r>
            <a:r>
              <a:rPr lang="cs-CZ" dirty="0" err="1" smtClean="0"/>
              <a:t>conssist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?</a:t>
            </a:r>
          </a:p>
          <a:p>
            <a:pPr marL="64008" indent="0">
              <a:buNone/>
            </a:pPr>
            <a:r>
              <a:rPr lang="cs-CZ" dirty="0" smtClean="0"/>
              <a:t>2 </a:t>
            </a:r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stripes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flag </a:t>
            </a:r>
            <a:r>
              <a:rPr lang="cs-CZ" dirty="0" err="1" smtClean="0"/>
              <a:t>represent</a:t>
            </a:r>
            <a:r>
              <a:rPr lang="cs-CZ" dirty="0" smtClean="0"/>
              <a:t>?</a:t>
            </a:r>
          </a:p>
          <a:p>
            <a:pPr marL="64008" indent="0">
              <a:buNone/>
            </a:pPr>
            <a:r>
              <a:rPr lang="cs-CZ" dirty="0" smtClean="0"/>
              <a:t>3 </a:t>
            </a:r>
            <a:r>
              <a:rPr lang="cs-CZ" dirty="0" err="1" smtClean="0"/>
              <a:t>What</a:t>
            </a:r>
            <a:r>
              <a:rPr lang="cs-CZ" dirty="0" smtClean="0"/>
              <a:t> are 2 </a:t>
            </a:r>
            <a:r>
              <a:rPr lang="cs-CZ" dirty="0" err="1" smtClean="0"/>
              <a:t>chambres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?</a:t>
            </a:r>
          </a:p>
          <a:p>
            <a:pPr marL="64008" indent="0">
              <a:buNone/>
            </a:pPr>
            <a:r>
              <a:rPr lang="cs-CZ" dirty="0" smtClean="0"/>
              <a:t>4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do </a:t>
            </a:r>
            <a:r>
              <a:rPr lang="cs-CZ" dirty="0" err="1" smtClean="0"/>
              <a:t>the</a:t>
            </a:r>
            <a:r>
              <a:rPr lang="cs-CZ" dirty="0" smtClean="0"/>
              <a:t> USA </a:t>
            </a:r>
            <a:r>
              <a:rPr lang="cs-CZ" dirty="0" err="1" smtClean="0"/>
              <a:t>border</a:t>
            </a:r>
            <a:r>
              <a:rPr lang="cs-CZ" dirty="0" smtClean="0"/>
              <a:t> on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?	</a:t>
            </a:r>
          </a:p>
          <a:p>
            <a:pPr marL="64008" indent="0">
              <a:buNone/>
            </a:pPr>
            <a:r>
              <a:rPr lang="cs-CZ" dirty="0" smtClean="0"/>
              <a:t>	a) </a:t>
            </a:r>
            <a:r>
              <a:rPr lang="cs-CZ" dirty="0" err="1" smtClean="0"/>
              <a:t>Mexico</a:t>
            </a:r>
            <a:endParaRPr lang="cs-CZ" dirty="0" smtClean="0"/>
          </a:p>
          <a:p>
            <a:pPr marL="64008" indent="0">
              <a:buNone/>
            </a:pPr>
            <a:r>
              <a:rPr lang="cs-CZ" dirty="0" smtClean="0"/>
              <a:t>	b) Panama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783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ANSWER KEY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/>
          <a:lstStyle/>
          <a:p>
            <a:pPr marL="64008" indent="0">
              <a:buNone/>
            </a:pPr>
            <a:r>
              <a:rPr lang="cs-CZ" dirty="0" smtClean="0"/>
              <a:t>1	50</a:t>
            </a:r>
          </a:p>
          <a:p>
            <a:pPr marL="64008" indent="0">
              <a:buNone/>
            </a:pPr>
            <a:r>
              <a:rPr lang="cs-CZ" dirty="0" smtClean="0"/>
              <a:t>2	13 </a:t>
            </a:r>
            <a:r>
              <a:rPr lang="cs-CZ" dirty="0" err="1" smtClean="0"/>
              <a:t>former</a:t>
            </a:r>
            <a:r>
              <a:rPr lang="cs-CZ" dirty="0" smtClean="0"/>
              <a:t>  </a:t>
            </a:r>
            <a:r>
              <a:rPr lang="cs-CZ" dirty="0" err="1" smtClean="0"/>
              <a:t>colonial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pPr marL="64008" indent="0">
              <a:buNone/>
            </a:pPr>
            <a:r>
              <a:rPr lang="cs-CZ" dirty="0" smtClean="0"/>
              <a:t>3	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Senate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House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Representatives</a:t>
            </a:r>
            <a:endParaRPr lang="cs-CZ" dirty="0" smtClean="0"/>
          </a:p>
          <a:p>
            <a:pPr marL="64008" indent="0">
              <a:buNone/>
            </a:pPr>
            <a:r>
              <a:rPr lang="cs-CZ" dirty="0" smtClean="0"/>
              <a:t>4	a)</a:t>
            </a:r>
          </a:p>
        </p:txBody>
      </p:sp>
    </p:spTree>
    <p:extLst>
      <p:ext uri="{BB962C8B-B14F-4D97-AF65-F5344CB8AC3E}">
        <p14:creationId xmlns:p14="http://schemas.microsoft.com/office/powerpoint/2010/main" val="1315193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cs-CZ" sz="2800" dirty="0">
                <a:latin typeface="Calibri" panose="020F0502020204030204" pitchFamily="34" charset="0"/>
                <a:ea typeface="Calibri"/>
                <a:cs typeface="Times New Roman"/>
              </a:rPr>
              <a:t>EL-HMOUDOVÁ, Dagmar. 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Angličtina - Maturitní témata</a:t>
            </a:r>
            <a:r>
              <a:rPr lang="cs-CZ" sz="2800" dirty="0">
                <a:latin typeface="Calibri" panose="020F0502020204030204" pitchFamily="34" charset="0"/>
                <a:ea typeface="Calibri"/>
                <a:cs typeface="Times New Roman"/>
              </a:rPr>
              <a:t>. Český Těšín: Petra </a:t>
            </a:r>
            <a:r>
              <a:rPr lang="cs-CZ" sz="2800" dirty="0" err="1">
                <a:latin typeface="Calibri" panose="020F0502020204030204" pitchFamily="34" charset="0"/>
                <a:ea typeface="Calibri"/>
                <a:cs typeface="Times New Roman"/>
              </a:rPr>
              <a:t>Velanová</a:t>
            </a:r>
            <a:r>
              <a:rPr lang="cs-CZ" sz="2800" dirty="0">
                <a:latin typeface="Calibri" panose="020F0502020204030204" pitchFamily="34" charset="0"/>
                <a:ea typeface="Calibri"/>
                <a:cs typeface="Times New Roman"/>
              </a:rPr>
              <a:t>, Třebíč, 2006, ISBN 9788086873046.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cs-CZ" sz="2800" dirty="0">
                <a:latin typeface="Calibri" panose="020F0502020204030204" pitchFamily="34" charset="0"/>
                <a:ea typeface="Calibri"/>
                <a:cs typeface="Times New Roman"/>
              </a:rPr>
              <a:t>CHUDÝ, Tomáš ; CHUDÁ, Jana. </a:t>
            </a:r>
            <a:r>
              <a:rPr lang="cs-CZ" sz="2800" i="1" dirty="0" err="1">
                <a:latin typeface="Calibri" panose="020F0502020204030204" pitchFamily="34" charset="0"/>
                <a:ea typeface="Calibri"/>
                <a:cs typeface="Times New Roman"/>
              </a:rPr>
              <a:t>Some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 Basic </a:t>
            </a:r>
            <a:r>
              <a:rPr lang="cs-CZ" sz="2800" i="1" dirty="0" err="1">
                <a:latin typeface="Calibri" panose="020F0502020204030204" pitchFamily="34" charset="0"/>
                <a:ea typeface="Calibri"/>
                <a:cs typeface="Times New Roman"/>
              </a:rPr>
              <a:t>Facts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 (</a:t>
            </a:r>
            <a:r>
              <a:rPr lang="cs-CZ" sz="2800" i="1" dirty="0" err="1">
                <a:latin typeface="Calibri" panose="020F0502020204030204" pitchFamily="34" charset="0"/>
                <a:ea typeface="Calibri"/>
                <a:cs typeface="Times New Roman"/>
              </a:rPr>
              <a:t>about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ea typeface="Calibri"/>
                <a:cs typeface="Times New Roman"/>
              </a:rPr>
              <a:t>the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ea typeface="Calibri"/>
                <a:cs typeface="Times New Roman"/>
              </a:rPr>
              <a:t>English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ea typeface="Calibri"/>
                <a:cs typeface="Times New Roman"/>
              </a:rPr>
              <a:t>speaking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ea typeface="Calibri"/>
                <a:cs typeface="Times New Roman"/>
              </a:rPr>
              <a:t>countries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). </a:t>
            </a:r>
            <a:r>
              <a:rPr lang="cs-CZ" sz="2800" dirty="0">
                <a:latin typeface="Calibri" panose="020F0502020204030204" pitchFamily="34" charset="0"/>
                <a:ea typeface="Calibri"/>
                <a:cs typeface="Times New Roman"/>
              </a:rPr>
              <a:t>1.vydání. Havlíčkův Brod: FRAGMENT, 1995, ISBN </a:t>
            </a:r>
            <a:r>
              <a:rPr lang="cs-CZ" sz="2800" dirty="0" smtClean="0">
                <a:latin typeface="Calibri" panose="020F0502020204030204" pitchFamily="34" charset="0"/>
                <a:ea typeface="Calibri"/>
                <a:cs typeface="Times New Roman"/>
              </a:rPr>
              <a:t>80-85768-96-8</a:t>
            </a:r>
          </a:p>
          <a:p>
            <a:pPr marL="514350" lvl="0" indent="-514350">
              <a:spcAft>
                <a:spcPts val="0"/>
              </a:spcAft>
              <a:buAutoNum type="arabicPlain" startAt="3"/>
              <a:tabLst>
                <a:tab pos="457200" algn="l"/>
              </a:tabLst>
            </a:pPr>
            <a:r>
              <a:rPr lang="cs-CZ" sz="28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Wikipedie </a:t>
            </a: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[online]. 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201</a:t>
            </a:r>
            <a:r>
              <a:rPr lang="cs-CZ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[cit. 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201</a:t>
            </a:r>
            <a:r>
              <a:rPr lang="cs-CZ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4-05-05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]. </a:t>
            </a:r>
            <a:r>
              <a:rPr lang="cs-CZ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Dostupné</a:t>
            </a:r>
            <a:r>
              <a:rPr lang="cs-CZ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z:</a:t>
            </a:r>
            <a:r>
              <a:rPr lang="cs-CZ" sz="2800" dirty="0">
                <a:latin typeface="Calibri" panose="020F0502020204030204" pitchFamily="34" charset="0"/>
                <a:cs typeface="Arial" panose="020B0604020202020204" pitchFamily="34" charset="0"/>
              </a:rPr>
              <a:t> http://en.wikipedia.org/wiki/United_States</a:t>
            </a:r>
            <a:endParaRPr lang="cs-CZ" sz="28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sz="2800" smtClean="0"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cs-CZ" sz="28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cs-CZ" sz="2800" dirty="0" smtClean="0">
              <a:latin typeface="Calibri" panose="020F050202020403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tx2"/>
                </a:solidFill>
              </a:rPr>
              <a:t>THE USA – basic </a:t>
            </a:r>
            <a:r>
              <a:rPr lang="cs-CZ" sz="4000" b="1" dirty="0" err="1" smtClean="0">
                <a:solidFill>
                  <a:schemeClr val="tx2"/>
                </a:solidFill>
              </a:rPr>
              <a:t>facts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4464496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location</a:t>
            </a:r>
            <a:endParaRPr lang="cs-CZ" sz="4000" i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>
                <a:solidFill>
                  <a:schemeClr val="tx1"/>
                </a:solidFill>
              </a:rPr>
              <a:t>capital</a:t>
            </a:r>
            <a:r>
              <a:rPr lang="cs-CZ" sz="4000" i="1" dirty="0">
                <a:solidFill>
                  <a:schemeClr val="tx1"/>
                </a:solidFill>
              </a:rPr>
              <a:t> </a:t>
            </a:r>
            <a:endParaRPr lang="cs-CZ" sz="4000" i="1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population</a:t>
            </a:r>
            <a:endParaRPr lang="cs-CZ" sz="4000" i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area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  <a:latin typeface="+mj-lt"/>
              </a:rPr>
              <a:t>currency</a:t>
            </a:r>
            <a:endParaRPr lang="cs-CZ" sz="4000" i="1" dirty="0">
              <a:solidFill>
                <a:schemeClr val="tx1"/>
              </a:solidFill>
              <a:latin typeface="+mj-lt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system</a:t>
            </a: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of</a:t>
            </a: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government</a:t>
            </a:r>
            <a:r>
              <a:rPr lang="cs-CZ" sz="4000" i="1" dirty="0"/>
              <a:t/>
            </a:r>
            <a:br>
              <a:rPr lang="cs-CZ" sz="4000" i="1" dirty="0"/>
            </a:b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8518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THE UNITED STATES OF AMERICA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</a:pPr>
            <a:endParaRPr lang="cs-CZ" dirty="0"/>
          </a:p>
          <a:p>
            <a:endParaRPr lang="cs-CZ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100" dirty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Zdroj: [</a:t>
            </a:r>
            <a:r>
              <a:rPr lang="cs-CZ" sz="1100" dirty="0" smtClean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cit2014-05-05]. </a:t>
            </a:r>
            <a:r>
              <a:rPr lang="cs-CZ" sz="1100" dirty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Dostupný pod licencí: </a:t>
            </a:r>
            <a:r>
              <a:rPr lang="cs-CZ" sz="1100" dirty="0" err="1"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100" dirty="0" err="1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upload.wikimedia.org/wikipedia/commons/6/6c/US_state_abbrev_map.png</a:t>
            </a:r>
            <a:endParaRPr lang="cs-CZ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895648" cy="43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8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09575"/>
            <a:ext cx="9144000" cy="6448425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cs-CZ" sz="2800" dirty="0" err="1" smtClean="0"/>
              <a:t>Official</a:t>
            </a:r>
            <a:r>
              <a:rPr lang="cs-CZ" sz="2800" dirty="0" smtClean="0"/>
              <a:t> </a:t>
            </a:r>
            <a:r>
              <a:rPr lang="cs-CZ" sz="2800" dirty="0" err="1" smtClean="0"/>
              <a:t>name</a:t>
            </a:r>
            <a:endParaRPr lang="cs-CZ" sz="2800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United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America</a:t>
            </a:r>
          </a:p>
          <a:p>
            <a:pPr marL="457200" indent="-457200"/>
            <a:r>
              <a:rPr lang="cs-CZ" dirty="0" smtClean="0"/>
              <a:t> </a:t>
            </a:r>
            <a:r>
              <a:rPr lang="cs-CZ" dirty="0" err="1" smtClean="0"/>
              <a:t>Location</a:t>
            </a:r>
            <a:endParaRPr lang="cs-CZ" dirty="0"/>
          </a:p>
          <a:p>
            <a:pPr marL="832104" lvl="1" indent="-457200"/>
            <a:r>
              <a:rPr lang="cs-CZ" sz="2800" dirty="0" err="1" smtClean="0"/>
              <a:t>North</a:t>
            </a:r>
            <a:r>
              <a:rPr lang="cs-CZ" sz="2800" dirty="0" smtClean="0"/>
              <a:t> America</a:t>
            </a:r>
            <a:endParaRPr lang="cs-CZ" sz="2800" dirty="0"/>
          </a:p>
          <a:p>
            <a:pPr marL="832104" lvl="1" indent="-457200"/>
            <a:r>
              <a:rPr lang="cs-CZ" sz="2800" dirty="0" err="1" smtClean="0"/>
              <a:t>Neighbouring</a:t>
            </a:r>
            <a:r>
              <a:rPr lang="cs-CZ" sz="2800" dirty="0" smtClean="0"/>
              <a:t> </a:t>
            </a:r>
            <a:r>
              <a:rPr lang="cs-CZ" sz="2800" dirty="0" err="1" smtClean="0"/>
              <a:t>countries</a:t>
            </a:r>
            <a:r>
              <a:rPr lang="cs-CZ" sz="2800" dirty="0" smtClean="0"/>
              <a:t>: </a:t>
            </a:r>
            <a:r>
              <a:rPr lang="cs-CZ" sz="2800" dirty="0" err="1" smtClean="0"/>
              <a:t>Canada</a:t>
            </a:r>
            <a:r>
              <a:rPr lang="cs-CZ" sz="2800" dirty="0"/>
              <a:t> </a:t>
            </a:r>
            <a:r>
              <a:rPr lang="cs-CZ" sz="2800" dirty="0" smtClean="0"/>
              <a:t>(in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north</a:t>
            </a:r>
            <a:r>
              <a:rPr lang="cs-CZ" sz="2800" dirty="0" smtClean="0"/>
              <a:t>), </a:t>
            </a:r>
            <a:r>
              <a:rPr lang="cs-CZ" sz="2800" dirty="0" err="1" smtClean="0"/>
              <a:t>Mexico</a:t>
            </a:r>
            <a:r>
              <a:rPr lang="cs-CZ" sz="2800" dirty="0" smtClean="0"/>
              <a:t> (in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south</a:t>
            </a:r>
            <a:r>
              <a:rPr lang="cs-CZ" sz="2800" dirty="0" smtClean="0"/>
              <a:t>)</a:t>
            </a:r>
          </a:p>
          <a:p>
            <a:pPr lvl="1"/>
            <a:r>
              <a:rPr lang="cs-CZ" sz="2800" dirty="0" err="1" smtClean="0">
                <a:cs typeface="Arial" panose="020B0604020202020204" pitchFamily="34" charset="0"/>
              </a:rPr>
              <a:t>Oceans</a:t>
            </a:r>
            <a:r>
              <a:rPr lang="cs-CZ" sz="2800" dirty="0" smtClean="0">
                <a:cs typeface="Arial" panose="020B0604020202020204" pitchFamily="34" charset="0"/>
              </a:rPr>
              <a:t>: </a:t>
            </a:r>
            <a:r>
              <a:rPr lang="cs-CZ" sz="2800" dirty="0" err="1" smtClean="0">
                <a:cs typeface="Arial" panose="020B0604020202020204" pitchFamily="34" charset="0"/>
              </a:rPr>
              <a:t>The</a:t>
            </a:r>
            <a:r>
              <a:rPr lang="cs-CZ" sz="2800" dirty="0" smtClean="0"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cs typeface="Arial" panose="020B0604020202020204" pitchFamily="34" charset="0"/>
              </a:rPr>
              <a:t>Atlantic</a:t>
            </a:r>
            <a:r>
              <a:rPr lang="cs-CZ" sz="2800" dirty="0" smtClean="0"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cs typeface="Arial" panose="020B0604020202020204" pitchFamily="34" charset="0"/>
              </a:rPr>
              <a:t>Ocean</a:t>
            </a:r>
            <a:r>
              <a:rPr lang="cs-CZ" sz="2800" dirty="0" smtClean="0">
                <a:cs typeface="Arial" panose="020B0604020202020204" pitchFamily="34" charset="0"/>
              </a:rPr>
              <a:t> (in </a:t>
            </a:r>
            <a:r>
              <a:rPr lang="cs-CZ" sz="2800" dirty="0" err="1" smtClean="0">
                <a:cs typeface="Arial" panose="020B0604020202020204" pitchFamily="34" charset="0"/>
              </a:rPr>
              <a:t>the</a:t>
            </a:r>
            <a:r>
              <a:rPr lang="cs-CZ" sz="2800" dirty="0" smtClean="0"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cs typeface="Arial" panose="020B0604020202020204" pitchFamily="34" charset="0"/>
              </a:rPr>
              <a:t>east</a:t>
            </a:r>
            <a:r>
              <a:rPr lang="cs-CZ" sz="2800" dirty="0" smtClean="0">
                <a:cs typeface="Arial" panose="020B0604020202020204" pitchFamily="34" charset="0"/>
              </a:rPr>
              <a:t>), </a:t>
            </a:r>
            <a:r>
              <a:rPr lang="cs-CZ" sz="2800" dirty="0" err="1" smtClean="0">
                <a:cs typeface="Arial" panose="020B0604020202020204" pitchFamily="34" charset="0"/>
              </a:rPr>
              <a:t>The</a:t>
            </a:r>
            <a:r>
              <a:rPr lang="cs-CZ" sz="2800" dirty="0" smtClean="0"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cs typeface="Arial" panose="020B0604020202020204" pitchFamily="34" charset="0"/>
              </a:rPr>
              <a:t>Pacific</a:t>
            </a:r>
            <a:r>
              <a:rPr lang="cs-CZ" sz="2800" dirty="0" smtClean="0"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cs typeface="Arial" panose="020B0604020202020204" pitchFamily="34" charset="0"/>
              </a:rPr>
              <a:t>Ocean</a:t>
            </a:r>
            <a:r>
              <a:rPr lang="cs-CZ" sz="2800" dirty="0" smtClean="0">
                <a:cs typeface="Arial" panose="020B0604020202020204" pitchFamily="34" charset="0"/>
              </a:rPr>
              <a:t> (in </a:t>
            </a:r>
            <a:r>
              <a:rPr lang="cs-CZ" sz="2800" dirty="0" err="1" smtClean="0">
                <a:cs typeface="Arial" panose="020B0604020202020204" pitchFamily="34" charset="0"/>
              </a:rPr>
              <a:t>the</a:t>
            </a:r>
            <a:r>
              <a:rPr lang="cs-CZ" sz="2800" dirty="0" smtClean="0"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cs typeface="Arial" panose="020B0604020202020204" pitchFamily="34" charset="0"/>
              </a:rPr>
              <a:t>west</a:t>
            </a:r>
            <a:r>
              <a:rPr lang="cs-CZ" sz="2800" dirty="0" smtClean="0">
                <a:cs typeface="Arial" panose="020B0604020202020204" pitchFamily="34" charset="0"/>
              </a:rPr>
              <a:t>)</a:t>
            </a:r>
          </a:p>
          <a:p>
            <a:pPr marL="571500" indent="-457200"/>
            <a:r>
              <a:rPr lang="cs-CZ" sz="2800" dirty="0" err="1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Population</a:t>
            </a:r>
            <a:endParaRPr lang="cs-CZ" sz="28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32104" lvl="1" indent="-342900"/>
            <a:r>
              <a:rPr lang="cs-CZ" sz="2800" dirty="0" smtClean="0"/>
              <a:t>318 </a:t>
            </a:r>
            <a:r>
              <a:rPr lang="cs-CZ" sz="2800" dirty="0" err="1" smtClean="0"/>
              <a:t>million</a:t>
            </a:r>
            <a:endParaRPr lang="cs-CZ" sz="2800" dirty="0" smtClean="0"/>
          </a:p>
          <a:p>
            <a:pPr marL="832104" lvl="1" indent="-342900"/>
            <a:r>
              <a:rPr lang="cs-CZ" sz="2800" dirty="0" err="1" smtClean="0"/>
              <a:t>density</a:t>
            </a:r>
            <a:r>
              <a:rPr lang="cs-CZ" sz="2800" dirty="0" smtClean="0"/>
              <a:t>: 34. 2 </a:t>
            </a:r>
            <a:r>
              <a:rPr lang="cs-CZ" sz="2800" dirty="0" err="1" smtClean="0"/>
              <a:t>sq</a:t>
            </a:r>
            <a:r>
              <a:rPr lang="cs-CZ" sz="2800" dirty="0" smtClean="0"/>
              <a:t> km</a:t>
            </a:r>
          </a:p>
          <a:p>
            <a:pPr marL="685800" indent="-571500"/>
            <a:r>
              <a:rPr lang="cs-CZ" sz="2800" dirty="0" smtClean="0"/>
              <a:t>Area </a:t>
            </a:r>
          </a:p>
          <a:p>
            <a:pPr marL="832104" lvl="1" indent="-342900"/>
            <a:r>
              <a:rPr lang="cs-CZ" sz="2800" dirty="0" err="1" smtClean="0"/>
              <a:t>Approx</a:t>
            </a:r>
            <a:r>
              <a:rPr lang="cs-CZ" sz="2800" dirty="0" smtClean="0"/>
              <a:t>. 9. 827 </a:t>
            </a:r>
            <a:r>
              <a:rPr lang="cs-CZ" sz="2800" dirty="0" err="1" smtClean="0"/>
              <a:t>million</a:t>
            </a:r>
            <a:r>
              <a:rPr lang="cs-CZ" sz="2800" dirty="0" smtClean="0"/>
              <a:t> </a:t>
            </a:r>
            <a:r>
              <a:rPr lang="cs-CZ" sz="2800" dirty="0" err="1" smtClean="0"/>
              <a:t>sq</a:t>
            </a:r>
            <a:r>
              <a:rPr lang="cs-CZ" sz="2800" dirty="0" smtClean="0"/>
              <a:t> km</a:t>
            </a:r>
          </a:p>
          <a:p>
            <a:pPr marL="1828800" lvl="4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49850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2072"/>
          </a:xfrm>
        </p:spPr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USA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federal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consisting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50 </a:t>
            </a:r>
            <a:r>
              <a:rPr lang="cs-CZ" dirty="0" err="1" smtClean="0"/>
              <a:t>states</a:t>
            </a:r>
            <a:r>
              <a:rPr lang="cs-CZ" dirty="0" smtClean="0"/>
              <a:t> and a </a:t>
            </a:r>
            <a:r>
              <a:rPr lang="cs-CZ" dirty="0" err="1" smtClean="0"/>
              <a:t>federal</a:t>
            </a:r>
            <a:r>
              <a:rPr lang="cs-CZ" dirty="0" smtClean="0"/>
              <a:t> </a:t>
            </a:r>
            <a:r>
              <a:rPr lang="cs-CZ" dirty="0" err="1" smtClean="0"/>
              <a:t>district</a:t>
            </a:r>
            <a:endParaRPr lang="cs-CZ" dirty="0" smtClean="0"/>
          </a:p>
          <a:p>
            <a:pPr lvl="1"/>
            <a:r>
              <a:rPr lang="cs-CZ" dirty="0" err="1" smtClean="0"/>
              <a:t>Inland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: 48 + Washington, D.C. </a:t>
            </a:r>
            <a:r>
              <a:rPr lang="cs-CZ" dirty="0" err="1" smtClean="0"/>
              <a:t>Separate</a:t>
            </a:r>
            <a:r>
              <a:rPr lang="cs-CZ" dirty="0" smtClean="0"/>
              <a:t>: 2 – </a:t>
            </a:r>
            <a:r>
              <a:rPr lang="cs-CZ" dirty="0" err="1" smtClean="0"/>
              <a:t>Alaska</a:t>
            </a:r>
            <a:r>
              <a:rPr lang="cs-CZ" dirty="0" smtClean="0"/>
              <a:t> (</a:t>
            </a:r>
            <a:r>
              <a:rPr lang="cs-CZ" dirty="0" err="1" smtClean="0"/>
              <a:t>extreme</a:t>
            </a:r>
            <a:r>
              <a:rPr lang="cs-CZ" dirty="0" smtClean="0"/>
              <a:t> </a:t>
            </a:r>
            <a:r>
              <a:rPr lang="cs-CZ" dirty="0" err="1" smtClean="0"/>
              <a:t>north</a:t>
            </a:r>
            <a:r>
              <a:rPr lang="cs-CZ" dirty="0" smtClean="0"/>
              <a:t>), </a:t>
            </a:r>
            <a:r>
              <a:rPr lang="cs-CZ" dirty="0" err="1" smtClean="0"/>
              <a:t>Hawaii</a:t>
            </a:r>
            <a:r>
              <a:rPr lang="cs-CZ" dirty="0" smtClean="0"/>
              <a:t> (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archipelago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mid-Pacific</a:t>
            </a:r>
            <a:r>
              <a:rPr lang="cs-CZ" dirty="0" smtClean="0"/>
              <a:t>) </a:t>
            </a:r>
          </a:p>
          <a:p>
            <a:r>
              <a:rPr lang="cs-CZ" dirty="0" err="1" smtClean="0"/>
              <a:t>Capital</a:t>
            </a:r>
            <a:endParaRPr lang="cs-CZ" dirty="0"/>
          </a:p>
          <a:p>
            <a:pPr lvl="1"/>
            <a:r>
              <a:rPr lang="cs-CZ" dirty="0" smtClean="0"/>
              <a:t>Washington, D. C. </a:t>
            </a:r>
          </a:p>
          <a:p>
            <a:pPr marL="619506" indent="-457200"/>
            <a:r>
              <a:rPr lang="cs-CZ" dirty="0" err="1" smtClean="0"/>
              <a:t>Currency</a:t>
            </a:r>
            <a:endParaRPr lang="cs-CZ" dirty="0" smtClean="0"/>
          </a:p>
          <a:p>
            <a:pPr marL="994410" lvl="1" indent="-457200"/>
            <a:r>
              <a:rPr lang="cs-CZ" dirty="0" smtClean="0"/>
              <a:t>United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Dollar</a:t>
            </a:r>
            <a:endParaRPr lang="cs-CZ" dirty="0" smtClean="0"/>
          </a:p>
          <a:p>
            <a:pPr marL="619506" indent="-457200"/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/>
          </a:p>
          <a:p>
            <a:pPr marL="994410" lvl="1" indent="-457200"/>
            <a:r>
              <a:rPr lang="cs-CZ" dirty="0" err="1" smtClean="0"/>
              <a:t>English</a:t>
            </a:r>
            <a:endParaRPr lang="cs-CZ" dirty="0" smtClean="0"/>
          </a:p>
          <a:p>
            <a:pPr marL="994410" lvl="1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7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SYMBOLS OF THE COUNTRY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</p:spPr>
        <p:txBody>
          <a:bodyPr anchor="ctr">
            <a:normAutofit fontScale="47500" lnSpcReduction="20000"/>
          </a:bodyPr>
          <a:lstStyle/>
          <a:p>
            <a:r>
              <a:rPr lang="cs-CZ" sz="5100" dirty="0" err="1" smtClean="0"/>
              <a:t>The</a:t>
            </a:r>
            <a:r>
              <a:rPr lang="cs-CZ" sz="5100" dirty="0" smtClean="0"/>
              <a:t> </a:t>
            </a:r>
            <a:r>
              <a:rPr lang="cs-CZ" sz="5100" dirty="0" err="1" smtClean="0"/>
              <a:t>national</a:t>
            </a:r>
            <a:r>
              <a:rPr lang="cs-CZ" sz="5100" dirty="0" smtClean="0"/>
              <a:t> flag </a:t>
            </a:r>
          </a:p>
          <a:p>
            <a:pPr lvl="1"/>
            <a:r>
              <a:rPr lang="cs-CZ" sz="5100" dirty="0" err="1" smtClean="0"/>
              <a:t>is</a:t>
            </a:r>
            <a:r>
              <a:rPr lang="cs-CZ" sz="5100" dirty="0" smtClean="0"/>
              <a:t> </a:t>
            </a:r>
            <a:r>
              <a:rPr lang="cs-CZ" sz="5100" dirty="0" err="1" smtClean="0"/>
              <a:t>known</a:t>
            </a:r>
            <a:r>
              <a:rPr lang="cs-CZ" sz="5100" dirty="0" smtClean="0"/>
              <a:t> as </a:t>
            </a:r>
            <a:r>
              <a:rPr lang="cs-CZ" sz="5100" dirty="0" err="1" smtClean="0"/>
              <a:t>Stars</a:t>
            </a:r>
            <a:r>
              <a:rPr lang="cs-CZ" sz="5100" dirty="0" smtClean="0"/>
              <a:t> and </a:t>
            </a:r>
            <a:r>
              <a:rPr lang="cs-CZ" sz="5100" dirty="0" err="1" smtClean="0"/>
              <a:t>Stripes</a:t>
            </a:r>
            <a:endParaRPr lang="cs-CZ" sz="5100" dirty="0" smtClean="0"/>
          </a:p>
          <a:p>
            <a:pPr lvl="1"/>
            <a:r>
              <a:rPr lang="cs-CZ" sz="5100" dirty="0" err="1" smtClean="0"/>
              <a:t>Consists</a:t>
            </a:r>
            <a:r>
              <a:rPr lang="cs-CZ" sz="5100" dirty="0" smtClean="0"/>
              <a:t> </a:t>
            </a:r>
            <a:r>
              <a:rPr lang="cs-CZ" sz="5100" dirty="0" err="1" smtClean="0"/>
              <a:t>of</a:t>
            </a:r>
            <a:r>
              <a:rPr lang="cs-CZ" sz="5100" dirty="0" smtClean="0"/>
              <a:t> :13 </a:t>
            </a:r>
            <a:r>
              <a:rPr lang="cs-CZ" sz="5100" dirty="0" err="1" smtClean="0"/>
              <a:t>horizontal</a:t>
            </a:r>
            <a:r>
              <a:rPr lang="cs-CZ" sz="5100" dirty="0" smtClean="0"/>
              <a:t> </a:t>
            </a:r>
            <a:r>
              <a:rPr lang="cs-CZ" sz="5100" dirty="0" err="1" smtClean="0"/>
              <a:t>red</a:t>
            </a:r>
            <a:r>
              <a:rPr lang="cs-CZ" sz="5100" dirty="0" smtClean="0"/>
              <a:t> and </a:t>
            </a:r>
            <a:r>
              <a:rPr lang="cs-CZ" sz="5100" dirty="0" err="1" smtClean="0"/>
              <a:t>white</a:t>
            </a:r>
            <a:r>
              <a:rPr lang="cs-CZ" sz="5100" dirty="0" smtClean="0"/>
              <a:t> </a:t>
            </a:r>
            <a:r>
              <a:rPr lang="cs-CZ" sz="5100" dirty="0" err="1" smtClean="0"/>
              <a:t>stripes</a:t>
            </a:r>
            <a:r>
              <a:rPr lang="cs-CZ" sz="5100" dirty="0" smtClean="0"/>
              <a:t> (</a:t>
            </a:r>
            <a:r>
              <a:rPr lang="cs-CZ" sz="5100" dirty="0" err="1" smtClean="0"/>
              <a:t>representing</a:t>
            </a:r>
            <a:r>
              <a:rPr lang="cs-CZ" sz="5100" dirty="0" smtClean="0"/>
              <a:t> 13 </a:t>
            </a:r>
            <a:r>
              <a:rPr lang="cs-CZ" sz="5100" dirty="0" err="1" smtClean="0"/>
              <a:t>former</a:t>
            </a:r>
            <a:r>
              <a:rPr lang="cs-CZ" sz="5100" dirty="0" smtClean="0"/>
              <a:t> </a:t>
            </a:r>
            <a:r>
              <a:rPr lang="cs-CZ" sz="5100" dirty="0" err="1" smtClean="0"/>
              <a:t>colonies</a:t>
            </a:r>
            <a:r>
              <a:rPr lang="cs-CZ" sz="5100" dirty="0" smtClean="0"/>
              <a:t>)       50 </a:t>
            </a:r>
            <a:r>
              <a:rPr lang="cs-CZ" sz="5100" dirty="0" err="1" smtClean="0"/>
              <a:t>white</a:t>
            </a:r>
            <a:r>
              <a:rPr lang="cs-CZ" sz="5100" dirty="0" smtClean="0"/>
              <a:t>, </a:t>
            </a:r>
            <a:r>
              <a:rPr lang="cs-CZ" sz="5100" dirty="0" err="1" smtClean="0"/>
              <a:t>five-pointed</a:t>
            </a:r>
            <a:r>
              <a:rPr lang="cs-CZ" sz="5100" dirty="0" smtClean="0"/>
              <a:t> </a:t>
            </a:r>
            <a:r>
              <a:rPr lang="cs-CZ" sz="5100" dirty="0" err="1" smtClean="0"/>
              <a:t>stars</a:t>
            </a:r>
            <a:r>
              <a:rPr lang="cs-CZ" sz="5100" dirty="0" smtClean="0"/>
              <a:t> (</a:t>
            </a:r>
            <a:r>
              <a:rPr lang="cs-CZ" sz="5100" dirty="0" err="1" smtClean="0"/>
              <a:t>representing</a:t>
            </a:r>
            <a:r>
              <a:rPr lang="cs-CZ" sz="5100" dirty="0" smtClean="0"/>
              <a:t> 50 </a:t>
            </a:r>
            <a:r>
              <a:rPr lang="cs-CZ" sz="5100" dirty="0" err="1" smtClean="0"/>
              <a:t>states</a:t>
            </a:r>
            <a:r>
              <a:rPr lang="cs-CZ" sz="5100" dirty="0" smtClean="0"/>
              <a:t>) on blue background</a:t>
            </a:r>
          </a:p>
          <a:p>
            <a:r>
              <a:rPr lang="cs-CZ" sz="5100" dirty="0" err="1" smtClean="0"/>
              <a:t>The</a:t>
            </a:r>
            <a:r>
              <a:rPr lang="cs-CZ" sz="5100" dirty="0" smtClean="0"/>
              <a:t> </a:t>
            </a:r>
            <a:r>
              <a:rPr lang="cs-CZ" sz="5100" dirty="0" err="1" smtClean="0"/>
              <a:t>national</a:t>
            </a:r>
            <a:r>
              <a:rPr lang="cs-CZ" sz="5100" dirty="0" smtClean="0"/>
              <a:t> anthem</a:t>
            </a:r>
          </a:p>
          <a:p>
            <a:pPr lvl="1"/>
            <a:r>
              <a:rPr lang="cs-CZ" sz="5100" dirty="0" err="1" smtClean="0"/>
              <a:t>The</a:t>
            </a:r>
            <a:r>
              <a:rPr lang="cs-CZ" sz="5100" dirty="0" smtClean="0"/>
              <a:t> Star-</a:t>
            </a:r>
            <a:r>
              <a:rPr lang="cs-CZ" sz="5100" dirty="0" err="1" smtClean="0"/>
              <a:t>Spangled</a:t>
            </a:r>
            <a:r>
              <a:rPr lang="cs-CZ" sz="5100" dirty="0" smtClean="0"/>
              <a:t> Banner</a:t>
            </a:r>
          </a:p>
          <a:p>
            <a:r>
              <a:rPr lang="cs-CZ" sz="5100" dirty="0" err="1" smtClean="0"/>
              <a:t>Seal</a:t>
            </a:r>
            <a:r>
              <a:rPr lang="cs-CZ" sz="5100" dirty="0" smtClean="0"/>
              <a:t> </a:t>
            </a:r>
            <a:r>
              <a:rPr lang="cs-CZ" sz="5100" dirty="0" err="1" smtClean="0"/>
              <a:t>of</a:t>
            </a:r>
            <a:r>
              <a:rPr lang="cs-CZ" sz="5100" dirty="0" smtClean="0"/>
              <a:t> </a:t>
            </a:r>
            <a:r>
              <a:rPr lang="cs-CZ" sz="5100" dirty="0" err="1" smtClean="0"/>
              <a:t>the</a:t>
            </a:r>
            <a:r>
              <a:rPr lang="cs-CZ" sz="5100" dirty="0" smtClean="0"/>
              <a:t> United </a:t>
            </a:r>
            <a:r>
              <a:rPr lang="cs-CZ" sz="5100" dirty="0" err="1" smtClean="0"/>
              <a:t>States</a:t>
            </a:r>
            <a:endParaRPr lang="cs-CZ" sz="5100" dirty="0" smtClean="0"/>
          </a:p>
          <a:p>
            <a:r>
              <a:rPr lang="cs-CZ" sz="5100" dirty="0" err="1" smtClean="0"/>
              <a:t>The</a:t>
            </a:r>
            <a:r>
              <a:rPr lang="cs-CZ" sz="5100" dirty="0" smtClean="0"/>
              <a:t> </a:t>
            </a:r>
            <a:r>
              <a:rPr lang="cs-CZ" sz="5100" dirty="0" err="1" smtClean="0"/>
              <a:t>nationa</a:t>
            </a:r>
            <a:r>
              <a:rPr lang="cs-CZ" sz="5100" dirty="0" smtClean="0"/>
              <a:t> </a:t>
            </a:r>
            <a:r>
              <a:rPr lang="cs-CZ" sz="5100" dirty="0" err="1" smtClean="0"/>
              <a:t>bird</a:t>
            </a:r>
            <a:endParaRPr lang="cs-CZ" sz="5100" dirty="0" smtClean="0"/>
          </a:p>
          <a:p>
            <a:pPr lvl="1"/>
            <a:r>
              <a:rPr lang="cs-CZ" sz="5100" dirty="0" err="1" smtClean="0"/>
              <a:t>Bald</a:t>
            </a:r>
            <a:r>
              <a:rPr lang="cs-CZ" sz="5100" dirty="0" smtClean="0"/>
              <a:t> </a:t>
            </a:r>
            <a:r>
              <a:rPr lang="cs-CZ" sz="5100" dirty="0" err="1" smtClean="0"/>
              <a:t>Eagle</a:t>
            </a:r>
            <a:endParaRPr lang="cs-CZ" sz="5100" dirty="0" smtClean="0"/>
          </a:p>
          <a:p>
            <a:r>
              <a:rPr lang="cs-CZ" sz="5100" dirty="0" err="1" smtClean="0"/>
              <a:t>The</a:t>
            </a:r>
            <a:r>
              <a:rPr lang="cs-CZ" sz="5100" dirty="0" smtClean="0"/>
              <a:t> </a:t>
            </a:r>
            <a:r>
              <a:rPr lang="cs-CZ" sz="5100" dirty="0" err="1" smtClean="0"/>
              <a:t>national</a:t>
            </a:r>
            <a:r>
              <a:rPr lang="cs-CZ" sz="5100" dirty="0" smtClean="0"/>
              <a:t> </a:t>
            </a:r>
            <a:r>
              <a:rPr lang="cs-CZ" sz="5100" dirty="0" err="1" smtClean="0"/>
              <a:t>mottos</a:t>
            </a:r>
            <a:endParaRPr lang="cs-CZ" sz="5100" dirty="0" smtClean="0"/>
          </a:p>
          <a:p>
            <a:pPr lvl="1"/>
            <a:r>
              <a:rPr lang="cs-CZ" sz="5100" dirty="0" smtClean="0"/>
              <a:t>In </a:t>
            </a:r>
            <a:r>
              <a:rPr lang="cs-CZ" sz="5100" dirty="0" err="1" smtClean="0"/>
              <a:t>God</a:t>
            </a:r>
            <a:r>
              <a:rPr lang="cs-CZ" sz="5100" dirty="0" smtClean="0"/>
              <a:t> </a:t>
            </a:r>
            <a:r>
              <a:rPr lang="cs-CZ" sz="5100" dirty="0" err="1" smtClean="0"/>
              <a:t>we</a:t>
            </a:r>
            <a:r>
              <a:rPr lang="cs-CZ" sz="5100" dirty="0" smtClean="0"/>
              <a:t> Trust</a:t>
            </a:r>
          </a:p>
          <a:p>
            <a:pPr lvl="1"/>
            <a:r>
              <a:rPr lang="cs-CZ" sz="5100" dirty="0" smtClean="0"/>
              <a:t>E </a:t>
            </a:r>
            <a:r>
              <a:rPr lang="cs-CZ" sz="5100" dirty="0" err="1" smtClean="0"/>
              <a:t>Pluribus</a:t>
            </a:r>
            <a:r>
              <a:rPr lang="cs-CZ" sz="5100" dirty="0" smtClean="0"/>
              <a:t> </a:t>
            </a:r>
            <a:r>
              <a:rPr lang="cs-CZ" sz="5100" dirty="0" err="1" smtClean="0"/>
              <a:t>Unum</a:t>
            </a:r>
            <a:r>
              <a:rPr lang="cs-CZ" sz="5100" dirty="0"/>
              <a:t> </a:t>
            </a:r>
            <a:r>
              <a:rPr lang="cs-CZ" sz="5100" dirty="0" smtClean="0"/>
              <a:t>(</a:t>
            </a:r>
            <a:r>
              <a:rPr lang="cs-CZ" sz="5100" dirty="0" err="1" smtClean="0"/>
              <a:t>One</a:t>
            </a:r>
            <a:r>
              <a:rPr lang="cs-CZ" sz="5100" dirty="0" smtClean="0"/>
              <a:t> </a:t>
            </a:r>
            <a:r>
              <a:rPr lang="cs-CZ" sz="5100" dirty="0" err="1" smtClean="0"/>
              <a:t>out</a:t>
            </a:r>
            <a:r>
              <a:rPr lang="cs-CZ" sz="5100" dirty="0" smtClean="0"/>
              <a:t> </a:t>
            </a:r>
            <a:r>
              <a:rPr lang="cs-CZ" sz="5100" dirty="0" err="1" smtClean="0"/>
              <a:t>of</a:t>
            </a:r>
            <a:r>
              <a:rPr lang="cs-CZ" sz="5100" dirty="0" smtClean="0"/>
              <a:t> many)</a:t>
            </a:r>
          </a:p>
          <a:p>
            <a:pPr marL="537210" lvl="1" indent="0">
              <a:buNone/>
            </a:pPr>
            <a:r>
              <a:rPr lang="cs-CZ" dirty="0" smtClean="0"/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67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flag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r>
              <a:rPr lang="cs-CZ" sz="1050" dirty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Zdroj: [</a:t>
            </a:r>
            <a:r>
              <a:rPr lang="cs-CZ" sz="1050" dirty="0" smtClean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cit2014-05-05]. </a:t>
            </a:r>
            <a:r>
              <a:rPr lang="cs-CZ" sz="1050" dirty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Dostupný pod licencí: </a:t>
            </a:r>
            <a:r>
              <a:rPr lang="cs-CZ" sz="1050" dirty="0" err="1"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  <a:r>
              <a:rPr lang="cs-CZ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r>
              <a:rPr lang="cs-CZ" sz="1050" i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http://upload.wikimedia.org/wikipedia/en/thumb/a/a4/Flag_of_the_United_States.svg/800px-Flag_of_the_United_States.svg.png</a:t>
            </a: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479228"/>
            <a:ext cx="7344816" cy="3865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42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federal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composed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branches</a:t>
            </a:r>
            <a:r>
              <a:rPr lang="cs-CZ" dirty="0" smtClean="0"/>
              <a:t>:</a:t>
            </a:r>
          </a:p>
          <a:p>
            <a:pPr marL="64008" indent="0">
              <a:buNone/>
            </a:pPr>
            <a:r>
              <a:rPr lang="cs-CZ" dirty="0" smtClean="0"/>
              <a:t>1 </a:t>
            </a:r>
            <a:r>
              <a:rPr lang="cs-CZ" dirty="0" err="1" smtClean="0"/>
              <a:t>Legislative</a:t>
            </a:r>
            <a:endParaRPr lang="cs-CZ" dirty="0" smtClean="0"/>
          </a:p>
          <a:p>
            <a:pPr lvl="1"/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houses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House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Representatives</a:t>
            </a:r>
            <a:r>
              <a:rPr lang="cs-CZ" dirty="0" smtClean="0"/>
              <a:t> (435 </a:t>
            </a:r>
            <a:r>
              <a:rPr lang="cs-CZ" dirty="0" err="1" smtClean="0"/>
              <a:t>members</a:t>
            </a:r>
            <a:r>
              <a:rPr lang="cs-CZ" dirty="0" smtClean="0"/>
              <a:t> - </a:t>
            </a:r>
            <a:r>
              <a:rPr lang="cs-CZ" dirty="0" err="1"/>
              <a:t>C</a:t>
            </a:r>
            <a:r>
              <a:rPr lang="cs-CZ" dirty="0" err="1" smtClean="0"/>
              <a:t>ongressmen</a:t>
            </a:r>
            <a:r>
              <a:rPr lang="cs-CZ" dirty="0" smtClean="0"/>
              <a:t>),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Senate</a:t>
            </a:r>
            <a:r>
              <a:rPr lang="cs-CZ" dirty="0" smtClean="0"/>
              <a:t> (100 </a:t>
            </a:r>
            <a:r>
              <a:rPr lang="cs-CZ" dirty="0" err="1" smtClean="0"/>
              <a:t>Senators</a:t>
            </a:r>
            <a:r>
              <a:rPr lang="cs-CZ" dirty="0" smtClean="0"/>
              <a:t>)</a:t>
            </a:r>
            <a:endParaRPr lang="cs-CZ" dirty="0"/>
          </a:p>
          <a:p>
            <a:pPr marL="64008" indent="0">
              <a:buNone/>
            </a:pPr>
            <a:r>
              <a:rPr lang="cs-CZ" dirty="0" smtClean="0"/>
              <a:t>2 </a:t>
            </a:r>
            <a:r>
              <a:rPr lang="cs-CZ" dirty="0" err="1" smtClean="0"/>
              <a:t>Executive</a:t>
            </a:r>
            <a:endParaRPr lang="cs-CZ" dirty="0" smtClean="0"/>
          </a:p>
          <a:p>
            <a:pPr marL="896112" lvl="1" indent="-457200"/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President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country, </a:t>
            </a:r>
            <a:r>
              <a:rPr lang="cs-CZ" dirty="0" err="1" smtClean="0"/>
              <a:t>four-year</a:t>
            </a:r>
            <a:r>
              <a:rPr lang="cs-CZ" dirty="0" smtClean="0"/>
              <a:t> term</a:t>
            </a:r>
            <a:endParaRPr lang="cs-CZ" dirty="0"/>
          </a:p>
          <a:p>
            <a:pPr marL="896112" lvl="1" indent="-45720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Executive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endParaRPr lang="cs-CZ" dirty="0" smtClean="0"/>
          </a:p>
          <a:p>
            <a:pPr marL="64008" indent="0">
              <a:buNone/>
            </a:pPr>
            <a:r>
              <a:rPr lang="cs-CZ" dirty="0" smtClean="0"/>
              <a:t>3 </a:t>
            </a:r>
            <a:r>
              <a:rPr lang="cs-CZ" dirty="0" err="1" smtClean="0"/>
              <a:t>Judical</a:t>
            </a:r>
            <a:endParaRPr lang="cs-CZ" dirty="0" smtClean="0"/>
          </a:p>
          <a:p>
            <a:pPr marL="896112" lvl="1" indent="-457200"/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</a:t>
            </a:r>
            <a:r>
              <a:rPr lang="cs-CZ" dirty="0" err="1" smtClean="0"/>
              <a:t>Supreme</a:t>
            </a:r>
            <a:r>
              <a:rPr lang="cs-CZ" dirty="0" smtClean="0"/>
              <a:t> </a:t>
            </a:r>
            <a:r>
              <a:rPr lang="cs-CZ" dirty="0" err="1" smtClean="0"/>
              <a:t>court</a:t>
            </a:r>
            <a:endParaRPr lang="cs-CZ" dirty="0" smtClean="0"/>
          </a:p>
          <a:p>
            <a:pPr marL="896112" lvl="1" indent="-457200"/>
            <a:r>
              <a:rPr lang="cs-CZ" dirty="0" err="1"/>
              <a:t>a</a:t>
            </a:r>
            <a:r>
              <a:rPr lang="cs-CZ" dirty="0" err="1" smtClean="0"/>
              <a:t>ll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federal</a:t>
            </a:r>
            <a:r>
              <a:rPr lang="cs-CZ" dirty="0" smtClean="0"/>
              <a:t> </a:t>
            </a:r>
            <a:r>
              <a:rPr lang="cs-CZ" dirty="0" err="1" smtClean="0"/>
              <a:t>courts</a:t>
            </a:r>
            <a:endParaRPr lang="cs-CZ" dirty="0" smtClean="0"/>
          </a:p>
          <a:p>
            <a:pPr marL="521208" indent="-457200"/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</a:p>
          <a:p>
            <a:pPr marL="896112" lvl="1" indent="-457200"/>
            <a:r>
              <a:rPr lang="cs-CZ" dirty="0" err="1" smtClean="0"/>
              <a:t>Democratic</a:t>
            </a:r>
            <a:r>
              <a:rPr lang="cs-CZ" dirty="0" smtClean="0"/>
              <a:t> Party</a:t>
            </a:r>
          </a:p>
          <a:p>
            <a:pPr marL="896112" lvl="1" indent="-457200"/>
            <a:r>
              <a:rPr lang="cs-CZ" dirty="0" err="1" smtClean="0"/>
              <a:t>Republican</a:t>
            </a:r>
            <a:r>
              <a:rPr lang="cs-CZ" dirty="0" smtClean="0"/>
              <a:t> Party</a:t>
            </a:r>
          </a:p>
        </p:txBody>
      </p:sp>
    </p:spTree>
    <p:extLst>
      <p:ext uri="{BB962C8B-B14F-4D97-AF65-F5344CB8AC3E}">
        <p14:creationId xmlns:p14="http://schemas.microsoft.com/office/powerpoint/2010/main" val="2373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Capitol</a:t>
            </a:r>
            <a:r>
              <a:rPr lang="cs-CZ" dirty="0" smtClean="0"/>
              <a:t>, Washington, D.C.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r>
              <a:rPr lang="cs-CZ" sz="1050" dirty="0" smtClean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</a:t>
            </a:r>
            <a:r>
              <a:rPr lang="cs-CZ" sz="1050" dirty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[</a:t>
            </a:r>
            <a:r>
              <a:rPr lang="cs-CZ" sz="1050" dirty="0" smtClean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cit2014-05-05]. </a:t>
            </a:r>
            <a:r>
              <a:rPr lang="cs-CZ" sz="1050" dirty="0">
                <a:solidFill>
                  <a:schemeClr val="tx2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Dostupný pod licencí: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  <a:hlinkClick r:id="rId2" tooltip="w:en:Creative Commons"/>
              </a:rPr>
              <a:t>Creative Commons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r>
              <a:rPr lang="cs-CZ" sz="10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http://upload.wikimedia.org/wikipedia/commons/thumb/4/4f/US_Capitol_west_side.JPG/800px-US_Capitol_west_side.JPG</a:t>
            </a: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23" y="1196752"/>
            <a:ext cx="8540963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46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557</Words>
  <Application>Microsoft Office PowerPoint</Application>
  <PresentationFormat>Předvádění na obrazovce (4:3)</PresentationFormat>
  <Paragraphs>159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Talent</vt:lpstr>
      <vt:lpstr>1_Talent</vt:lpstr>
      <vt:lpstr>2_Talent</vt:lpstr>
      <vt:lpstr>Prezentace aplikace PowerPoint</vt:lpstr>
      <vt:lpstr>THE USA – basic facts</vt:lpstr>
      <vt:lpstr>THE UNITED STATES OF AMERICA</vt:lpstr>
      <vt:lpstr>Prezentace aplikace PowerPoint</vt:lpstr>
      <vt:lpstr>Prezentace aplikace PowerPoint</vt:lpstr>
      <vt:lpstr>SYMBOLS OF THE COUNTRY</vt:lpstr>
      <vt:lpstr>The national flag of the USA</vt:lpstr>
      <vt:lpstr>The system of government</vt:lpstr>
      <vt:lpstr>The Capitol, Washington, D.C. </vt:lpstr>
      <vt:lpstr>QUESTIONS</vt:lpstr>
      <vt:lpstr>ANSWER KEY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Jurášová Romana</dc:creator>
  <cp:lastModifiedBy>Roubinkovi</cp:lastModifiedBy>
  <cp:revision>30</cp:revision>
  <dcterms:created xsi:type="dcterms:W3CDTF">2014-05-13T19:19:18Z</dcterms:created>
  <dcterms:modified xsi:type="dcterms:W3CDTF">2014-06-15T10:15:47Z</dcterms:modified>
</cp:coreProperties>
</file>