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9" r:id="rId3"/>
    <p:sldId id="264" r:id="rId4"/>
    <p:sldId id="265" r:id="rId5"/>
    <p:sldId id="262" r:id="rId6"/>
    <p:sldId id="266" r:id="rId7"/>
    <p:sldId id="263" r:id="rId8"/>
    <p:sldId id="267" r:id="rId9"/>
    <p:sldId id="261" r:id="rId10"/>
    <p:sldId id="268" r:id="rId11"/>
    <p:sldId id="269" r:id="rId12"/>
    <p:sldId id="270" r:id="rId13"/>
    <p:sldId id="273" r:id="rId14"/>
    <p:sldId id="271" r:id="rId15"/>
    <p:sldId id="274" r:id="rId16"/>
    <p:sldId id="272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EFF363D-0B54-4B15-9F62-1B1863D8B233}">
          <p14:sldIdLst>
            <p14:sldId id="257"/>
            <p14:sldId id="259"/>
            <p14:sldId id="264"/>
            <p14:sldId id="265"/>
            <p14:sldId id="262"/>
            <p14:sldId id="266"/>
            <p14:sldId id="263"/>
            <p14:sldId id="267"/>
            <p14:sldId id="261"/>
            <p14:sldId id="268"/>
            <p14:sldId id="269"/>
            <p14:sldId id="270"/>
            <p14:sldId id="273"/>
            <p14:sldId id="271"/>
            <p14:sldId id="274"/>
            <p14:sldId id="272"/>
            <p14:sldId id="275"/>
            <p14:sldId id="276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C90C-103A-4BAC-ABB0-8BC8D0A5FB15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76D7D-5479-48DB-80EA-CDA4107498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7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4AC93-29AF-4C71-8C82-ECDA1EEADC79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c/Litovel_-_Square_of_P%C5%99emysl_Otakar_II.jpg/718px-Litovel_-_Square_of_P%C5%99emysl_Otakar_II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5/Svatoj%C3%A1nsk%C3%BD_most_in_Litovel_01.jpg/800px-Svatoj%C3%A1nsk%C3%BD_most_in_Litovel_01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0/Litovel-2008-05-23-Gymnazium.JPG/800px-Litovel-2008-05-23-Gymnazium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2/Kaple_sv._Ji%C5%99%C3%AD_(Litovel).JPG/450px-Kaple_sv._Ji%C5%99%C3%AD_(Litovel)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1/Olomouc_flag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a/Olomouc-Horn%C3%AD_n%C3%A1m%C4%9Bst%C3%AD.JPG/800px-Olomouc-Horn%C3%AD_n%C3%A1m%C4%9Bst%C3%AD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7/Chram_svateho_Morice_2.jpg/450px-Chram_svateho_Morice_2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c/Caesarova_kasna_detail.jpg/450px-Caesarova_kasna_detail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41291"/>
              </p:ext>
            </p:extLst>
          </p:nvPr>
        </p:nvGraphicFramePr>
        <p:xfrm>
          <a:off x="467544" y="1628800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Olomouc Region 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– Olomouc, Litovel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1.-4. roč., kvinta - oktáva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 americké, Kanada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výkladem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historical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sights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monuments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tourists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castle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church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palace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chateaux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22.4.2014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"/>
            <a:ext cx="9144000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en-US" dirty="0"/>
              <a:t>This royal </a:t>
            </a:r>
            <a:r>
              <a:rPr lang="en-US" dirty="0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13th </a:t>
            </a:r>
            <a:r>
              <a:rPr lang="cs-CZ" dirty="0" err="1" smtClean="0"/>
              <a:t>century</a:t>
            </a:r>
            <a:r>
              <a:rPr lang="cs-CZ" dirty="0" smtClean="0"/>
              <a:t> by King Přemysl Otakar II</a:t>
            </a:r>
          </a:p>
          <a:p>
            <a:r>
              <a:rPr lang="cs-CZ" dirty="0" err="1" smtClean="0"/>
              <a:t>Located</a:t>
            </a:r>
            <a:r>
              <a:rPr lang="cs-CZ" dirty="0" smtClean="0"/>
              <a:t> in</a:t>
            </a:r>
            <a:r>
              <a:rPr lang="en-US" dirty="0" smtClean="0"/>
              <a:t> </a:t>
            </a:r>
            <a:r>
              <a:rPr lang="en-US" dirty="0"/>
              <a:t>the north-western part of </a:t>
            </a:r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en-US" dirty="0" err="1" smtClean="0"/>
              <a:t>Haná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Due to the seven branches of Morava river flowing through the </a:t>
            </a:r>
            <a:r>
              <a:rPr lang="en-US" dirty="0" smtClean="0"/>
              <a:t>town</a:t>
            </a:r>
            <a:r>
              <a:rPr lang="cs-CZ" dirty="0" smtClean="0"/>
              <a:t>,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en-US" dirty="0" smtClean="0"/>
              <a:t>called </a:t>
            </a:r>
            <a:r>
              <a:rPr lang="en-US" dirty="0"/>
              <a:t>Venice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 err="1"/>
              <a:t>Haná</a:t>
            </a:r>
            <a:r>
              <a:rPr lang="en-US" dirty="0"/>
              <a:t> (</a:t>
            </a:r>
            <a:r>
              <a:rPr lang="en-US" dirty="0" err="1"/>
              <a:t>Hanácké</a:t>
            </a:r>
            <a:r>
              <a:rPr lang="en-US" dirty="0"/>
              <a:t> </a:t>
            </a:r>
            <a:r>
              <a:rPr lang="en-US" dirty="0" err="1"/>
              <a:t>Benátky</a:t>
            </a:r>
            <a:r>
              <a:rPr lang="en-US" dirty="0"/>
              <a:t>).</a:t>
            </a:r>
          </a:p>
          <a:p>
            <a:r>
              <a:rPr lang="cs-CZ" dirty="0" err="1" smtClean="0"/>
              <a:t>Population</a:t>
            </a:r>
            <a:r>
              <a:rPr lang="cs-CZ" dirty="0" smtClean="0"/>
              <a:t> - </a:t>
            </a:r>
            <a:r>
              <a:rPr lang="cs-CZ" dirty="0" err="1" smtClean="0"/>
              <a:t>approx</a:t>
            </a:r>
            <a:r>
              <a:rPr lang="cs-CZ" dirty="0" smtClean="0"/>
              <a:t>. 10 000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3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cs-CZ" sz="3200" dirty="0" smtClean="0"/>
              <a:t>TOWN HALL + PLAGUE COLUMN LITOVEL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http://upload.wikimedia.org/wikipedia/commons/thumb/f/fc/Litovel_-_Square_of_P%C5%99emysl_Otakar_II.jpg/718px-Litovel_-_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Square_of_P%C5%99emysl_Otakar_II.jpg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1249"/>
            <a:ext cx="5867747" cy="490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cs-CZ" dirty="0" smtClean="0"/>
              <a:t>PLACES TO SEE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Town Hall</a:t>
            </a:r>
            <a:r>
              <a:rPr lang="en-US" dirty="0"/>
              <a:t> </a:t>
            </a:r>
            <a:r>
              <a:rPr lang="cs-CZ" dirty="0" smtClean="0"/>
              <a:t>- </a:t>
            </a:r>
            <a:r>
              <a:rPr lang="cs-CZ" dirty="0" err="1" smtClean="0"/>
              <a:t>Rennai</a:t>
            </a:r>
            <a:r>
              <a:rPr lang="en-US" dirty="0" smtClean="0"/>
              <a:t>s</a:t>
            </a:r>
            <a:r>
              <a:rPr lang="cs-CZ" dirty="0" err="1" smtClean="0"/>
              <a:t>ance</a:t>
            </a:r>
            <a:r>
              <a:rPr lang="cs-CZ" dirty="0" smtClean="0"/>
              <a:t> style </a:t>
            </a:r>
            <a:r>
              <a:rPr lang="cs-CZ" dirty="0" err="1" smtClean="0"/>
              <a:t>building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originally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mayor</a:t>
            </a:r>
            <a:endParaRPr lang="cs-CZ" dirty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16th cent.-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en-US" dirty="0" smtClean="0"/>
              <a:t>the </a:t>
            </a:r>
            <a:r>
              <a:rPr lang="cs-CZ" dirty="0" err="1" smtClean="0"/>
              <a:t>tower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72m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Plague</a:t>
            </a:r>
            <a:r>
              <a:rPr lang="cs-CZ" b="1" dirty="0" smtClean="0"/>
              <a:t> </a:t>
            </a:r>
            <a:r>
              <a:rPr lang="cs-CZ" b="1" dirty="0" err="1" smtClean="0"/>
              <a:t>column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built</a:t>
            </a:r>
            <a:r>
              <a:rPr lang="cs-CZ" dirty="0" smtClean="0"/>
              <a:t> in 1724</a:t>
            </a:r>
          </a:p>
          <a:p>
            <a:pPr lvl="1"/>
            <a:r>
              <a:rPr lang="cs-CZ" dirty="0" err="1" smtClean="0"/>
              <a:t>Reminds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1714 „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“ </a:t>
            </a:r>
            <a:r>
              <a:rPr lang="cs-CZ" dirty="0" err="1" smtClean="0"/>
              <a:t>victims</a:t>
            </a:r>
            <a:endParaRPr lang="cs-CZ" dirty="0" smtClean="0"/>
          </a:p>
          <a:p>
            <a:r>
              <a:rPr lang="cs-CZ" b="1" dirty="0" smtClean="0"/>
              <a:t>St. John </a:t>
            </a:r>
            <a:r>
              <a:rPr lang="cs-CZ" b="1" dirty="0" err="1" smtClean="0"/>
              <a:t>of</a:t>
            </a:r>
            <a:r>
              <a:rPr lang="cs-CZ" b="1" dirty="0" smtClean="0"/>
              <a:t> Nepomuk </a:t>
            </a:r>
            <a:r>
              <a:rPr lang="cs-CZ" b="1" dirty="0" err="1" smtClean="0"/>
              <a:t>Bridge</a:t>
            </a:r>
            <a:r>
              <a:rPr lang="cs-CZ" b="1" dirty="0" smtClean="0"/>
              <a:t> </a:t>
            </a:r>
            <a:r>
              <a:rPr lang="cs-CZ" dirty="0" smtClean="0"/>
              <a:t>(Svatojánský most)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r>
              <a:rPr lang="cs-CZ" dirty="0" smtClean="0"/>
              <a:t> (in use) in Moravia (</a:t>
            </a:r>
            <a:r>
              <a:rPr lang="cs-CZ" dirty="0" err="1" smtClean="0"/>
              <a:t>the</a:t>
            </a:r>
            <a:r>
              <a:rPr lang="cs-CZ" dirty="0" smtClean="0"/>
              <a:t> 3rd in </a:t>
            </a:r>
            <a:r>
              <a:rPr lang="cs-CZ" dirty="0" err="1" smtClean="0"/>
              <a:t>the</a:t>
            </a:r>
            <a:r>
              <a:rPr lang="cs-CZ" dirty="0" smtClean="0"/>
              <a:t> Czech Republic)</a:t>
            </a:r>
          </a:p>
          <a:p>
            <a:pPr lvl="1"/>
            <a:r>
              <a:rPr lang="cs-CZ" dirty="0" err="1" smtClean="0"/>
              <a:t>Buil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1590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statue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St.John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Nepomuk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7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cs-CZ" dirty="0" smtClean="0"/>
              <a:t>ST. JOHN BRIDGE, 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upload.wikimedia.org/wikipedia/commons/thumb/3/35/Svatoj%C3%A1nsk%C3%BD_most_in_Litovel_01.jpg/800px-Svatoj%C3%A1nsk%C3%BD_most_in_Litovel_01.jpg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2" y="1196752"/>
            <a:ext cx="7194376" cy="47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fontScale="92500"/>
          </a:bodyPr>
          <a:lstStyle/>
          <a:p>
            <a:r>
              <a:rPr lang="cs-CZ" b="1" dirty="0" err="1" smtClean="0"/>
              <a:t>Swedish</a:t>
            </a:r>
            <a:r>
              <a:rPr lang="cs-CZ" b="1" dirty="0" smtClean="0"/>
              <a:t> </a:t>
            </a:r>
            <a:r>
              <a:rPr lang="cs-CZ" b="1" dirty="0" err="1" smtClean="0"/>
              <a:t>plaque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built</a:t>
            </a:r>
            <a:r>
              <a:rPr lang="cs-CZ" dirty="0" smtClean="0"/>
              <a:t> in 1652</a:t>
            </a:r>
          </a:p>
          <a:p>
            <a:pPr lvl="1"/>
            <a:r>
              <a:rPr lang="cs-CZ" dirty="0" err="1"/>
              <a:t>r</a:t>
            </a:r>
            <a:r>
              <a:rPr lang="cs-CZ" dirty="0" err="1" smtClean="0"/>
              <a:t>eminds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Swedish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Thirty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´ </a:t>
            </a:r>
            <a:r>
              <a:rPr lang="cs-CZ" dirty="0" err="1" smtClean="0"/>
              <a:t>War</a:t>
            </a:r>
            <a:endParaRPr lang="cs-CZ" dirty="0" smtClean="0"/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Secondary</a:t>
            </a:r>
            <a:r>
              <a:rPr lang="cs-CZ" b="1" dirty="0" smtClean="0"/>
              <a:t> </a:t>
            </a:r>
            <a:r>
              <a:rPr lang="cs-CZ" b="1" dirty="0" err="1" smtClean="0"/>
              <a:t>School</a:t>
            </a:r>
            <a:r>
              <a:rPr lang="cs-CZ" b="1" dirty="0" smtClean="0"/>
              <a:t> </a:t>
            </a:r>
            <a:r>
              <a:rPr lang="cs-CZ" sz="3200" dirty="0" smtClean="0"/>
              <a:t>(gymnázium) </a:t>
            </a:r>
            <a:r>
              <a:rPr lang="cs-CZ" b="1" dirty="0" err="1" smtClean="0"/>
              <a:t>building</a:t>
            </a:r>
            <a:r>
              <a:rPr lang="cs-CZ" dirty="0" smtClean="0"/>
              <a:t> – </a:t>
            </a:r>
            <a:r>
              <a:rPr lang="cs-CZ" dirty="0" err="1" smtClean="0"/>
              <a:t>finished</a:t>
            </a:r>
            <a:r>
              <a:rPr lang="cs-CZ" dirty="0" smtClean="0"/>
              <a:t> in 1904</a:t>
            </a:r>
          </a:p>
          <a:p>
            <a:pPr lvl="1"/>
            <a:r>
              <a:rPr lang="cs-CZ" dirty="0" err="1"/>
              <a:t>b</a:t>
            </a:r>
            <a:r>
              <a:rPr lang="cs-CZ" dirty="0" err="1" smtClean="0"/>
              <a:t>uilt</a:t>
            </a:r>
            <a:r>
              <a:rPr lang="cs-CZ" dirty="0" smtClean="0"/>
              <a:t> in </a:t>
            </a:r>
            <a:r>
              <a:rPr lang="cs-CZ" dirty="0" err="1" smtClean="0"/>
              <a:t>Neo-Renaissance</a:t>
            </a:r>
            <a:r>
              <a:rPr lang="cs-CZ" dirty="0" smtClean="0"/>
              <a:t> style </a:t>
            </a:r>
          </a:p>
          <a:p>
            <a:pPr lvl="1"/>
            <a:r>
              <a:rPr lang="cs-CZ" dirty="0" err="1"/>
              <a:t>d</a:t>
            </a:r>
            <a:r>
              <a:rPr lang="cs-CZ" dirty="0" err="1" smtClean="0"/>
              <a:t>ecorated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mosaics</a:t>
            </a:r>
            <a:r>
              <a:rPr lang="cs-CZ" dirty="0" smtClean="0"/>
              <a:t> </a:t>
            </a:r>
            <a:r>
              <a:rPr lang="cs-CZ" dirty="0" err="1" smtClean="0"/>
              <a:t>commemorating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and prominent </a:t>
            </a:r>
            <a:r>
              <a:rPr lang="cs-CZ" dirty="0" err="1" smtClean="0"/>
              <a:t>personalities</a:t>
            </a:r>
            <a:endParaRPr lang="cs-CZ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200" b="1" dirty="0" err="1" smtClean="0"/>
              <a:t>St.George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chapel</a:t>
            </a:r>
            <a:r>
              <a:rPr lang="cs-CZ" sz="3200" b="1" dirty="0" smtClean="0"/>
              <a:t> </a:t>
            </a:r>
            <a:r>
              <a:rPr lang="cs-CZ" sz="3200" dirty="0" smtClean="0"/>
              <a:t>– </a:t>
            </a:r>
            <a:r>
              <a:rPr lang="en-US" sz="3200" dirty="0" smtClean="0"/>
              <a:t>the </a:t>
            </a:r>
            <a:r>
              <a:rPr lang="en-US" sz="3200" dirty="0"/>
              <a:t>oldest preserved </a:t>
            </a:r>
            <a:r>
              <a:rPr lang="en-US" dirty="0"/>
              <a:t>building in </a:t>
            </a:r>
            <a:r>
              <a:rPr lang="en-US" dirty="0" err="1"/>
              <a:t>Litovel</a:t>
            </a:r>
            <a:r>
              <a:rPr lang="en-US" dirty="0"/>
              <a:t> and its surroundings.</a:t>
            </a:r>
            <a:endParaRPr lang="cs-CZ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dated back </a:t>
            </a:r>
            <a:r>
              <a:rPr lang="en-US" dirty="0" smtClean="0"/>
              <a:t>to </a:t>
            </a:r>
            <a:r>
              <a:rPr lang="en-US" dirty="0"/>
              <a:t>the end of the 15th century</a:t>
            </a:r>
            <a:r>
              <a:rPr lang="en-US" dirty="0" smtClean="0"/>
              <a:t>.</a:t>
            </a:r>
            <a:endParaRPr lang="cs-CZ" dirty="0" smtClean="0"/>
          </a:p>
          <a:p>
            <a:pPr lvl="1"/>
            <a:r>
              <a:rPr lang="en-US" dirty="0" smtClean="0"/>
              <a:t> an </a:t>
            </a:r>
            <a:r>
              <a:rPr lang="en-US" dirty="0"/>
              <a:t>outstanding example of small but superior late Gothic religious </a:t>
            </a:r>
            <a:r>
              <a:rPr lang="en-US" dirty="0" smtClean="0"/>
              <a:t>building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GYMNÁZIUM BUILDING, 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</a:t>
            </a:r>
            <a:r>
              <a:rPr lang="cs-CZ" sz="1050" b="1" i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</a:t>
            </a:r>
            <a:endParaRPr lang="cs-CZ" sz="105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upload.wikimedia.org/wikipedia/commons/thumb/0/00/Litovel-2008-05-23-Gymnazium.JPG/800px-Litovel-2008-05-23-Gymnazium.JPG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72" y="1268760"/>
            <a:ext cx="6552728" cy="49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cs-CZ" dirty="0" smtClean="0"/>
              <a:t>SACRAL SIGHTS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cs-CZ" b="1" dirty="0" err="1"/>
              <a:t>St.George</a:t>
            </a:r>
            <a:r>
              <a:rPr lang="cs-CZ" b="1" dirty="0"/>
              <a:t> </a:t>
            </a:r>
            <a:r>
              <a:rPr lang="cs-CZ" b="1" dirty="0" err="1"/>
              <a:t>chapel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US" dirty="0"/>
              <a:t> the oldest preserved building in </a:t>
            </a:r>
            <a:r>
              <a:rPr lang="en-US" dirty="0" err="1"/>
              <a:t>Litovel</a:t>
            </a:r>
            <a:r>
              <a:rPr lang="en-US" dirty="0"/>
              <a:t> and its surroundings.</a:t>
            </a:r>
            <a:endParaRPr lang="cs-CZ" dirty="0"/>
          </a:p>
          <a:p>
            <a:pPr lvl="1"/>
            <a:r>
              <a:rPr lang="en-US" dirty="0"/>
              <a:t> dated back to the end of the 15th century.</a:t>
            </a:r>
            <a:endParaRPr lang="cs-CZ" dirty="0"/>
          </a:p>
          <a:p>
            <a:pPr lvl="1"/>
            <a:r>
              <a:rPr lang="en-US" dirty="0"/>
              <a:t> an outstanding example of small but superior late Gothic religious building</a:t>
            </a:r>
            <a:endParaRPr lang="cs-CZ" dirty="0"/>
          </a:p>
          <a:p>
            <a:r>
              <a:rPr lang="cs-CZ" b="1" dirty="0" err="1" smtClean="0"/>
              <a:t>St.Mark</a:t>
            </a:r>
            <a:r>
              <a:rPr lang="cs-CZ" b="1" dirty="0" smtClean="0"/>
              <a:t> </a:t>
            </a:r>
            <a:r>
              <a:rPr lang="cs-CZ" b="1" dirty="0" err="1" smtClean="0"/>
              <a:t>Church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dated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15th </a:t>
            </a:r>
            <a:r>
              <a:rPr lang="cs-CZ" dirty="0" err="1" smtClean="0"/>
              <a:t>century</a:t>
            </a:r>
            <a:endParaRPr lang="cs-CZ" dirty="0" smtClean="0"/>
          </a:p>
          <a:p>
            <a:pPr lvl="1"/>
            <a:r>
              <a:rPr lang="cs-CZ" dirty="0" err="1" smtClean="0"/>
              <a:t>Rebuilt</a:t>
            </a:r>
            <a:r>
              <a:rPr lang="cs-CZ" dirty="0" smtClean="0"/>
              <a:t>  in </a:t>
            </a:r>
            <a:r>
              <a:rPr lang="cs-CZ" dirty="0" err="1" smtClean="0"/>
              <a:t>Renaissance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dates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18th cent.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ST. GEORGE CHAPEL, 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http://upload.wikimedia.org/wikipedia/commons/thumb/9/92/Kaple_sv._Ji%C5%99%C3%AD_%28Litovel%29.JPG/450px-Kaple_sv._Ji%C5%99%C3%AD_%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28Litovel%29.JPG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7444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1What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sight</a:t>
            </a:r>
            <a:r>
              <a:rPr lang="cs-CZ" dirty="0" smtClean="0"/>
              <a:t> in Olomouc?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How</a:t>
            </a:r>
            <a:r>
              <a:rPr lang="cs-CZ" dirty="0" smtClean="0"/>
              <a:t> many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fountains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in Olomouc?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five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</a:t>
            </a:r>
            <a:r>
              <a:rPr lang="cs-CZ" dirty="0" err="1" smtClean="0"/>
              <a:t>six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UNESCO </a:t>
            </a:r>
            <a:r>
              <a:rPr lang="cs-CZ" dirty="0" err="1" smtClean="0"/>
              <a:t>sight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Square in Olomouc?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What</a:t>
            </a:r>
            <a:r>
              <a:rPr lang="cs-CZ" dirty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Plague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r>
              <a:rPr lang="cs-CZ" dirty="0" smtClean="0"/>
              <a:t> in Litovel </a:t>
            </a:r>
            <a:r>
              <a:rPr lang="cs-CZ" dirty="0" err="1" smtClean="0"/>
              <a:t>remind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1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Přemyslid</a:t>
            </a:r>
            <a:r>
              <a:rPr lang="cs-CZ" dirty="0" smtClean="0"/>
              <a:t> </a:t>
            </a:r>
            <a:r>
              <a:rPr lang="cs-CZ" dirty="0" err="1" smtClean="0"/>
              <a:t>Palace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 b)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Trinity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plague</a:t>
            </a:r>
            <a:r>
              <a:rPr lang="cs-CZ" dirty="0" smtClean="0"/>
              <a:t> (in 1714)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2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OLOMOUC – CENTRE OF THE REGION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Administrative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</a:t>
            </a:r>
          </a:p>
          <a:p>
            <a:r>
              <a:rPr lang="en-US" dirty="0" smtClean="0"/>
              <a:t>Located </a:t>
            </a:r>
            <a:r>
              <a:rPr lang="en-US" dirty="0"/>
              <a:t>on the </a:t>
            </a:r>
            <a:r>
              <a:rPr lang="en-US" dirty="0" smtClean="0"/>
              <a:t>Morava</a:t>
            </a:r>
            <a:r>
              <a:rPr lang="cs-CZ" dirty="0"/>
              <a:t> </a:t>
            </a:r>
            <a:r>
              <a:rPr lang="en-US" dirty="0" smtClean="0"/>
              <a:t>River,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en-US" dirty="0"/>
              <a:t> sixth </a:t>
            </a:r>
            <a:r>
              <a:rPr lang="en-US" dirty="0" smtClean="0"/>
              <a:t>largest city in the Czech </a:t>
            </a:r>
            <a:endParaRPr lang="cs-CZ" dirty="0" smtClean="0"/>
          </a:p>
          <a:p>
            <a:r>
              <a:rPr lang="en-US" dirty="0"/>
              <a:t>102,000 </a:t>
            </a:r>
            <a:r>
              <a:rPr lang="en-US" dirty="0" smtClean="0"/>
              <a:t>residents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smtClean="0"/>
              <a:t>he ecclesiastical metropolis </a:t>
            </a:r>
            <a:r>
              <a:rPr lang="cs-CZ" dirty="0" smtClean="0"/>
              <a:t>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Archbishop</a:t>
            </a:r>
            <a:r>
              <a:rPr lang="cs-CZ" dirty="0" smtClean="0"/>
              <a:t>)</a:t>
            </a:r>
            <a:r>
              <a:rPr lang="en-US" dirty="0" smtClean="0"/>
              <a:t>and historical capital city of Moravia.</a:t>
            </a:r>
            <a:endParaRPr lang="cs-CZ" dirty="0" smtClean="0"/>
          </a:p>
          <a:p>
            <a:r>
              <a:rPr lang="cs-CZ" dirty="0" smtClean="0"/>
              <a:t>Second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reserve</a:t>
            </a:r>
            <a:r>
              <a:rPr lang="cs-CZ" dirty="0" smtClean="0"/>
              <a:t> (</a:t>
            </a:r>
            <a:r>
              <a:rPr lang="cs-CZ" dirty="0" err="1" smtClean="0"/>
              <a:t>after</a:t>
            </a:r>
            <a:r>
              <a:rPr lang="cs-CZ" dirty="0" smtClean="0"/>
              <a:t> Prague)-</a:t>
            </a:r>
            <a:r>
              <a:rPr lang="en-US" dirty="0" smtClean="0"/>
              <a:t> is exceptional in its concentration of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chapels</a:t>
            </a:r>
            <a:r>
              <a:rPr lang="cs-CZ" dirty="0" smtClean="0"/>
              <a:t>, </a:t>
            </a:r>
            <a:r>
              <a:rPr lang="cs-CZ" dirty="0" err="1" smtClean="0"/>
              <a:t>palaces</a:t>
            </a:r>
            <a:r>
              <a:rPr lang="cs-CZ" dirty="0" smtClean="0"/>
              <a:t> and </a:t>
            </a:r>
            <a:r>
              <a:rPr lang="cs-CZ" dirty="0" err="1" smtClean="0"/>
              <a:t>monasteries</a:t>
            </a:r>
            <a:r>
              <a:rPr lang="cs-CZ" dirty="0" smtClean="0"/>
              <a:t> </a:t>
            </a:r>
            <a:r>
              <a:rPr lang="cs-CZ" dirty="0" err="1" smtClean="0"/>
              <a:t>wirhin</a:t>
            </a:r>
            <a:r>
              <a:rPr lang="cs-CZ" dirty="0" smtClean="0"/>
              <a:t> a </a:t>
            </a:r>
            <a:r>
              <a:rPr lang="cs-CZ" dirty="0" err="1" smtClean="0"/>
              <a:t>walk</a:t>
            </a:r>
            <a:r>
              <a:rPr lang="cs-CZ" dirty="0" smtClean="0"/>
              <a:t>-distance </a:t>
            </a:r>
            <a:r>
              <a:rPr lang="cs-CZ" dirty="0" err="1" smtClean="0"/>
              <a:t>location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02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 marL="514350" lvl="0" indent="-514350">
              <a:spcAft>
                <a:spcPts val="0"/>
              </a:spcAft>
              <a:buAutoNum type="arabicPlain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22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</a:rPr>
              <a:t>	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</a:p>
          <a:p>
            <a:pPr marL="514350" lvl="0" indent="-514350">
              <a:spcAft>
                <a:spcPts val="0"/>
              </a:spcAft>
              <a:buAutoNum type="arabicPlain"/>
              <a:tabLst>
                <a:tab pos="457200" algn="l"/>
              </a:tabLst>
            </a:pPr>
            <a:r>
              <a:rPr lang="cs-CZ" sz="3200" dirty="0" smtClean="0">
                <a:latin typeface="Calibri" panose="020F0502020204030204" pitchFamily="34" charset="0"/>
              </a:rPr>
              <a:t>http</a:t>
            </a:r>
            <a:r>
              <a:rPr lang="cs-CZ" sz="3200" dirty="0">
                <a:latin typeface="Calibri" panose="020F0502020204030204" pitchFamily="34" charset="0"/>
              </a:rPr>
              <a:t>://</a:t>
            </a:r>
            <a:r>
              <a:rPr lang="cs-CZ" sz="3200" dirty="0" smtClean="0">
                <a:latin typeface="Calibri" panose="020F0502020204030204" pitchFamily="34" charset="0"/>
              </a:rPr>
              <a:t>en.wikipedia.org/wiki/Olomouc_Region</a:t>
            </a:r>
            <a:endParaRPr lang="cs-CZ" sz="3200" dirty="0">
              <a:latin typeface="Calibri" panose="020F0502020204030204" pitchFamily="34" charset="0"/>
            </a:endParaRPr>
          </a:p>
          <a:p>
            <a:pPr marL="514350" lvl="0" indent="-514350">
              <a:spcAft>
                <a:spcPts val="0"/>
              </a:spcAft>
              <a:buAutoNum type="arabicPlain"/>
              <a:tabLst>
                <a:tab pos="457200" algn="l"/>
              </a:tabLst>
            </a:pPr>
            <a:r>
              <a:rPr lang="cs-CZ" sz="3200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Wikipedie 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[online]. 201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, [cit. 201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-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04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22</a:t>
            </a:r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]. 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  <a:r>
              <a:rPr lang="en-US" sz="32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Dostupné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z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: </a:t>
            </a:r>
            <a:r>
              <a:rPr lang="cs-CZ" dirty="0" smtClean="0">
                <a:latin typeface="Calibri" panose="020F0502020204030204" pitchFamily="34" charset="0"/>
              </a:rPr>
              <a:t>http</a:t>
            </a:r>
            <a:r>
              <a:rPr lang="cs-CZ" dirty="0">
                <a:latin typeface="Calibri" panose="020F0502020204030204" pitchFamily="34" charset="0"/>
              </a:rPr>
              <a:t>://</a:t>
            </a:r>
            <a:r>
              <a:rPr lang="cs-CZ" dirty="0" smtClean="0">
                <a:latin typeface="Calibri" panose="020F0502020204030204" pitchFamily="34" charset="0"/>
              </a:rPr>
              <a:t>en.wikipedia.org/wiki/Olomouc</a:t>
            </a:r>
          </a:p>
          <a:p>
            <a:pPr marL="514350" indent="-514350">
              <a:buFont typeface="Wingdings 2"/>
              <a:buAutoNum type="arabicPlain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>
                <a:latin typeface="Calibri" panose="020F0502020204030204" pitchFamily="34" charset="0"/>
              </a:rPr>
              <a:t>, [cit. 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>
                <a:latin typeface="Calibri" panose="020F0502020204030204" pitchFamily="34" charset="0"/>
              </a:rPr>
              <a:t>-</a:t>
            </a:r>
            <a:r>
              <a:rPr lang="cs-CZ" sz="3200" dirty="0">
                <a:latin typeface="Calibri" panose="020F0502020204030204" pitchFamily="34" charset="0"/>
              </a:rPr>
              <a:t>04</a:t>
            </a:r>
            <a:r>
              <a:rPr lang="en-US" sz="3200" dirty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22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cs-CZ" sz="3200" dirty="0">
                <a:latin typeface="Calibri" panose="020F0502020204030204" pitchFamily="34" charset="0"/>
              </a:rPr>
              <a:t>	</a:t>
            </a:r>
            <a:r>
              <a:rPr lang="en-US" sz="3200" dirty="0" err="1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z</a:t>
            </a:r>
            <a:r>
              <a:rPr lang="cs-CZ" sz="3200" dirty="0">
                <a:latin typeface="Calibri" panose="020F0502020204030204" pitchFamily="34" charset="0"/>
              </a:rPr>
              <a:t>: http://cs.wikipedia.org/wiki/Litovel</a:t>
            </a:r>
          </a:p>
          <a:p>
            <a:pPr marL="514350" lvl="0" indent="-514350">
              <a:spcAft>
                <a:spcPts val="0"/>
              </a:spcAft>
              <a:buAutoNum type="arabicPlain"/>
              <a:tabLst>
                <a:tab pos="457200" algn="l"/>
              </a:tabLst>
            </a:pPr>
            <a:endParaRPr lang="cs-CZ" dirty="0" smtClean="0">
              <a:latin typeface="Calibri" panose="020F0502020204030204" pitchFamily="34" charset="0"/>
            </a:endParaRPr>
          </a:p>
          <a:p>
            <a:pPr marL="514350" lvl="0" indent="-514350">
              <a:spcAft>
                <a:spcPts val="0"/>
              </a:spcAft>
              <a:buAutoNum type="arabicPlain" startAt="2"/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FLAG OF OLOMOUC</a:t>
            </a:r>
            <a:br>
              <a:rPr lang="cs-CZ" dirty="0" smtClean="0"/>
            </a:br>
            <a:r>
              <a:rPr lang="cs-CZ" dirty="0" smtClean="0"/>
              <a:t>S</a:t>
            </a:r>
            <a:r>
              <a:rPr lang="cs-CZ" sz="3100" dirty="0" smtClean="0"/>
              <a:t>ENATUS</a:t>
            </a:r>
            <a:r>
              <a:rPr lang="cs-CZ" dirty="0" smtClean="0"/>
              <a:t> P</a:t>
            </a:r>
            <a:r>
              <a:rPr lang="cs-CZ" sz="3100" dirty="0" smtClean="0"/>
              <a:t>OPULUS</a:t>
            </a:r>
            <a:r>
              <a:rPr lang="cs-CZ" sz="4000" dirty="0" smtClean="0"/>
              <a:t>Q</a:t>
            </a:r>
            <a:r>
              <a:rPr lang="cs-CZ" sz="3100" dirty="0" smtClean="0"/>
              <a:t>UE </a:t>
            </a:r>
            <a:r>
              <a:rPr lang="cs-CZ" dirty="0" smtClean="0"/>
              <a:t>O</a:t>
            </a:r>
            <a:r>
              <a:rPr lang="cs-CZ" sz="3100" dirty="0" smtClean="0"/>
              <a:t>LOMOUCIENSIS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</a:t>
            </a:r>
            <a:r>
              <a:rPr lang="cs-CZ" sz="1050" b="1" i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upload.wikimedia.org/wikipedia/commons/e/e1/Olomouc_flag.png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92" y="2420888"/>
            <a:ext cx="5181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UPPER SQUARE, OLOMOUC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cit2014-0-22].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</a:t>
            </a:r>
            <a:r>
              <a:rPr lang="cs-CZ" sz="1050" b="1" i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upload.wikimedia.org/wikipedia/commons/thumb/9/9a/Olomouc-Horn%C3%AD_n%C3%A1m%C4%9Bst%C3%AD.JPG/800px-Olomouc-Horn%C3%AD_n%C3%A1m%C4%9Bst%C3%AD.JPG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34336" cy="51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SACRAL SIGHTS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err="1"/>
              <a:t>There</a:t>
            </a:r>
            <a:r>
              <a:rPr lang="cs-CZ" sz="3200" dirty="0"/>
              <a:t> are </a:t>
            </a:r>
            <a:r>
              <a:rPr lang="cs-CZ" sz="3200" dirty="0" err="1"/>
              <a:t>sights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/>
              <a:t>all</a:t>
            </a:r>
            <a:r>
              <a:rPr lang="cs-CZ" sz="3200" dirty="0"/>
              <a:t> </a:t>
            </a:r>
            <a:r>
              <a:rPr lang="cs-CZ" sz="3200" dirty="0" err="1"/>
              <a:t>historic</a:t>
            </a:r>
            <a:r>
              <a:rPr lang="cs-CZ" sz="3200" dirty="0"/>
              <a:t> </a:t>
            </a:r>
            <a:r>
              <a:rPr lang="cs-CZ" sz="3200" dirty="0" err="1"/>
              <a:t>periods</a:t>
            </a:r>
            <a:r>
              <a:rPr lang="cs-CZ" sz="3200" dirty="0"/>
              <a:t> and </a:t>
            </a:r>
            <a:r>
              <a:rPr lang="cs-CZ" sz="3200" dirty="0" err="1"/>
              <a:t>architectural</a:t>
            </a:r>
            <a:r>
              <a:rPr lang="cs-CZ" sz="3200" dirty="0"/>
              <a:t> </a:t>
            </a:r>
            <a:r>
              <a:rPr lang="cs-CZ" sz="3200" dirty="0" err="1"/>
              <a:t>styles</a:t>
            </a:r>
            <a:r>
              <a:rPr lang="cs-CZ" sz="3200" dirty="0"/>
              <a:t>.</a:t>
            </a:r>
          </a:p>
          <a:p>
            <a:pPr lvl="1"/>
            <a:endParaRPr lang="cs-CZ" sz="2800" b="1" dirty="0" smtClean="0"/>
          </a:p>
          <a:p>
            <a:pPr lvl="1"/>
            <a:r>
              <a:rPr lang="cs-CZ" sz="2800" b="1" dirty="0" smtClean="0"/>
              <a:t>St</a:t>
            </a:r>
            <a:r>
              <a:rPr lang="cs-CZ" sz="2800" b="1" dirty="0"/>
              <a:t>. Maurice </a:t>
            </a:r>
            <a:r>
              <a:rPr lang="cs-CZ" sz="2800" b="1" dirty="0" err="1"/>
              <a:t>Church</a:t>
            </a:r>
            <a:r>
              <a:rPr lang="cs-CZ" sz="2800" b="1" dirty="0"/>
              <a:t>  </a:t>
            </a:r>
            <a:r>
              <a:rPr lang="cs-CZ" sz="2800" dirty="0"/>
              <a:t>(</a:t>
            </a:r>
            <a:r>
              <a:rPr lang="cs-CZ" sz="2800" dirty="0" err="1"/>
              <a:t>Gothic</a:t>
            </a:r>
            <a:r>
              <a:rPr lang="cs-CZ" sz="2800" dirty="0"/>
              <a:t> )– </a:t>
            </a:r>
            <a:r>
              <a:rPr lang="cs-CZ" sz="2800" dirty="0" err="1"/>
              <a:t>houses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second </a:t>
            </a:r>
            <a:r>
              <a:rPr lang="cs-CZ" sz="2800" dirty="0" err="1"/>
              <a:t>largest</a:t>
            </a:r>
            <a:r>
              <a:rPr lang="cs-CZ" sz="2800" dirty="0"/>
              <a:t> organ in </a:t>
            </a:r>
            <a:r>
              <a:rPr lang="cs-CZ" sz="2800" dirty="0" err="1"/>
              <a:t>Central</a:t>
            </a:r>
            <a:r>
              <a:rPr lang="cs-CZ" sz="2800" dirty="0"/>
              <a:t> </a:t>
            </a:r>
            <a:r>
              <a:rPr lang="cs-CZ" sz="2800" dirty="0" err="1" smtClean="0"/>
              <a:t>Europe</a:t>
            </a:r>
            <a:endParaRPr lang="cs-CZ" sz="2800" dirty="0" smtClean="0"/>
          </a:p>
          <a:p>
            <a:pPr lvl="1"/>
            <a:r>
              <a:rPr lang="cs-CZ" sz="2800" dirty="0" smtClean="0"/>
              <a:t> </a:t>
            </a:r>
            <a:r>
              <a:rPr lang="cs-CZ" sz="2800" b="1" dirty="0"/>
              <a:t>St. Michael </a:t>
            </a:r>
            <a:r>
              <a:rPr lang="cs-CZ" sz="2800" b="1" dirty="0" err="1"/>
              <a:t>Church</a:t>
            </a:r>
            <a:r>
              <a:rPr lang="cs-CZ" sz="2800" b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Baroque</a:t>
            </a:r>
            <a:r>
              <a:rPr lang="cs-CZ" sz="2800" dirty="0"/>
              <a:t> st.), </a:t>
            </a:r>
            <a:endParaRPr lang="cs-CZ" sz="2800" dirty="0" smtClean="0"/>
          </a:p>
          <a:p>
            <a:pPr lvl="1"/>
            <a:r>
              <a:rPr lang="cs-CZ" sz="2800" b="1" dirty="0" smtClean="0"/>
              <a:t>St</a:t>
            </a:r>
            <a:r>
              <a:rPr lang="cs-CZ" sz="2800" b="1" dirty="0"/>
              <a:t>. </a:t>
            </a:r>
            <a:r>
              <a:rPr lang="cs-CZ" sz="2800" b="1" dirty="0" err="1"/>
              <a:t>Wenceslas</a:t>
            </a:r>
            <a:r>
              <a:rPr lang="cs-CZ" sz="2800" b="1" dirty="0"/>
              <a:t> </a:t>
            </a:r>
            <a:r>
              <a:rPr lang="cs-CZ" sz="2800" b="1" dirty="0" err="1"/>
              <a:t>Cathedral</a:t>
            </a:r>
            <a:r>
              <a:rPr lang="cs-CZ" sz="2800" b="1" dirty="0"/>
              <a:t> </a:t>
            </a:r>
            <a:r>
              <a:rPr lang="cs-CZ" sz="2800" dirty="0"/>
              <a:t>(Noe-</a:t>
            </a:r>
            <a:r>
              <a:rPr lang="cs-CZ" sz="2800" dirty="0" err="1"/>
              <a:t>Gothic</a:t>
            </a:r>
            <a:r>
              <a:rPr lang="cs-CZ" sz="2800" dirty="0"/>
              <a:t>) – </a:t>
            </a:r>
            <a:r>
              <a:rPr lang="cs-CZ" sz="2800" dirty="0" err="1"/>
              <a:t>the</a:t>
            </a:r>
            <a:r>
              <a:rPr lang="cs-CZ" sz="2800" dirty="0"/>
              <a:t> dominant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city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tallest</a:t>
            </a:r>
            <a:r>
              <a:rPr lang="cs-CZ" sz="2800" dirty="0"/>
              <a:t> </a:t>
            </a:r>
            <a:r>
              <a:rPr lang="cs-CZ" sz="2800" dirty="0" err="1"/>
              <a:t>church</a:t>
            </a:r>
            <a:r>
              <a:rPr lang="cs-CZ" sz="2800" dirty="0"/>
              <a:t> </a:t>
            </a:r>
            <a:r>
              <a:rPr lang="cs-CZ" sz="2800" dirty="0" err="1"/>
              <a:t>spire</a:t>
            </a:r>
            <a:r>
              <a:rPr lang="cs-CZ" sz="2800" dirty="0"/>
              <a:t> in Moravia</a:t>
            </a:r>
            <a:r>
              <a:rPr lang="cs-CZ" sz="2800" b="1" dirty="0"/>
              <a:t>, </a:t>
            </a:r>
            <a:endParaRPr lang="cs-CZ" sz="2800" b="1" dirty="0" smtClean="0"/>
          </a:p>
          <a:p>
            <a:pPr lvl="1"/>
            <a:r>
              <a:rPr lang="cs-CZ" sz="2800" b="1" dirty="0" err="1" smtClean="0"/>
              <a:t>Přemyslid</a:t>
            </a:r>
            <a:r>
              <a:rPr lang="cs-CZ" sz="2800" b="1" dirty="0" smtClean="0"/>
              <a:t> </a:t>
            </a:r>
            <a:r>
              <a:rPr lang="cs-CZ" sz="2800" b="1" dirty="0"/>
              <a:t>/</a:t>
            </a:r>
            <a:r>
              <a:rPr lang="cs-CZ" sz="2800" b="1" dirty="0" err="1"/>
              <a:t>Bishop</a:t>
            </a:r>
            <a:r>
              <a:rPr lang="cs-CZ" sz="2800" b="1" dirty="0"/>
              <a:t> </a:t>
            </a:r>
            <a:r>
              <a:rPr lang="cs-CZ" sz="2800" b="1" dirty="0" err="1" smtClean="0"/>
              <a:t>Palace</a:t>
            </a:r>
            <a:r>
              <a:rPr lang="cs-CZ" sz="2800" b="1" dirty="0"/>
              <a:t> </a:t>
            </a:r>
            <a:r>
              <a:rPr lang="cs-CZ" sz="2800" dirty="0" smtClean="0"/>
              <a:t>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/>
              <a:t>oldest</a:t>
            </a:r>
            <a:r>
              <a:rPr lang="cs-CZ" sz="2800" dirty="0"/>
              <a:t> </a:t>
            </a:r>
            <a:r>
              <a:rPr lang="cs-CZ" sz="2800" dirty="0" err="1"/>
              <a:t>sight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Romanesque</a:t>
            </a:r>
            <a:r>
              <a:rPr lang="cs-CZ" sz="2800" dirty="0"/>
              <a:t> </a:t>
            </a:r>
            <a:r>
              <a:rPr lang="cs-CZ" sz="2800" dirty="0" smtClean="0"/>
              <a:t>period</a:t>
            </a:r>
          </a:p>
          <a:p>
            <a:pPr lvl="1"/>
            <a:r>
              <a:rPr lang="cs-CZ" sz="2800" dirty="0" smtClean="0"/>
              <a:t> </a:t>
            </a:r>
            <a:r>
              <a:rPr lang="cs-CZ" sz="2800" dirty="0" err="1"/>
              <a:t>Jesuit</a:t>
            </a:r>
            <a:r>
              <a:rPr lang="cs-CZ" sz="2800" dirty="0"/>
              <a:t> </a:t>
            </a:r>
            <a:r>
              <a:rPr lang="cs-CZ" sz="2800" dirty="0" err="1"/>
              <a:t>church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b="1" dirty="0"/>
              <a:t>St Mary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Snow</a:t>
            </a:r>
            <a:r>
              <a:rPr lang="cs-CZ" sz="2800" b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Baroque</a:t>
            </a:r>
            <a:r>
              <a:rPr lang="cs-CZ" sz="2800" dirty="0"/>
              <a:t>)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adjacent</a:t>
            </a:r>
            <a:r>
              <a:rPr lang="cs-CZ" sz="2800" dirty="0"/>
              <a:t> </a:t>
            </a:r>
            <a:r>
              <a:rPr lang="cs-CZ" sz="2800" dirty="0" err="1"/>
              <a:t>convent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4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cs-CZ" dirty="0" smtClean="0"/>
              <a:t>ST. MAURICE CHURCH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upload.wikimedia.org/wikipedia/commons/thumb/8/87/Chram_svateho_Morice_2.jpg/450px-Chram_svateho_Morice_2.jpg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4591397" cy="50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BUILDINGS, PALACES, MONUMENTS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cs-CZ" sz="2800" dirty="0" err="1"/>
              <a:t>Baroque</a:t>
            </a:r>
            <a:r>
              <a:rPr lang="cs-CZ" sz="2800" dirty="0"/>
              <a:t> </a:t>
            </a:r>
            <a:r>
              <a:rPr lang="cs-CZ" sz="2800" dirty="0" err="1" smtClean="0"/>
              <a:t>monuments</a:t>
            </a:r>
            <a:endParaRPr lang="cs-CZ" sz="2800" dirty="0"/>
          </a:p>
          <a:p>
            <a:pPr marL="690372" lvl="2" indent="-342900">
              <a:buSzPct val="80000"/>
            </a:pPr>
            <a:r>
              <a:rPr lang="cs-CZ" dirty="0" smtClean="0"/>
              <a:t> </a:t>
            </a:r>
            <a:r>
              <a:rPr lang="cs-CZ" b="1" dirty="0" err="1"/>
              <a:t>Holy</a:t>
            </a:r>
            <a:r>
              <a:rPr lang="cs-CZ" b="1" dirty="0"/>
              <a:t> </a:t>
            </a:r>
            <a:r>
              <a:rPr lang="cs-CZ" b="1" dirty="0" err="1"/>
              <a:t>Trinity</a:t>
            </a:r>
            <a:r>
              <a:rPr lang="cs-CZ" b="1" dirty="0"/>
              <a:t> </a:t>
            </a:r>
            <a:r>
              <a:rPr lang="cs-CZ" b="1" dirty="0" err="1"/>
              <a:t>Column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Baroque</a:t>
            </a:r>
            <a:r>
              <a:rPr lang="cs-CZ" dirty="0"/>
              <a:t>) – </a:t>
            </a:r>
            <a:r>
              <a:rPr lang="cs-CZ" dirty="0" err="1"/>
              <a:t>the</a:t>
            </a:r>
            <a:r>
              <a:rPr lang="cs-CZ" dirty="0"/>
              <a:t> UNESCO </a:t>
            </a:r>
            <a:r>
              <a:rPr lang="cs-CZ" dirty="0" err="1" smtClean="0"/>
              <a:t>site</a:t>
            </a:r>
            <a:endParaRPr lang="cs-CZ" b="1" dirty="0" smtClean="0"/>
          </a:p>
          <a:p>
            <a:pPr marL="690372" lvl="2" indent="-342900">
              <a:buSzPct val="80000"/>
            </a:pPr>
            <a:r>
              <a:rPr lang="cs-CZ" b="1" dirty="0" smtClean="0"/>
              <a:t> </a:t>
            </a:r>
            <a:r>
              <a:rPr lang="cs-CZ" b="1" dirty="0" err="1"/>
              <a:t>Baroque</a:t>
            </a:r>
            <a:r>
              <a:rPr lang="cs-CZ" b="1" dirty="0"/>
              <a:t> </a:t>
            </a:r>
            <a:r>
              <a:rPr lang="cs-CZ" b="1" dirty="0" err="1"/>
              <a:t>fountains</a:t>
            </a:r>
            <a:r>
              <a:rPr lang="cs-CZ" b="1" dirty="0"/>
              <a:t> </a:t>
            </a:r>
            <a:r>
              <a:rPr lang="cs-CZ" dirty="0"/>
              <a:t>(Caesar,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Tritons</a:t>
            </a:r>
            <a:r>
              <a:rPr lang="cs-CZ" dirty="0"/>
              <a:t>, </a:t>
            </a:r>
            <a:r>
              <a:rPr lang="cs-CZ" dirty="0" err="1"/>
              <a:t>Hercules</a:t>
            </a:r>
            <a:r>
              <a:rPr lang="cs-CZ" dirty="0"/>
              <a:t>, Mercury, Jupiter, Neptune</a:t>
            </a:r>
            <a:r>
              <a:rPr lang="cs-CZ" dirty="0" smtClean="0"/>
              <a:t>)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2800" dirty="0" err="1"/>
              <a:t>Buildings</a:t>
            </a:r>
            <a:r>
              <a:rPr lang="cs-CZ" sz="2800" dirty="0"/>
              <a:t> and </a:t>
            </a:r>
            <a:r>
              <a:rPr lang="cs-CZ" sz="2800" dirty="0" err="1"/>
              <a:t>palaces</a:t>
            </a:r>
            <a:r>
              <a:rPr lang="cs-CZ" sz="2800" dirty="0" smtClean="0"/>
              <a:t>:</a:t>
            </a:r>
          </a:p>
          <a:p>
            <a:pPr marL="690372" lvl="2" indent="-342900">
              <a:buSzPct val="80000"/>
            </a:pPr>
            <a:r>
              <a:rPr lang="cs-CZ" dirty="0" smtClean="0"/>
              <a:t> </a:t>
            </a:r>
            <a:r>
              <a:rPr lang="cs-CZ" b="1" dirty="0" err="1"/>
              <a:t>Town</a:t>
            </a:r>
            <a:r>
              <a:rPr lang="cs-CZ" b="1" dirty="0"/>
              <a:t> </a:t>
            </a:r>
            <a:r>
              <a:rPr lang="cs-CZ" b="1" dirty="0" err="1"/>
              <a:t>hall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Renaissance</a:t>
            </a:r>
            <a:r>
              <a:rPr lang="cs-CZ" dirty="0"/>
              <a:t>) </a:t>
            </a:r>
            <a:r>
              <a:rPr lang="cs-CZ" dirty="0" err="1"/>
              <a:t>with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astronomical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(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period</a:t>
            </a:r>
            <a:r>
              <a:rPr lang="cs-CZ" dirty="0" smtClean="0"/>
              <a:t>)</a:t>
            </a:r>
          </a:p>
          <a:p>
            <a:pPr marL="690372" lvl="2" indent="-342900">
              <a:buSzPct val="80000"/>
            </a:pPr>
            <a:r>
              <a:rPr lang="cs-CZ" dirty="0" smtClean="0"/>
              <a:t> </a:t>
            </a:r>
            <a:r>
              <a:rPr lang="cs-CZ" b="1" dirty="0" err="1"/>
              <a:t>Edelmann´s</a:t>
            </a:r>
            <a:r>
              <a:rPr lang="cs-CZ" b="1" dirty="0"/>
              <a:t> </a:t>
            </a:r>
            <a:r>
              <a:rPr lang="cs-CZ" b="1" dirty="0" err="1"/>
              <a:t>Palace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Renaissance</a:t>
            </a:r>
            <a:r>
              <a:rPr lang="cs-CZ" dirty="0" smtClean="0"/>
              <a:t>)</a:t>
            </a:r>
          </a:p>
          <a:p>
            <a:pPr marL="690372" lvl="2" indent="-342900">
              <a:buSzPct val="80000"/>
            </a:pPr>
            <a:r>
              <a:rPr lang="cs-CZ" dirty="0" smtClean="0"/>
              <a:t> </a:t>
            </a:r>
            <a:r>
              <a:rPr lang="cs-CZ" b="1" dirty="0" err="1"/>
              <a:t>Archbishop</a:t>
            </a:r>
            <a:r>
              <a:rPr lang="cs-CZ" b="1" dirty="0"/>
              <a:t> </a:t>
            </a:r>
            <a:r>
              <a:rPr lang="cs-CZ" b="1" dirty="0" err="1"/>
              <a:t>Palace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Baroque</a:t>
            </a:r>
            <a:r>
              <a:rPr lang="cs-CZ" dirty="0" smtClean="0"/>
              <a:t>)</a:t>
            </a:r>
          </a:p>
          <a:p>
            <a:pPr marL="690372" lvl="2" indent="-342900">
              <a:buSzPct val="80000"/>
            </a:pPr>
            <a:r>
              <a:rPr lang="cs-CZ" dirty="0" smtClean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Přemyslid</a:t>
            </a:r>
            <a:r>
              <a:rPr lang="cs-CZ" b="1" dirty="0"/>
              <a:t> </a:t>
            </a:r>
            <a:r>
              <a:rPr lang="cs-CZ" b="1" dirty="0" err="1"/>
              <a:t>Palace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 smtClean="0"/>
              <a:t>Romanesqu</a:t>
            </a:r>
            <a:r>
              <a:rPr lang="cs-CZ" dirty="0" smtClean="0"/>
              <a:t>)</a:t>
            </a:r>
          </a:p>
          <a:p>
            <a:pPr marL="690372" lvl="2" indent="-342900">
              <a:buSzPct val="80000"/>
            </a:pPr>
            <a:r>
              <a:rPr lang="cs-CZ" b="1" dirty="0" smtClean="0"/>
              <a:t> </a:t>
            </a:r>
            <a:r>
              <a:rPr lang="cs-CZ" b="1" dirty="0" err="1"/>
              <a:t>Villa</a:t>
            </a:r>
            <a:r>
              <a:rPr lang="cs-CZ" b="1" dirty="0"/>
              <a:t> </a:t>
            </a:r>
            <a:r>
              <a:rPr lang="cs-CZ" b="1" dirty="0" err="1"/>
              <a:t>Primavesi</a:t>
            </a:r>
            <a:r>
              <a:rPr lang="cs-CZ" b="1" dirty="0"/>
              <a:t> </a:t>
            </a:r>
            <a:r>
              <a:rPr lang="cs-CZ" dirty="0"/>
              <a:t>(Art Nouveau)</a:t>
            </a:r>
          </a:p>
          <a:p>
            <a:pPr marL="448056" lvl="1" indent="-384048">
              <a:buSzPct val="80000"/>
              <a:buFont typeface="Wingdings 2"/>
              <a:buChar char="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2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CAESAR FOUNTAIN, OLOMOUC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upload.wikimedia.org/wikipedia/commons/thumb/8/8c/Caesarova_kasna_detail.jpg/450px-Caesarova_kasna_detail.jpg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4138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FACILITIES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facilities</a:t>
            </a:r>
            <a:r>
              <a:rPr lang="cs-CZ" dirty="0" smtClean="0"/>
              <a:t>: </a:t>
            </a:r>
            <a:r>
              <a:rPr lang="cs-CZ" dirty="0" err="1" smtClean="0"/>
              <a:t>Archbishop´s</a:t>
            </a:r>
            <a:r>
              <a:rPr lang="cs-CZ" dirty="0" smtClean="0"/>
              <a:t> Museum, </a:t>
            </a:r>
            <a:r>
              <a:rPr lang="cs-CZ" dirty="0" err="1" smtClean="0"/>
              <a:t>The</a:t>
            </a:r>
            <a:r>
              <a:rPr lang="cs-CZ" dirty="0" smtClean="0"/>
              <a:t> Museum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Art, Natural Science Museum, </a:t>
            </a:r>
            <a:r>
              <a:rPr lang="cs-CZ" dirty="0" err="1" smtClean="0"/>
              <a:t>Moravian</a:t>
            </a:r>
            <a:r>
              <a:rPr lang="cs-CZ" dirty="0" smtClean="0"/>
              <a:t> </a:t>
            </a:r>
            <a:r>
              <a:rPr lang="cs-CZ" dirty="0" err="1" smtClean="0"/>
              <a:t>Theater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Music </a:t>
            </a:r>
            <a:r>
              <a:rPr lang="cs-CZ" dirty="0" err="1" smtClean="0"/>
              <a:t>Theater</a:t>
            </a:r>
            <a:r>
              <a:rPr lang="cs-CZ" dirty="0" smtClean="0"/>
              <a:t>, </a:t>
            </a:r>
            <a:r>
              <a:rPr lang="cs-CZ" dirty="0" err="1" smtClean="0"/>
              <a:t>galleries</a:t>
            </a:r>
            <a:r>
              <a:rPr lang="cs-CZ" dirty="0" smtClean="0"/>
              <a:t>, concert </a:t>
            </a:r>
            <a:r>
              <a:rPr lang="cs-CZ" dirty="0" err="1" smtClean="0"/>
              <a:t>halls</a:t>
            </a:r>
            <a:r>
              <a:rPr lang="cs-CZ" dirty="0" smtClean="0"/>
              <a:t>, </a:t>
            </a:r>
            <a:r>
              <a:rPr lang="cs-CZ" dirty="0" err="1" smtClean="0"/>
              <a:t>cinemas</a:t>
            </a:r>
            <a:endParaRPr lang="cs-CZ" dirty="0" smtClean="0"/>
          </a:p>
          <a:p>
            <a:r>
              <a:rPr lang="cs-CZ" dirty="0" smtClean="0"/>
              <a:t>Sport </a:t>
            </a:r>
            <a:r>
              <a:rPr lang="cs-CZ" dirty="0" err="1" smtClean="0"/>
              <a:t>facilities</a:t>
            </a:r>
            <a:r>
              <a:rPr lang="cs-CZ" dirty="0" smtClean="0"/>
              <a:t>: </a:t>
            </a:r>
            <a:r>
              <a:rPr lang="cs-CZ" dirty="0" err="1" smtClean="0"/>
              <a:t>Ander</a:t>
            </a:r>
            <a:r>
              <a:rPr lang="cs-CZ" dirty="0" smtClean="0"/>
              <a:t> ś </a:t>
            </a:r>
            <a:r>
              <a:rPr lang="cs-CZ" dirty="0" err="1" smtClean="0"/>
              <a:t>football</a:t>
            </a:r>
            <a:r>
              <a:rPr lang="cs-CZ" dirty="0" smtClean="0"/>
              <a:t> stadium, Lokomotiva stadium,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rink</a:t>
            </a:r>
            <a:r>
              <a:rPr lang="cs-CZ" dirty="0" smtClean="0"/>
              <a:t>,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,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r>
              <a:rPr lang="cs-CZ" dirty="0" smtClean="0"/>
              <a:t>, </a:t>
            </a:r>
            <a:r>
              <a:rPr lang="cs-CZ" dirty="0" err="1" smtClean="0"/>
              <a:t>tennis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r>
              <a:rPr lang="cs-CZ" dirty="0" smtClean="0"/>
              <a:t> pool, </a:t>
            </a:r>
            <a:r>
              <a:rPr lang="cs-CZ" dirty="0" err="1" smtClean="0"/>
              <a:t>opn</a:t>
            </a:r>
            <a:r>
              <a:rPr lang="cs-CZ" dirty="0" smtClean="0"/>
              <a:t>-air pool and </a:t>
            </a:r>
            <a:r>
              <a:rPr lang="cs-CZ" dirty="0" err="1" smtClean="0"/>
              <a:t>aqua</a:t>
            </a:r>
            <a:r>
              <a:rPr lang="cs-CZ" dirty="0" smtClean="0"/>
              <a:t> centre</a:t>
            </a:r>
          </a:p>
          <a:p>
            <a:r>
              <a:rPr lang="cs-CZ" dirty="0" err="1" smtClean="0"/>
              <a:t>Education</a:t>
            </a:r>
            <a:r>
              <a:rPr lang="cs-CZ" dirty="0" smtClean="0"/>
              <a:t>: Palacký University,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, 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, Science </a:t>
            </a:r>
            <a:r>
              <a:rPr lang="cs-CZ" dirty="0" err="1" smtClean="0"/>
              <a:t>library</a:t>
            </a:r>
            <a:r>
              <a:rPr lang="cs-CZ" dirty="0" smtClean="0"/>
              <a:t>, University </a:t>
            </a:r>
            <a:r>
              <a:rPr lang="cs-CZ" dirty="0" err="1" smtClean="0"/>
              <a:t>library</a:t>
            </a:r>
            <a:r>
              <a:rPr lang="cs-CZ" dirty="0" smtClean="0"/>
              <a:t>, </a:t>
            </a:r>
            <a:r>
              <a:rPr lang="cs-CZ" dirty="0" err="1" smtClean="0"/>
              <a:t>Municipal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719</Words>
  <Application>Microsoft Office PowerPoint</Application>
  <PresentationFormat>Předvádění na obrazovce (4:3)</PresentationFormat>
  <Paragraphs>340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Talent</vt:lpstr>
      <vt:lpstr>Prezentace aplikace PowerPoint</vt:lpstr>
      <vt:lpstr>OLOMOUC – CENTRE OF THE REGION</vt:lpstr>
      <vt:lpstr>FLAG OF OLOMOUC SENATUS POPULUSQUE OLOMOUCIENSIS</vt:lpstr>
      <vt:lpstr>UPPER SQUARE, OLOMOUC</vt:lpstr>
      <vt:lpstr>SACRAL SIGHTS</vt:lpstr>
      <vt:lpstr>ST. MAURICE CHURCH</vt:lpstr>
      <vt:lpstr>BUILDINGS, PALACES, MONUMENTS</vt:lpstr>
      <vt:lpstr>CAESAR FOUNTAIN, OLOMOUC</vt:lpstr>
      <vt:lpstr>FACILITIES</vt:lpstr>
      <vt:lpstr>LITOVEL</vt:lpstr>
      <vt:lpstr>TOWN HALL + PLAGUE COLUMN LITOVEL</vt:lpstr>
      <vt:lpstr>PLACES TO SEE</vt:lpstr>
      <vt:lpstr>ST. JOHN BRIDGE, LITOVEL</vt:lpstr>
      <vt:lpstr>Prezentace aplikace PowerPoint</vt:lpstr>
      <vt:lpstr>GYMNÁZIUM BUILDING, LITOVEL</vt:lpstr>
      <vt:lpstr>SACRAL SIGHTS</vt:lpstr>
      <vt:lpstr>ST. GEORGE CHAPEL, LITOVEL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Romana Jurášová</cp:lastModifiedBy>
  <cp:revision>24</cp:revision>
  <dcterms:created xsi:type="dcterms:W3CDTF">2014-05-13T18:53:05Z</dcterms:created>
  <dcterms:modified xsi:type="dcterms:W3CDTF">2014-05-31T13:26:32Z</dcterms:modified>
</cp:coreProperties>
</file>