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6" r:id="rId6"/>
    <p:sldId id="260" r:id="rId7"/>
    <p:sldId id="265" r:id="rId8"/>
    <p:sldId id="267" r:id="rId9"/>
    <p:sldId id="261" r:id="rId10"/>
    <p:sldId id="268" r:id="rId11"/>
    <p:sldId id="262" r:id="rId12"/>
    <p:sldId id="270" r:id="rId13"/>
    <p:sldId id="263" r:id="rId14"/>
    <p:sldId id="269" r:id="rId15"/>
    <p:sldId id="264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2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0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61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38313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4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53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0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61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79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22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35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7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0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8081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8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84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2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16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19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27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c/Villa-Tugendhat-Brno2009o.jpg/800px-Villa-Tugendhat-Brno2009o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1/Karl%C5%A1tejn.jpg?uselang=cs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publicdomain/zero/1.0/deed.cs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commons/thumb/f/f9/Castle_in_%C4%8Cesk%C3%BD_Krumlov,_Czech_Republic.jpg/800px-Castle_in_%C4%8Cesk%C3%BD_Krumlov,_Czech_Republic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en.wikipedia.org/wiki/cs:Creative_Commons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upload.wikimedia.org/wikipedia/commons/7/79/Hola%C5%A1ovice.jpg?uselang=c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reativecommons.org/licenses/by-sa/3.0/deed.cs" TargetMode="External"/><Relationship Id="rId5" Type="http://schemas.openxmlformats.org/officeDocument/2006/relationships/hyperlink" Target="http://upload.wikimedia.org/wikipedia/commons/thumb/c/cb/Pilgrimage_Church-Zelena_Hora(js).jpg/800px-Pilgrimage_Church-Zelena_Hora(j" TargetMode="External"/><Relationship Id="rId4" Type="http://schemas.openxmlformats.org/officeDocument/2006/relationships/hyperlink" Target="http://creativecommons.org/licenses/by-sa/2.0/deed.c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s:Creative_Commons" TargetMode="External"/><Relationship Id="rId2" Type="http://schemas.openxmlformats.org/officeDocument/2006/relationships/hyperlink" Target="http://upload.wikimedia.org/wikipedia/commons/thumb/6/6c/Zachari%C3%A1%C5%A1e_z_Hradce_Square,_Tel%C4%8D,_Moravia,_Czech_Republic_-_20060930-02.jpg/449px-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5/5d/Houses_in_Tel%C4%8D.jpg?uselang=c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5/Olomouc_square.jpg/800px-Olomouc_square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66100"/>
              </p:ext>
            </p:extLst>
          </p:nvPr>
        </p:nvGraphicFramePr>
        <p:xfrm>
          <a:off x="413284" y="1700808"/>
          <a:ext cx="8280920" cy="511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46118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Czech Republic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laces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interest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republika, Olomoucký kraj, Spojené státy americké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Kanada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680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Historical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UNESCO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sites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castle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spa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monument,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old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town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Renaissance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Baroque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Gothic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style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53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4. 2014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30079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925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Lednice-Valtice</a:t>
            </a:r>
            <a:r>
              <a:rPr lang="en-US" dirty="0"/>
              <a:t> Cultural Landscape</a:t>
            </a:r>
          </a:p>
          <a:p>
            <a:pPr lvl="1"/>
            <a:r>
              <a:rPr lang="cs-CZ" dirty="0" err="1"/>
              <a:t>c</a:t>
            </a:r>
            <a:r>
              <a:rPr lang="cs-CZ" dirty="0" err="1" smtClean="0"/>
              <a:t>omplex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classical </a:t>
            </a:r>
            <a:r>
              <a:rPr lang="en-US" dirty="0"/>
              <a:t>and neo-Gothic style of the castles of </a:t>
            </a:r>
            <a:r>
              <a:rPr lang="en-US" dirty="0" err="1"/>
              <a:t>Lednice</a:t>
            </a:r>
            <a:r>
              <a:rPr lang="en-US" dirty="0"/>
              <a:t> and </a:t>
            </a:r>
            <a:r>
              <a:rPr lang="en-US" dirty="0" err="1"/>
              <a:t>Valtice</a:t>
            </a:r>
            <a:r>
              <a:rPr lang="en-US" dirty="0"/>
              <a:t> </a:t>
            </a:r>
            <a:r>
              <a:rPr lang="cs-CZ" dirty="0" smtClean="0"/>
              <a:t>and </a:t>
            </a:r>
            <a:r>
              <a:rPr lang="en-US" dirty="0" smtClean="0"/>
              <a:t>countryside </a:t>
            </a:r>
            <a:r>
              <a:rPr lang="en-US" dirty="0"/>
              <a:t>fashioned according to English romantic principles of landscape </a:t>
            </a:r>
            <a:r>
              <a:rPr lang="en-US" dirty="0" smtClean="0"/>
              <a:t>architecture</a:t>
            </a:r>
            <a:endParaRPr lang="cs-CZ" dirty="0" smtClean="0"/>
          </a:p>
          <a:p>
            <a:r>
              <a:rPr lang="en-US" dirty="0"/>
              <a:t>Gardens and Castle at </a:t>
            </a:r>
            <a:r>
              <a:rPr lang="en-US" dirty="0" err="1"/>
              <a:t>Kroměříž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exceptionally complete and well-preserved example of a European Baroque </a:t>
            </a:r>
            <a:r>
              <a:rPr lang="cs-CZ" dirty="0" err="1" smtClean="0"/>
              <a:t>royal</a:t>
            </a:r>
            <a:r>
              <a:rPr lang="cs-CZ" dirty="0" smtClean="0"/>
              <a:t> and </a:t>
            </a:r>
            <a:r>
              <a:rPr lang="cs-CZ" dirty="0" err="1" smtClean="0"/>
              <a:t>archepiscopal</a:t>
            </a:r>
            <a:r>
              <a:rPr lang="cs-CZ" dirty="0" smtClean="0"/>
              <a:t> </a:t>
            </a:r>
            <a:r>
              <a:rPr lang="en-US" dirty="0" smtClean="0"/>
              <a:t>residence </a:t>
            </a:r>
            <a:r>
              <a:rPr lang="en-US" dirty="0"/>
              <a:t>and its gardens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err="1"/>
              <a:t>Tugendhat</a:t>
            </a:r>
            <a:r>
              <a:rPr lang="cs-CZ" dirty="0"/>
              <a:t> </a:t>
            </a:r>
            <a:r>
              <a:rPr lang="cs-CZ" dirty="0" err="1"/>
              <a:t>Villa</a:t>
            </a:r>
            <a:r>
              <a:rPr lang="cs-CZ" dirty="0"/>
              <a:t> in </a:t>
            </a:r>
            <a:r>
              <a:rPr lang="cs-CZ" dirty="0" smtClean="0"/>
              <a:t>Brno</a:t>
            </a:r>
          </a:p>
          <a:p>
            <a:pPr lvl="1"/>
            <a:r>
              <a:rPr lang="en-US" dirty="0"/>
              <a:t>designed by the architect </a:t>
            </a:r>
            <a:r>
              <a:rPr lang="en-US" dirty="0" err="1"/>
              <a:t>Mies</a:t>
            </a:r>
            <a:r>
              <a:rPr lang="en-US" dirty="0"/>
              <a:t> van der </a:t>
            </a:r>
            <a:r>
              <a:rPr lang="en-US" dirty="0" err="1"/>
              <a:t>Rohe</a:t>
            </a:r>
            <a:r>
              <a:rPr lang="en-US" dirty="0"/>
              <a:t>, is an outstanding example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style </a:t>
            </a:r>
            <a:r>
              <a:rPr lang="en-US" dirty="0" smtClean="0"/>
              <a:t> in </a:t>
            </a:r>
            <a:r>
              <a:rPr lang="en-US" dirty="0"/>
              <a:t>Europe in the 1920s.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8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Tugendhat</a:t>
            </a:r>
            <a:r>
              <a:rPr lang="cs-CZ" dirty="0" smtClean="0"/>
              <a:t> </a:t>
            </a:r>
            <a:r>
              <a:rPr lang="cs-CZ" dirty="0" err="1" smtClean="0"/>
              <a:t>villa</a:t>
            </a:r>
            <a:r>
              <a:rPr lang="cs-CZ" dirty="0" smtClean="0"/>
              <a:t>, 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85856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[cit2014-04-14]. Dostupný pod licencí: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upload.wikimedia.org/wikipedia/commons/thumb/f/fc/Villa-Tugendhat-Brno2009o.jpg/800px-Villa-Tugendhat-Brno2009o.jpg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980728"/>
            <a:ext cx="7323152" cy="48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cs-CZ" dirty="0" err="1" smtClean="0"/>
              <a:t>Castles</a:t>
            </a:r>
            <a:r>
              <a:rPr lang="cs-CZ" dirty="0" smtClean="0"/>
              <a:t> and </a:t>
            </a:r>
            <a:r>
              <a:rPr lang="cs-CZ" dirty="0" err="1" smtClean="0"/>
              <a:t>palaces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Karlštejn </a:t>
            </a:r>
            <a:r>
              <a:rPr lang="cs-CZ" dirty="0" err="1" smtClean="0"/>
              <a:t>Castle</a:t>
            </a:r>
            <a:endParaRPr lang="cs-CZ" dirty="0" smtClean="0"/>
          </a:p>
          <a:p>
            <a:pPr lvl="1"/>
            <a:r>
              <a:rPr lang="cs-CZ" dirty="0" smtClean="0"/>
              <a:t>14th cent., </a:t>
            </a:r>
            <a:r>
              <a:rPr lang="cs-CZ" dirty="0" err="1" smtClean="0"/>
              <a:t>ordered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Charles IV</a:t>
            </a:r>
          </a:p>
          <a:p>
            <a:pPr lvl="1"/>
            <a:r>
              <a:rPr lang="cs-CZ" dirty="0" err="1" smtClean="0"/>
              <a:t>Designed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safekeeping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 smtClean="0"/>
              <a:t>Jewels</a:t>
            </a:r>
            <a:r>
              <a:rPr lang="cs-CZ" dirty="0" smtClean="0"/>
              <a:t> and </a:t>
            </a:r>
            <a:r>
              <a:rPr lang="cs-CZ" dirty="0" err="1" smtClean="0"/>
              <a:t>relics</a:t>
            </a:r>
            <a:endParaRPr lang="cs-CZ" dirty="0" smtClean="0"/>
          </a:p>
          <a:p>
            <a:pPr lvl="1"/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Rood</a:t>
            </a:r>
            <a:r>
              <a:rPr lang="cs-CZ" dirty="0" smtClean="0"/>
              <a:t> </a:t>
            </a:r>
            <a:r>
              <a:rPr lang="cs-CZ" dirty="0" err="1" smtClean="0"/>
              <a:t>chapel</a:t>
            </a:r>
            <a:r>
              <a:rPr lang="cs-CZ" dirty="0" smtClean="0"/>
              <a:t> – </a:t>
            </a:r>
            <a:r>
              <a:rPr lang="cs-CZ" dirty="0" err="1" smtClean="0"/>
              <a:t>lavishly</a:t>
            </a:r>
            <a:r>
              <a:rPr lang="cs-CZ" dirty="0" smtClean="0"/>
              <a:t> </a:t>
            </a:r>
            <a:r>
              <a:rPr lang="cs-CZ" dirty="0" err="1" smtClean="0"/>
              <a:t>decorated</a:t>
            </a:r>
            <a:r>
              <a:rPr lang="cs-CZ" dirty="0" smtClean="0"/>
              <a:t> by </a:t>
            </a:r>
            <a:r>
              <a:rPr lang="cs-CZ" dirty="0" err="1" smtClean="0"/>
              <a:t>gems</a:t>
            </a:r>
            <a:r>
              <a:rPr lang="cs-CZ" dirty="0" smtClean="0"/>
              <a:t> and </a:t>
            </a:r>
            <a:r>
              <a:rPr lang="cs-CZ" dirty="0" err="1" smtClean="0"/>
              <a:t>semi-precious</a:t>
            </a:r>
            <a:r>
              <a:rPr lang="cs-CZ" dirty="0" smtClean="0"/>
              <a:t> </a:t>
            </a:r>
            <a:r>
              <a:rPr lang="cs-CZ" dirty="0" err="1" smtClean="0"/>
              <a:t>stones</a:t>
            </a:r>
            <a:endParaRPr lang="cs-CZ" dirty="0" smtClean="0"/>
          </a:p>
          <a:p>
            <a:pPr lvl="1"/>
            <a:r>
              <a:rPr lang="cs-CZ" dirty="0" smtClean="0"/>
              <a:t>14th-century </a:t>
            </a:r>
            <a:r>
              <a:rPr lang="cs-CZ" dirty="0" err="1"/>
              <a:t>c</a:t>
            </a:r>
            <a:r>
              <a:rPr lang="cs-CZ" dirty="0" err="1" smtClean="0"/>
              <a:t>ollection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129 panel </a:t>
            </a:r>
            <a:r>
              <a:rPr lang="cs-CZ" dirty="0" err="1" smtClean="0"/>
              <a:t>paintings</a:t>
            </a:r>
            <a:r>
              <a:rPr lang="cs-CZ" dirty="0" smtClean="0"/>
              <a:t> by Master </a:t>
            </a:r>
            <a:r>
              <a:rPr lang="cs-CZ" dirty="0" err="1" smtClean="0"/>
              <a:t>Theodoric</a:t>
            </a:r>
            <a:endParaRPr lang="cs-CZ" dirty="0" smtClean="0"/>
          </a:p>
          <a:p>
            <a:r>
              <a:rPr lang="cs-CZ" dirty="0" smtClean="0"/>
              <a:t>Hluboká </a:t>
            </a:r>
            <a:r>
              <a:rPr lang="cs-CZ" dirty="0" err="1" smtClean="0"/>
              <a:t>Castle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rebuilt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romantic neo-Gothic style </a:t>
            </a:r>
            <a:r>
              <a:rPr lang="en-US" dirty="0" smtClean="0"/>
              <a:t>in </a:t>
            </a:r>
            <a:r>
              <a:rPr lang="en-US" dirty="0"/>
              <a:t>the years 1840 – 1871, including a re-arrangement of the park and the </a:t>
            </a:r>
            <a:r>
              <a:rPr lang="en-US" dirty="0" smtClean="0"/>
              <a:t>surrounding countryside</a:t>
            </a:r>
            <a:endParaRPr lang="cs-CZ" dirty="0" smtClean="0"/>
          </a:p>
          <a:p>
            <a:pPr lvl="1"/>
            <a:r>
              <a:rPr lang="en-US" dirty="0" smtClean="0"/>
              <a:t> influenced by </a:t>
            </a:r>
            <a:r>
              <a:rPr lang="en-US" dirty="0"/>
              <a:t>the royal castle of </a:t>
            </a:r>
            <a:r>
              <a:rPr lang="en-US" dirty="0" smtClean="0"/>
              <a:t>Windsor</a:t>
            </a:r>
            <a:endParaRPr lang="cs-CZ" dirty="0" smtClean="0"/>
          </a:p>
          <a:p>
            <a:r>
              <a:rPr lang="cs-CZ" dirty="0"/>
              <a:t>Bouzov </a:t>
            </a:r>
            <a:r>
              <a:rPr lang="cs-CZ" dirty="0" err="1" smtClean="0"/>
              <a:t>Castle</a:t>
            </a:r>
            <a:endParaRPr lang="cs-CZ" dirty="0"/>
          </a:p>
          <a:p>
            <a:pPr marL="896112" lvl="1" indent="-457200"/>
            <a:r>
              <a:rPr lang="cs-CZ" dirty="0" err="1"/>
              <a:t>f</a:t>
            </a:r>
            <a:r>
              <a:rPr lang="cs-CZ" dirty="0" err="1" smtClean="0"/>
              <a:t>ounded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14th cent.</a:t>
            </a:r>
          </a:p>
          <a:p>
            <a:pPr marL="896112" lvl="1" indent="-457200"/>
            <a:r>
              <a:rPr lang="cs-CZ" dirty="0" err="1"/>
              <a:t>r</a:t>
            </a:r>
            <a:r>
              <a:rPr lang="cs-CZ" dirty="0" err="1" smtClean="0"/>
              <a:t>omantic</a:t>
            </a:r>
            <a:r>
              <a:rPr lang="cs-CZ" dirty="0" smtClean="0"/>
              <a:t> </a:t>
            </a:r>
            <a:r>
              <a:rPr lang="cs-CZ" dirty="0" err="1" smtClean="0"/>
              <a:t>appearance</a:t>
            </a:r>
            <a:r>
              <a:rPr lang="cs-CZ" dirty="0" smtClean="0"/>
              <a:t> </a:t>
            </a:r>
            <a:r>
              <a:rPr lang="en-US" dirty="0" smtClean="0"/>
              <a:t>after </a:t>
            </a:r>
            <a:r>
              <a:rPr lang="en-US" dirty="0"/>
              <a:t>massive </a:t>
            </a:r>
            <a:r>
              <a:rPr lang="cs-CZ" dirty="0"/>
              <a:t> </a:t>
            </a:r>
            <a:r>
              <a:rPr lang="cs-CZ" dirty="0" err="1" smtClean="0"/>
              <a:t>Neo-gothic</a:t>
            </a:r>
            <a:r>
              <a:rPr lang="cs-CZ" dirty="0" smtClean="0"/>
              <a:t> </a:t>
            </a:r>
            <a:r>
              <a:rPr lang="en-US" dirty="0"/>
              <a:t> reconstruction between 1895 and </a:t>
            </a:r>
            <a:r>
              <a:rPr lang="en-US" dirty="0" smtClean="0"/>
              <a:t>191</a:t>
            </a:r>
            <a:r>
              <a:rPr lang="cs-CZ" dirty="0" smtClean="0"/>
              <a:t>0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owner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Order of the Teutonic </a:t>
            </a:r>
            <a:r>
              <a:rPr lang="en-US" dirty="0" err="1" smtClean="0"/>
              <a:t>Knig</a:t>
            </a:r>
            <a:r>
              <a:rPr lang="cs-CZ" dirty="0" err="1" smtClean="0"/>
              <a:t>hts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3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Karlštejn </a:t>
            </a:r>
            <a:r>
              <a:rPr lang="cs-CZ" dirty="0" err="1" smtClean="0"/>
              <a:t>Castle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[cit2014-04-14]. Dostupný pod licencí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upload.wikimedia.org/wikipedia/commons/e/e1/Karl%C5%A1tejn.jpg?uselang=cs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6753"/>
            <a:ext cx="7410400" cy="448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8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cs-CZ" dirty="0" smtClean="0"/>
              <a:t>Spas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Karlovy Vary </a:t>
            </a:r>
            <a:r>
              <a:rPr lang="cs-CZ" dirty="0" err="1" smtClean="0"/>
              <a:t>Spa</a:t>
            </a:r>
            <a:endParaRPr lang="cs-CZ" dirty="0" smtClean="0"/>
          </a:p>
          <a:p>
            <a:pPr lvl="1"/>
            <a:r>
              <a:rPr lang="cs-CZ" dirty="0" err="1" smtClean="0"/>
              <a:t>Founded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14th </a:t>
            </a:r>
            <a:r>
              <a:rPr lang="cs-CZ" dirty="0" err="1" smtClean="0"/>
              <a:t>centrury</a:t>
            </a:r>
            <a:r>
              <a:rPr lang="cs-CZ" dirty="0" smtClean="0"/>
              <a:t> by </a:t>
            </a:r>
            <a:r>
              <a:rPr lang="cs-CZ" dirty="0" err="1" smtClean="0"/>
              <a:t>Holy</a:t>
            </a:r>
            <a:r>
              <a:rPr lang="cs-CZ" dirty="0" smtClean="0"/>
              <a:t> Roman </a:t>
            </a:r>
            <a:r>
              <a:rPr lang="cs-CZ" dirty="0" err="1" smtClean="0"/>
              <a:t>Emperor</a:t>
            </a:r>
            <a:r>
              <a:rPr lang="cs-CZ" dirty="0" smtClean="0"/>
              <a:t> Charles IV</a:t>
            </a:r>
          </a:p>
          <a:p>
            <a:pPr lvl="1"/>
            <a:r>
              <a:rPr lang="cs-CZ" dirty="0" smtClean="0"/>
              <a:t>13 </a:t>
            </a:r>
            <a:r>
              <a:rPr lang="cs-CZ" dirty="0" err="1" smtClean="0"/>
              <a:t>mineral</a:t>
            </a:r>
            <a:r>
              <a:rPr lang="cs-CZ" dirty="0" smtClean="0"/>
              <a:t> </a:t>
            </a:r>
            <a:r>
              <a:rPr lang="cs-CZ" dirty="0" err="1" smtClean="0"/>
              <a:t>springs</a:t>
            </a:r>
            <a:endParaRPr lang="cs-CZ" dirty="0" smtClean="0"/>
          </a:p>
          <a:p>
            <a:pPr lvl="1"/>
            <a:r>
              <a:rPr lang="cs-CZ" dirty="0" err="1" smtClean="0"/>
              <a:t>Cures</a:t>
            </a:r>
            <a:r>
              <a:rPr lang="cs-CZ" dirty="0" smtClean="0"/>
              <a:t> digestive </a:t>
            </a:r>
            <a:r>
              <a:rPr lang="cs-CZ" dirty="0" err="1" smtClean="0"/>
              <a:t>system</a:t>
            </a:r>
            <a:r>
              <a:rPr lang="cs-CZ" dirty="0" smtClean="0"/>
              <a:t>, </a:t>
            </a:r>
            <a:r>
              <a:rPr lang="cs-CZ" dirty="0" err="1" smtClean="0"/>
              <a:t>metabolic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r>
              <a:rPr lang="cs-CZ" dirty="0" smtClean="0"/>
              <a:t>, motor </a:t>
            </a:r>
            <a:r>
              <a:rPr lang="cs-CZ" dirty="0" err="1" smtClean="0"/>
              <a:t>aparatus</a:t>
            </a:r>
            <a:r>
              <a:rPr lang="cs-CZ" dirty="0" smtClean="0"/>
              <a:t> and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connented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endParaRPr lang="cs-CZ" dirty="0" smtClean="0"/>
          </a:p>
          <a:p>
            <a:r>
              <a:rPr lang="cs-CZ" dirty="0" smtClean="0"/>
              <a:t>Františkovy Lázně </a:t>
            </a:r>
            <a:r>
              <a:rPr lang="cs-CZ" dirty="0" err="1" smtClean="0"/>
              <a:t>Spa</a:t>
            </a:r>
            <a:endParaRPr lang="cs-CZ" dirty="0" smtClean="0"/>
          </a:p>
          <a:p>
            <a:pPr lvl="1"/>
            <a:r>
              <a:rPr lang="cs-CZ" dirty="0" err="1" smtClean="0"/>
              <a:t>Founded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18th cent. by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Franz I</a:t>
            </a:r>
          </a:p>
          <a:p>
            <a:pPr lvl="1"/>
            <a:r>
              <a:rPr lang="cs-CZ" dirty="0" smtClean="0"/>
              <a:t>20 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mineral</a:t>
            </a:r>
            <a:r>
              <a:rPr lang="cs-CZ" dirty="0" smtClean="0"/>
              <a:t> </a:t>
            </a:r>
            <a:r>
              <a:rPr lang="cs-CZ" dirty="0" err="1" smtClean="0"/>
              <a:t>springs</a:t>
            </a:r>
            <a:r>
              <a:rPr lang="cs-CZ" dirty="0" smtClean="0"/>
              <a:t>, </a:t>
            </a:r>
            <a:r>
              <a:rPr lang="cs-CZ" dirty="0" err="1" smtClean="0"/>
              <a:t>mineral</a:t>
            </a:r>
            <a:r>
              <a:rPr lang="cs-CZ" dirty="0" smtClean="0"/>
              <a:t> </a:t>
            </a:r>
            <a:r>
              <a:rPr lang="cs-CZ" dirty="0" err="1" smtClean="0"/>
              <a:t>mud</a:t>
            </a:r>
            <a:r>
              <a:rPr lang="cs-CZ" dirty="0" smtClean="0"/>
              <a:t> and </a:t>
            </a:r>
            <a:r>
              <a:rPr lang="cs-CZ" dirty="0" err="1" smtClean="0"/>
              <a:t>gas</a:t>
            </a:r>
            <a:endParaRPr lang="cs-CZ" dirty="0" smtClean="0"/>
          </a:p>
          <a:p>
            <a:pPr lvl="1"/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muscular-sceletal</a:t>
            </a:r>
            <a:r>
              <a:rPr lang="cs-CZ" dirty="0" smtClean="0"/>
              <a:t> systém, </a:t>
            </a:r>
            <a:r>
              <a:rPr lang="cs-CZ" dirty="0" err="1" smtClean="0"/>
              <a:t>cardiovascular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r>
              <a:rPr lang="cs-CZ" dirty="0" smtClean="0"/>
              <a:t> and </a:t>
            </a:r>
            <a:r>
              <a:rPr lang="cs-CZ" dirty="0" err="1" smtClean="0"/>
              <a:t>gynaecological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, </a:t>
            </a:r>
            <a:r>
              <a:rPr lang="cs-CZ" dirty="0" err="1" smtClean="0"/>
              <a:t>including</a:t>
            </a:r>
            <a:r>
              <a:rPr lang="cs-CZ" dirty="0" smtClean="0"/>
              <a:t> infertility</a:t>
            </a:r>
          </a:p>
          <a:p>
            <a:r>
              <a:rPr lang="cs-CZ" dirty="0" smtClean="0"/>
              <a:t>Karlova Studánka </a:t>
            </a:r>
            <a:r>
              <a:rPr lang="cs-CZ" dirty="0" err="1" smtClean="0"/>
              <a:t>Spa</a:t>
            </a:r>
            <a:endParaRPr lang="cs-CZ" dirty="0" smtClean="0"/>
          </a:p>
          <a:p>
            <a:pPr lvl="1"/>
            <a:r>
              <a:rPr lang="cs-CZ" dirty="0" err="1" smtClean="0"/>
              <a:t>Founded</a:t>
            </a:r>
            <a:r>
              <a:rPr lang="cs-CZ" dirty="0" smtClean="0"/>
              <a:t> in </a:t>
            </a:r>
            <a:r>
              <a:rPr lang="cs-CZ" dirty="0" err="1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late</a:t>
            </a:r>
            <a:r>
              <a:rPr lang="cs-CZ" dirty="0" smtClean="0"/>
              <a:t> 18th cent.</a:t>
            </a:r>
          </a:p>
          <a:p>
            <a:pPr lvl="1"/>
            <a:r>
              <a:rPr lang="cs-CZ" dirty="0" err="1" smtClean="0"/>
              <a:t>Climatic</a:t>
            </a:r>
            <a:r>
              <a:rPr lang="cs-CZ" dirty="0" smtClean="0"/>
              <a:t> </a:t>
            </a:r>
            <a:r>
              <a:rPr lang="cs-CZ" dirty="0" err="1" smtClean="0"/>
              <a:t>spa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Jeseníky </a:t>
            </a:r>
            <a:r>
              <a:rPr lang="cs-CZ" dirty="0" err="1" smtClean="0"/>
              <a:t>Mts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air </a:t>
            </a:r>
            <a:r>
              <a:rPr lang="cs-CZ" dirty="0" err="1" smtClean="0"/>
              <a:t>passges</a:t>
            </a:r>
            <a:r>
              <a:rPr lang="cs-CZ" dirty="0" smtClean="0"/>
              <a:t>  and </a:t>
            </a:r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1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relics</a:t>
            </a:r>
            <a:r>
              <a:rPr lang="cs-CZ" dirty="0" smtClean="0"/>
              <a:t> and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 smtClean="0"/>
              <a:t>jewels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/>
              <a:t> </a:t>
            </a:r>
            <a:r>
              <a:rPr lang="cs-CZ" dirty="0" smtClean="0"/>
              <a:t>2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architectonic</a:t>
            </a:r>
            <a:r>
              <a:rPr lang="cs-CZ" dirty="0" smtClean="0"/>
              <a:t> style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Trinity</a:t>
            </a:r>
            <a:r>
              <a:rPr lang="cs-CZ" dirty="0" smtClean="0"/>
              <a:t> </a:t>
            </a:r>
            <a:r>
              <a:rPr lang="cs-CZ" dirty="0" err="1" smtClean="0"/>
              <a:t>Column</a:t>
            </a:r>
            <a:r>
              <a:rPr lang="cs-CZ" dirty="0" smtClean="0"/>
              <a:t> in Olomouc </a:t>
            </a:r>
            <a:r>
              <a:rPr lang="cs-CZ" dirty="0" err="1" smtClean="0"/>
              <a:t>built</a:t>
            </a:r>
            <a:r>
              <a:rPr lang="cs-CZ" dirty="0" smtClean="0"/>
              <a:t> in?</a:t>
            </a:r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r>
              <a:rPr lang="cs-CZ" dirty="0" smtClean="0"/>
              <a:t> UNESCO </a:t>
            </a:r>
            <a:r>
              <a:rPr lang="cs-CZ" dirty="0" err="1" smtClean="0"/>
              <a:t>site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CR?</a:t>
            </a:r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spa</a:t>
            </a:r>
            <a:r>
              <a:rPr lang="cs-CZ" dirty="0" smtClean="0"/>
              <a:t> in Bohemia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founded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Charles IV?</a:t>
            </a:r>
          </a:p>
          <a:p>
            <a:pPr marL="578358" indent="-514350">
              <a:buAutoNum type="arabicPlain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1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	Karlštejn </a:t>
            </a:r>
            <a:r>
              <a:rPr lang="cs-CZ" dirty="0" err="1" smtClean="0"/>
              <a:t>castle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2	</a:t>
            </a:r>
            <a:r>
              <a:rPr lang="cs-CZ" dirty="0" err="1" smtClean="0"/>
              <a:t>Baroque</a:t>
            </a:r>
            <a:r>
              <a:rPr lang="cs-CZ" dirty="0" smtClean="0"/>
              <a:t> style</a:t>
            </a:r>
          </a:p>
          <a:p>
            <a:pPr marL="64008" indent="0">
              <a:buNone/>
            </a:pPr>
            <a:r>
              <a:rPr lang="cs-CZ" dirty="0" smtClean="0"/>
              <a:t>3	</a:t>
            </a:r>
            <a:r>
              <a:rPr lang="cs-CZ" dirty="0" err="1" smtClean="0"/>
              <a:t>Tugendhat</a:t>
            </a:r>
            <a:r>
              <a:rPr lang="cs-CZ" dirty="0" smtClean="0"/>
              <a:t> </a:t>
            </a:r>
            <a:r>
              <a:rPr lang="cs-CZ" dirty="0" err="1" smtClean="0"/>
              <a:t>villa</a:t>
            </a:r>
            <a:r>
              <a:rPr lang="cs-CZ" dirty="0" smtClean="0"/>
              <a:t> in Brno</a:t>
            </a:r>
          </a:p>
          <a:p>
            <a:pPr marL="64008" indent="0">
              <a:buNone/>
            </a:pPr>
            <a:r>
              <a:rPr lang="cs-CZ" dirty="0" smtClean="0"/>
              <a:t>4	Karlovy Vary </a:t>
            </a:r>
            <a:r>
              <a:rPr lang="cs-CZ" dirty="0" err="1" smtClean="0"/>
              <a:t>spa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0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 panose="020F0502020204030204" pitchFamily="34" charset="0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 panose="020F0502020204030204" pitchFamily="34" charset="0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, Třebíč, 2006, ISBN </a:t>
            </a:r>
            <a:r>
              <a:rPr lang="cs-CZ" sz="3200" dirty="0" smtClean="0">
                <a:latin typeface="Calibri" panose="020F0502020204030204" pitchFamily="34" charset="0"/>
                <a:ea typeface="Calibri"/>
                <a:cs typeface="Times New Roman"/>
              </a:rPr>
              <a:t>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04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1</a:t>
            </a:r>
            <a:r>
              <a:rPr lang="cs-CZ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en-US" sz="3200" dirty="0" err="1" smtClean="0">
                <a:latin typeface="Calibri" panose="020F050202020403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z</a:t>
            </a:r>
            <a:r>
              <a:rPr lang="cs-CZ" sz="3200" smtClean="0">
                <a:latin typeface="Calibri" panose="020F0502020204030204" pitchFamily="34" charset="0"/>
              </a:rPr>
              <a:t>: </a:t>
            </a:r>
            <a:r>
              <a:rPr lang="cs-CZ" sz="3200">
                <a:latin typeface="Calibri" panose="020F0502020204030204" pitchFamily="34" charset="0"/>
              </a:rPr>
              <a:t>http://</a:t>
            </a:r>
            <a:r>
              <a:rPr lang="cs-CZ" sz="3200" smtClean="0">
                <a:latin typeface="Calibri" panose="020F0502020204030204" pitchFamily="34" charset="0"/>
              </a:rPr>
              <a:t>whc.unesco.org/en/statesparties/CZ/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3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THE CZECH REPUBLIC – </a:t>
            </a:r>
            <a:r>
              <a:rPr lang="cs-CZ" b="1" dirty="0" err="1" smtClean="0"/>
              <a:t>places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interest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sz="3200" dirty="0" smtClean="0"/>
              <a:t>UNESCO </a:t>
            </a:r>
            <a:r>
              <a:rPr lang="cs-CZ" sz="3200" dirty="0" err="1" smtClean="0"/>
              <a:t>sites</a:t>
            </a:r>
            <a:endParaRPr lang="cs-CZ" sz="3200" dirty="0"/>
          </a:p>
          <a:p>
            <a:r>
              <a:rPr lang="cs-CZ" sz="3200" dirty="0" err="1" smtClean="0"/>
              <a:t>Historical</a:t>
            </a:r>
            <a:r>
              <a:rPr lang="cs-CZ" sz="3200" dirty="0" smtClean="0"/>
              <a:t> </a:t>
            </a:r>
            <a:r>
              <a:rPr lang="cs-CZ" sz="3200" dirty="0" err="1" smtClean="0"/>
              <a:t>places</a:t>
            </a:r>
            <a:r>
              <a:rPr lang="cs-CZ" sz="3200" dirty="0" smtClean="0"/>
              <a:t> and </a:t>
            </a:r>
            <a:r>
              <a:rPr lang="cs-CZ" sz="3200" dirty="0" err="1" smtClean="0"/>
              <a:t>monuments</a:t>
            </a:r>
            <a:endParaRPr lang="cs-CZ" sz="3200" dirty="0" smtClean="0"/>
          </a:p>
          <a:p>
            <a:r>
              <a:rPr lang="cs-CZ" sz="3200" dirty="0" smtClean="0"/>
              <a:t>Spas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043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cs-CZ" dirty="0" smtClean="0"/>
              <a:t>UNESCO  SITES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Prague </a:t>
            </a:r>
          </a:p>
          <a:p>
            <a:pPr lvl="1"/>
            <a:r>
              <a:rPr lang="cs-CZ" dirty="0" err="1" smtClean="0"/>
              <a:t>Historical</a:t>
            </a:r>
            <a:r>
              <a:rPr lang="cs-CZ" dirty="0" smtClean="0"/>
              <a:t> centre </a:t>
            </a:r>
            <a:r>
              <a:rPr lang="cs-CZ" dirty="0" err="1" smtClean="0"/>
              <a:t>of</a:t>
            </a:r>
            <a:r>
              <a:rPr lang="cs-CZ" dirty="0" smtClean="0"/>
              <a:t> Prague and Hradčany </a:t>
            </a:r>
            <a:r>
              <a:rPr lang="cs-CZ" dirty="0" err="1" smtClean="0"/>
              <a:t>Castle</a:t>
            </a:r>
            <a:endParaRPr lang="cs-CZ" dirty="0"/>
          </a:p>
          <a:p>
            <a:r>
              <a:rPr lang="en-US" dirty="0" err="1"/>
              <a:t>Kutná</a:t>
            </a:r>
            <a:r>
              <a:rPr lang="en-US" dirty="0"/>
              <a:t> </a:t>
            </a:r>
            <a:r>
              <a:rPr lang="en-US" dirty="0" err="1"/>
              <a:t>Hora</a:t>
            </a:r>
            <a:r>
              <a:rPr lang="en-US" dirty="0"/>
              <a:t>: Historical Town Centre with the Church of St Barbara and the Cathedral of Our Lady at </a:t>
            </a:r>
            <a:r>
              <a:rPr lang="en-US" dirty="0" err="1"/>
              <a:t>Sedlec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14th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royal</a:t>
            </a:r>
            <a:r>
              <a:rPr lang="cs-CZ" dirty="0" smtClean="0"/>
              <a:t> city,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silver</a:t>
            </a:r>
            <a:r>
              <a:rPr lang="cs-CZ" dirty="0" smtClean="0"/>
              <a:t> </a:t>
            </a:r>
            <a:r>
              <a:rPr lang="cs-CZ" dirty="0" err="1" smtClean="0"/>
              <a:t>mining</a:t>
            </a:r>
            <a:endParaRPr lang="cs-CZ" dirty="0" smtClean="0"/>
          </a:p>
          <a:p>
            <a:pPr lvl="1"/>
            <a:r>
              <a:rPr lang="cs-CZ" dirty="0" err="1" smtClean="0"/>
              <a:t>Gothic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 Barbara – </a:t>
            </a:r>
            <a:r>
              <a:rPr lang="cs-CZ" dirty="0" err="1" smtClean="0"/>
              <a:t>saint</a:t>
            </a:r>
            <a:r>
              <a:rPr lang="cs-CZ" dirty="0" smtClean="0"/>
              <a:t> patron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miners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Cathedral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Lady </a:t>
            </a:r>
            <a:r>
              <a:rPr lang="cs-CZ" dirty="0" err="1" smtClean="0"/>
              <a:t>at</a:t>
            </a:r>
            <a:r>
              <a:rPr lang="cs-CZ" dirty="0" smtClean="0"/>
              <a:t> Sedlec – </a:t>
            </a:r>
            <a:r>
              <a:rPr lang="cs-CZ" dirty="0" err="1" smtClean="0"/>
              <a:t>masterpiece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early </a:t>
            </a:r>
            <a:r>
              <a:rPr lang="cs-CZ" dirty="0" err="1" smtClean="0"/>
              <a:t>baroque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endParaRPr lang="cs-CZ" dirty="0" smtClean="0"/>
          </a:p>
          <a:p>
            <a:r>
              <a:rPr lang="en-US" dirty="0"/>
              <a:t>Historic Centre of </a:t>
            </a:r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Krumlov</a:t>
            </a:r>
            <a:endParaRPr lang="en-US" dirty="0"/>
          </a:p>
          <a:p>
            <a:pPr lvl="1"/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medieval </a:t>
            </a:r>
            <a:r>
              <a:rPr lang="cs-CZ" dirty="0" err="1" smtClean="0"/>
              <a:t>town</a:t>
            </a:r>
            <a:r>
              <a:rPr lang="cs-CZ" dirty="0" smtClean="0"/>
              <a:t>  </a:t>
            </a:r>
            <a:r>
              <a:rPr lang="cs-CZ" dirty="0" err="1" smtClean="0"/>
              <a:t>with</a:t>
            </a:r>
            <a:r>
              <a:rPr lang="cs-CZ" dirty="0" smtClean="0"/>
              <a:t> 13th –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and </a:t>
            </a:r>
            <a:r>
              <a:rPr lang="cs-CZ" dirty="0" err="1" smtClean="0"/>
              <a:t>monuments</a:t>
            </a:r>
            <a:r>
              <a:rPr lang="cs-CZ" dirty="0" smtClean="0"/>
              <a:t> and </a:t>
            </a:r>
            <a:r>
              <a:rPr lang="cs-CZ" dirty="0" err="1" smtClean="0"/>
              <a:t>buildings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Gothic</a:t>
            </a:r>
            <a:r>
              <a:rPr lang="cs-CZ" dirty="0" smtClean="0"/>
              <a:t>, </a:t>
            </a:r>
            <a:r>
              <a:rPr lang="cs-CZ" dirty="0" err="1" smtClean="0"/>
              <a:t>Renaissance</a:t>
            </a:r>
            <a:r>
              <a:rPr lang="cs-CZ" dirty="0" smtClean="0"/>
              <a:t> and </a:t>
            </a:r>
            <a:r>
              <a:rPr lang="cs-CZ" dirty="0" err="1" smtClean="0"/>
              <a:t>Baroque</a:t>
            </a:r>
            <a:r>
              <a:rPr lang="cs-CZ" dirty="0" smtClean="0"/>
              <a:t> </a:t>
            </a:r>
            <a:r>
              <a:rPr lang="cs-CZ" dirty="0" err="1" smtClean="0"/>
              <a:t>features</a:t>
            </a:r>
            <a:r>
              <a:rPr lang="cs-CZ" dirty="0" smtClean="0"/>
              <a:t>.</a:t>
            </a:r>
          </a:p>
          <a:p>
            <a:pPr lvl="1"/>
            <a:r>
              <a:rPr lang="en-US" dirty="0" smtClean="0"/>
              <a:t>Situated </a:t>
            </a:r>
            <a:r>
              <a:rPr lang="en-US" dirty="0"/>
              <a:t>on the banks of the Vltava </a:t>
            </a:r>
            <a:r>
              <a:rPr lang="en-US" dirty="0" smtClean="0"/>
              <a:t>river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381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pPr algn="ctr"/>
            <a:r>
              <a:rPr lang="cs-CZ" dirty="0" smtClean="0"/>
              <a:t>Český Krumlov </a:t>
            </a:r>
            <a:r>
              <a:rPr lang="cs-CZ" dirty="0" err="1" smtClean="0"/>
              <a:t>Castle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85000" lnSpcReduction="20000"/>
          </a:bodyPr>
          <a:lstStyle/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[cit2014-04-14]. Dostupný pod 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licencí: </a:t>
            </a:r>
            <a:r>
              <a:rPr lang="cs-CZ" sz="1050" u="sng" dirty="0" err="1" smtClean="0">
                <a:solidFill>
                  <a:srgbClr val="663366"/>
                </a:solidFill>
                <a:latin typeface="Arial"/>
                <a:hlinkClick r:id="rId2" tooltip="w:cs:Creative Commons"/>
              </a:rPr>
              <a:t>Creative</a:t>
            </a:r>
            <a:r>
              <a:rPr lang="cs-CZ" sz="1050" u="sng" dirty="0" smtClean="0">
                <a:solidFill>
                  <a:srgbClr val="663366"/>
                </a:solidFill>
                <a:latin typeface="Arial"/>
                <a:hlinkClick r:id="rId2" tooltip="w:cs:Creative Commons"/>
              </a:rPr>
              <a:t> </a:t>
            </a:r>
            <a:r>
              <a:rPr lang="cs-CZ" sz="1050" u="sng" dirty="0" err="1">
                <a:solidFill>
                  <a:srgbClr val="663366"/>
                </a:solidFill>
                <a:latin typeface="Arial"/>
                <a:hlinkClick r:id="rId2" tooltip="w:cs:Creative Commons"/>
              </a:rPr>
              <a:t>Commons</a:t>
            </a:r>
            <a:r>
              <a:rPr lang="cs-CZ" sz="1050" dirty="0">
                <a:solidFill>
                  <a:srgbClr val="252525"/>
                </a:solidFill>
                <a:latin typeface="Arial"/>
              </a:rPr>
              <a:t> </a:t>
            </a:r>
            <a:r>
              <a:rPr lang="cs-CZ" sz="1050" dirty="0">
                <a:solidFill>
                  <a:srgbClr val="663366"/>
                </a:solidFill>
                <a:latin typeface="Arial"/>
                <a:hlinkClick r:id="rId3"/>
              </a:rPr>
              <a:t>CC0 1.0 Universal Public </a:t>
            </a:r>
            <a:r>
              <a:rPr lang="cs-CZ" sz="1050" dirty="0" err="1">
                <a:solidFill>
                  <a:srgbClr val="663366"/>
                </a:solidFill>
                <a:latin typeface="Arial"/>
                <a:hlinkClick r:id="rId3"/>
              </a:rPr>
              <a:t>Domain</a:t>
            </a:r>
            <a:r>
              <a:rPr lang="cs-CZ" sz="1050" dirty="0">
                <a:solidFill>
                  <a:srgbClr val="663366"/>
                </a:solidFill>
                <a:latin typeface="Arial"/>
                <a:hlinkClick r:id="rId3"/>
              </a:rPr>
              <a:t> </a:t>
            </a:r>
            <a:r>
              <a:rPr lang="cs-CZ" sz="1050" dirty="0" err="1" smtClean="0">
                <a:solidFill>
                  <a:srgbClr val="663366"/>
                </a:solidFill>
                <a:latin typeface="Arial"/>
                <a:hlinkClick r:id="rId3"/>
              </a:rPr>
              <a:t>Dedication</a:t>
            </a:r>
            <a:r>
              <a:rPr lang="cs-CZ" sz="1050" dirty="0">
                <a:solidFill>
                  <a:srgbClr val="252525"/>
                </a:solidFill>
                <a:latin typeface="Arial"/>
              </a:rPr>
              <a:t> </a:t>
            </a:r>
            <a:r>
              <a:rPr lang="cs-CZ" sz="1050" dirty="0" smtClean="0">
                <a:latin typeface="Calibri" panose="020F0502020204030204" pitchFamily="34" charset="0"/>
              </a:rPr>
              <a:t>na WWW</a:t>
            </a:r>
            <a:endParaRPr lang="cs-CZ" sz="105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050" dirty="0" smtClean="0">
                <a:solidFill>
                  <a:srgbClr val="252525"/>
                </a:solidFill>
                <a:latin typeface="Arial"/>
                <a:hlinkClick r:id="rId4"/>
              </a:rPr>
              <a:t>http</a:t>
            </a:r>
            <a:r>
              <a:rPr lang="cs-CZ" sz="1050" dirty="0">
                <a:solidFill>
                  <a:srgbClr val="252525"/>
                </a:solidFill>
                <a:latin typeface="Arial"/>
                <a:hlinkClick r:id="rId4"/>
              </a:rPr>
              <a:t>://upload.wikimedia.org/wikipedia/commons/thumb/f/f9/Castle_in_%C4%8Cesk%C3%BD_Krumlov%2C_Czech_Republic.jpg/800px-Castle_in_%</a:t>
            </a:r>
            <a:r>
              <a:rPr lang="cs-CZ" sz="1050" dirty="0" smtClean="0">
                <a:solidFill>
                  <a:srgbClr val="252525"/>
                </a:solidFill>
                <a:latin typeface="Arial"/>
                <a:hlinkClick r:id="rId4"/>
              </a:rPr>
              <a:t>C4%8Cesk%C3%BD_Krumlov%2C_Czech_Republic.jpg</a:t>
            </a: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00" y="1052736"/>
            <a:ext cx="72091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Holašovice</a:t>
            </a:r>
            <a:r>
              <a:rPr lang="en-US" dirty="0"/>
              <a:t> Historical Village Reservation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complete and well-preserved example of a traditional </a:t>
            </a:r>
            <a:r>
              <a:rPr lang="en-US" dirty="0" smtClean="0"/>
              <a:t>central </a:t>
            </a:r>
            <a:r>
              <a:rPr lang="en-US" dirty="0"/>
              <a:t>European </a:t>
            </a:r>
            <a:r>
              <a:rPr lang="en-US" dirty="0" smtClean="0"/>
              <a:t>village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en-US" dirty="0" smtClean="0"/>
              <a:t>18th- </a:t>
            </a:r>
            <a:r>
              <a:rPr lang="en-US" dirty="0"/>
              <a:t>and 19th-century </a:t>
            </a:r>
            <a:r>
              <a:rPr lang="en-US" dirty="0" smtClean="0"/>
              <a:t>buildings </a:t>
            </a:r>
            <a:r>
              <a:rPr lang="en-US" dirty="0"/>
              <a:t>in a style known as 'South Bohemian folk </a:t>
            </a:r>
            <a:r>
              <a:rPr lang="en-US" dirty="0" smtClean="0"/>
              <a:t>Baroque</a:t>
            </a:r>
            <a:endParaRPr lang="cs-CZ" dirty="0" smtClean="0"/>
          </a:p>
          <a:p>
            <a:r>
              <a:rPr lang="en-US" dirty="0"/>
              <a:t>Historic Centre of </a:t>
            </a:r>
            <a:r>
              <a:rPr lang="en-US" dirty="0" err="1"/>
              <a:t>Telč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cs-CZ" dirty="0" err="1" smtClean="0"/>
              <a:t>Renaissance</a:t>
            </a:r>
            <a:r>
              <a:rPr lang="cs-CZ" dirty="0" smtClean="0"/>
              <a:t> </a:t>
            </a:r>
            <a:r>
              <a:rPr lang="en-US" dirty="0" smtClean="0"/>
              <a:t>houses </a:t>
            </a:r>
            <a:r>
              <a:rPr lang="en-US" dirty="0"/>
              <a:t>in </a:t>
            </a:r>
            <a:r>
              <a:rPr lang="en-US" dirty="0" err="1" smtClean="0"/>
              <a:t>Telc</a:t>
            </a:r>
            <a:r>
              <a:rPr lang="cs-CZ" dirty="0" smtClean="0"/>
              <a:t> ( o</a:t>
            </a:r>
            <a:r>
              <a:rPr lang="en-US" dirty="0" err="1" smtClean="0"/>
              <a:t>riginally</a:t>
            </a:r>
            <a:r>
              <a:rPr lang="en-US" dirty="0" smtClean="0"/>
              <a:t> </a:t>
            </a:r>
            <a:r>
              <a:rPr lang="en-US" dirty="0"/>
              <a:t>built in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14th </a:t>
            </a:r>
            <a:r>
              <a:rPr lang="en-US" dirty="0"/>
              <a:t>cent.) </a:t>
            </a:r>
            <a:r>
              <a:rPr lang="en-US" dirty="0" smtClean="0"/>
              <a:t>surrounded </a:t>
            </a:r>
            <a:r>
              <a:rPr lang="en-US" dirty="0"/>
              <a:t>by walls </a:t>
            </a:r>
            <a:r>
              <a:rPr lang="cs-CZ" dirty="0" smtClean="0"/>
              <a:t>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town's </a:t>
            </a:r>
            <a:r>
              <a:rPr lang="en-US" dirty="0"/>
              <a:t>Gothic castle </a:t>
            </a:r>
            <a:r>
              <a:rPr lang="en-US" dirty="0" smtClean="0"/>
              <a:t>reconstructed </a:t>
            </a:r>
            <a:r>
              <a:rPr lang="en-US" dirty="0"/>
              <a:t>in High Gothic style in the late 15th century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err="1"/>
              <a:t>Litomyšl</a:t>
            </a:r>
            <a:r>
              <a:rPr lang="en-US" dirty="0"/>
              <a:t> </a:t>
            </a:r>
            <a:r>
              <a:rPr lang="en-US" dirty="0" smtClean="0"/>
              <a:t>Castle</a:t>
            </a:r>
            <a:endParaRPr lang="cs-CZ" dirty="0" smtClean="0"/>
          </a:p>
          <a:p>
            <a:pPr lvl="1"/>
            <a:r>
              <a:rPr lang="en-US" dirty="0" smtClean="0"/>
              <a:t>  an outstanding example of the arcade castle</a:t>
            </a:r>
            <a:r>
              <a:rPr lang="cs-CZ" dirty="0" smtClean="0"/>
              <a:t> (</a:t>
            </a:r>
            <a:r>
              <a:rPr lang="cs-CZ" dirty="0" err="1" smtClean="0"/>
              <a:t>aristocratic</a:t>
            </a:r>
            <a:r>
              <a:rPr lang="cs-CZ" dirty="0" smtClean="0"/>
              <a:t> residence) in </a:t>
            </a:r>
            <a:r>
              <a:rPr lang="cs-CZ" dirty="0" err="1" smtClean="0"/>
              <a:t>Renaissance</a:t>
            </a:r>
            <a:r>
              <a:rPr lang="cs-CZ" dirty="0" smtClean="0"/>
              <a:t> style</a:t>
            </a:r>
            <a:r>
              <a:rPr lang="en-US" dirty="0" smtClean="0"/>
              <a:t>, a type of building first developed in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Holašovice / Zelená Hora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5135563"/>
          </a:xfrm>
        </p:spPr>
        <p:txBody>
          <a:bodyPr>
            <a:normAutofit lnSpcReduction="10000"/>
          </a:bodyPr>
          <a:lstStyle/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[cit2014-04-14]. Dostupný pod licencí: </a:t>
            </a:r>
            <a:r>
              <a:rPr lang="cs-CZ" sz="1050" dirty="0">
                <a:solidFill>
                  <a:srgbClr val="252525"/>
                </a:solidFill>
                <a:latin typeface="Arial"/>
              </a:rPr>
              <a:t> </a:t>
            </a:r>
            <a:r>
              <a:rPr lang="cs-CZ" sz="1050" dirty="0" err="1">
                <a:solidFill>
                  <a:srgbClr val="663366"/>
                </a:solidFill>
                <a:latin typeface="Arial"/>
                <a:hlinkClick r:id="rId3" tooltip="w:cs:Creative Commons"/>
              </a:rPr>
              <a:t>Creative</a:t>
            </a:r>
            <a:r>
              <a:rPr lang="cs-CZ" sz="1050" dirty="0">
                <a:solidFill>
                  <a:srgbClr val="663366"/>
                </a:solidFill>
                <a:latin typeface="Arial"/>
                <a:hlinkClick r:id="rId3" tooltip="w:cs:Creative Commons"/>
              </a:rPr>
              <a:t> </a:t>
            </a:r>
            <a:r>
              <a:rPr lang="cs-CZ" sz="1050" dirty="0" err="1">
                <a:solidFill>
                  <a:srgbClr val="663366"/>
                </a:solidFill>
                <a:latin typeface="Arial"/>
                <a:hlinkClick r:id="rId3" tooltip="w:cs:Creative Commons"/>
              </a:rPr>
              <a:t>Commons</a:t>
            </a:r>
            <a:r>
              <a:rPr lang="cs-CZ" sz="1050" dirty="0">
                <a:solidFill>
                  <a:srgbClr val="252525"/>
                </a:solidFill>
                <a:latin typeface="Arial"/>
              </a:rPr>
              <a:t> </a:t>
            </a:r>
            <a:r>
              <a:rPr lang="cs-CZ" sz="1050" u="sng" dirty="0">
                <a:solidFill>
                  <a:srgbClr val="663366"/>
                </a:solidFill>
                <a:latin typeface="Arial"/>
                <a:hlinkClick r:id="rId4"/>
              </a:rPr>
              <a:t>Uveďte autora-Zachovejte licenci 2.0 </a:t>
            </a:r>
            <a:r>
              <a:rPr lang="cs-CZ" sz="1050" u="sng" dirty="0" err="1" smtClean="0">
                <a:solidFill>
                  <a:srgbClr val="663366"/>
                </a:solidFill>
                <a:latin typeface="Arial"/>
                <a:hlinkClick r:id="rId4"/>
              </a:rPr>
              <a:t>Generic</a:t>
            </a:r>
            <a:endParaRPr lang="cs-CZ" sz="1050" u="sng" dirty="0" smtClean="0">
              <a:solidFill>
                <a:srgbClr val="663366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rgbClr val="252525"/>
                </a:solidFill>
                <a:latin typeface="Arial"/>
                <a:hlinkClick r:id="rId2"/>
              </a:rPr>
              <a:t>http://upload.wikimedia.org/wikipedia/commons/7/79/Hola%C5%A1ovice.jpg?uselang=cs</a:t>
            </a: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320480" cy="5688632"/>
          </a:xfrm>
        </p:spPr>
        <p:txBody>
          <a:bodyPr>
            <a:normAutofit lnSpcReduction="10000"/>
          </a:bodyPr>
          <a:lstStyle/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[cit2014-04-14]. Dostupný pod licencí: 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050" dirty="0" err="1" smtClean="0">
                <a:hlinkClick r:id="rId3" tooltip="w:cs:Creative Commons"/>
              </a:rPr>
              <a:t>Creative</a:t>
            </a:r>
            <a:r>
              <a:rPr lang="cs-CZ" sz="1050" dirty="0" smtClean="0">
                <a:hlinkClick r:id="rId3" tooltip="w:cs:Creative Commons"/>
              </a:rPr>
              <a:t> </a:t>
            </a:r>
            <a:r>
              <a:rPr lang="cs-CZ" sz="1050" dirty="0" err="1">
                <a:hlinkClick r:id="rId3" tooltip="w:cs:Creative Commons"/>
              </a:rPr>
              <a:t>Commons</a:t>
            </a:r>
            <a:r>
              <a:rPr lang="cs-CZ" sz="1050" dirty="0"/>
              <a:t> </a:t>
            </a:r>
            <a:r>
              <a:rPr lang="cs-CZ" sz="1050" u="sng" dirty="0">
                <a:hlinkClick r:id="rId6"/>
              </a:rPr>
              <a:t>Uveďte autora-Zachovejte licenci 3.0 </a:t>
            </a:r>
            <a:r>
              <a:rPr lang="cs-CZ" sz="1050" u="sng" dirty="0" err="1" smtClean="0">
                <a:hlinkClick r:id="rId6"/>
              </a:rPr>
              <a:t>Unporte</a:t>
            </a:r>
            <a:endParaRPr lang="cs-CZ" sz="1050" u="sng" dirty="0" smtClean="0"/>
          </a:p>
          <a:p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http://upload.wikimedia.org/wikipedia/commons/thumb/c/cb/Pilgrimage_Church-Zelena_Hora%28js%29.jpg/800px-Pilgrimage_Church-Zelena_Hora%28j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248472" cy="48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28763"/>
            <a:ext cx="4536504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Telč </a:t>
            </a:r>
            <a:r>
              <a:rPr lang="cs-CZ" dirty="0" err="1" smtClean="0"/>
              <a:t>houses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90104"/>
          </a:xfrm>
        </p:spPr>
        <p:txBody>
          <a:bodyPr>
            <a:normAutofit/>
          </a:bodyPr>
          <a:lstStyle/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>
              <a:solidFill>
                <a:srgbClr val="252525"/>
              </a:solidFill>
              <a:latin typeface="Arial"/>
            </a:endParaRPr>
          </a:p>
          <a:p>
            <a:endParaRPr lang="cs-CZ" sz="1100" dirty="0" smtClean="0">
              <a:solidFill>
                <a:srgbClr val="252525"/>
              </a:solidFill>
              <a:latin typeface="Arial"/>
            </a:endParaRPr>
          </a:p>
          <a:p>
            <a:endParaRPr lang="cs-CZ" sz="1100" b="1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100" b="1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>
              <a:solidFill>
                <a:srgbClr val="252525"/>
              </a:solidFill>
              <a:latin typeface="Arial"/>
              <a:hlinkClick r:id="rId2"/>
            </a:endParaRPr>
          </a:p>
          <a:p>
            <a:pPr marL="64008" indent="0">
              <a:buNone/>
            </a:pPr>
            <a:endParaRPr lang="cs-CZ" sz="1100" b="1" dirty="0" smtClean="0">
              <a:solidFill>
                <a:srgbClr val="252525"/>
              </a:solidFill>
              <a:latin typeface="Arial"/>
              <a:hlinkClick r:id="rId2"/>
            </a:endParaRPr>
          </a:p>
          <a:p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[cit2014-04-14]. Dostupný pod licencí: </a:t>
            </a:r>
            <a:r>
              <a:rPr lang="cs-CZ" sz="1050" dirty="0">
                <a:solidFill>
                  <a:srgbClr val="252525"/>
                </a:solidFill>
                <a:latin typeface="Arial"/>
              </a:rPr>
              <a:t> </a:t>
            </a:r>
            <a:r>
              <a:rPr lang="cs-CZ" sz="1050" dirty="0" err="1">
                <a:solidFill>
                  <a:srgbClr val="663366"/>
                </a:solidFill>
                <a:latin typeface="Arial"/>
                <a:hlinkClick r:id="rId3" tooltip="w:cs:Creative Commons"/>
              </a:rPr>
              <a:t>Creative</a:t>
            </a:r>
            <a:r>
              <a:rPr lang="cs-CZ" sz="1050" dirty="0">
                <a:solidFill>
                  <a:srgbClr val="663366"/>
                </a:solidFill>
                <a:latin typeface="Arial"/>
                <a:hlinkClick r:id="rId3" tooltip="w:cs:Creative Commons"/>
              </a:rPr>
              <a:t> </a:t>
            </a:r>
            <a:r>
              <a:rPr lang="cs-CZ" sz="1050" dirty="0" err="1" smtClean="0">
                <a:solidFill>
                  <a:srgbClr val="663366"/>
                </a:solidFill>
                <a:latin typeface="Arial"/>
                <a:hlinkClick r:id="rId3" tooltip="w:cs:Creative Commons"/>
              </a:rPr>
              <a:t>Commons</a:t>
            </a:r>
            <a:endParaRPr lang="cs-CZ" sz="1050" dirty="0" smtClean="0">
              <a:solidFill>
                <a:srgbClr val="663366"/>
              </a:solidFill>
              <a:latin typeface="Arial"/>
            </a:endParaRPr>
          </a:p>
          <a:p>
            <a:r>
              <a:rPr lang="cs-CZ" sz="1050" b="1" dirty="0">
                <a:solidFill>
                  <a:srgbClr val="252525"/>
                </a:solidFill>
                <a:latin typeface="Arial"/>
                <a:hlinkClick r:id="rId4"/>
              </a:rPr>
              <a:t>http://</a:t>
            </a:r>
            <a:r>
              <a:rPr lang="cs-CZ" sz="1050" b="1" dirty="0" smtClean="0">
                <a:solidFill>
                  <a:srgbClr val="252525"/>
                </a:solidFill>
                <a:latin typeface="Arial"/>
                <a:hlinkClick r:id="rId4"/>
              </a:rPr>
              <a:t>upload.wikimedia.org/wikipedia/commons/5/5d/Houses_in_Tel%C4%8D.jpg?uselang=cs</a:t>
            </a:r>
            <a:endParaRPr lang="cs-CZ" sz="1050" b="1" dirty="0" smtClean="0">
              <a:solidFill>
                <a:srgbClr val="252525"/>
              </a:solidFill>
              <a:latin typeface="Arial"/>
            </a:endParaRPr>
          </a:p>
          <a:p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endParaRPr lang="cs-CZ" sz="1000" dirty="0">
              <a:solidFill>
                <a:srgbClr val="252525"/>
              </a:solidFill>
              <a:latin typeface="Arial"/>
            </a:endParaRPr>
          </a:p>
          <a:p>
            <a:endParaRPr lang="cs-CZ" sz="105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74822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Pilgrimage Church of St John of </a:t>
            </a:r>
            <a:r>
              <a:rPr lang="en-US" dirty="0" err="1"/>
              <a:t>Nepomuk</a:t>
            </a:r>
            <a:r>
              <a:rPr lang="en-US" dirty="0"/>
              <a:t> at </a:t>
            </a:r>
            <a:r>
              <a:rPr lang="en-US" dirty="0" err="1"/>
              <a:t>Zelená</a:t>
            </a:r>
            <a:r>
              <a:rPr lang="en-US" dirty="0"/>
              <a:t> </a:t>
            </a:r>
            <a:r>
              <a:rPr lang="en-US" dirty="0" err="1" smtClean="0"/>
              <a:t>Hora</a:t>
            </a:r>
            <a:endParaRPr lang="cs-CZ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built in </a:t>
            </a:r>
            <a:r>
              <a:rPr lang="en-US" dirty="0" err="1"/>
              <a:t>honour</a:t>
            </a:r>
            <a:r>
              <a:rPr lang="en-US" dirty="0"/>
              <a:t> of St John of </a:t>
            </a:r>
            <a:r>
              <a:rPr lang="en-US" dirty="0" err="1"/>
              <a:t>Nepomuk</a:t>
            </a:r>
            <a:r>
              <a:rPr lang="en-US" dirty="0"/>
              <a:t>, stands at </a:t>
            </a:r>
            <a:r>
              <a:rPr lang="en-US" dirty="0" err="1"/>
              <a:t>Zelená</a:t>
            </a:r>
            <a:r>
              <a:rPr lang="en-US" dirty="0"/>
              <a:t> </a:t>
            </a:r>
            <a:r>
              <a:rPr lang="en-US" dirty="0" err="1" smtClean="0"/>
              <a:t>Hora</a:t>
            </a:r>
            <a:r>
              <a:rPr lang="cs-CZ" dirty="0" smtClean="0"/>
              <a:t>, c</a:t>
            </a:r>
            <a:r>
              <a:rPr lang="en-US" dirty="0" err="1" smtClean="0"/>
              <a:t>onstructed</a:t>
            </a:r>
            <a:r>
              <a:rPr lang="en-US" dirty="0" smtClean="0"/>
              <a:t> </a:t>
            </a:r>
            <a:r>
              <a:rPr lang="en-US" dirty="0"/>
              <a:t>at the beginning of the 18th century on a star-shaped </a:t>
            </a:r>
            <a:r>
              <a:rPr lang="en-US" dirty="0" smtClean="0"/>
              <a:t>plan</a:t>
            </a:r>
            <a:endParaRPr lang="cs-CZ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most unusual work by the great architect Jan </a:t>
            </a:r>
            <a:r>
              <a:rPr lang="en-US" dirty="0" err="1"/>
              <a:t>Blazej</a:t>
            </a:r>
            <a:r>
              <a:rPr lang="en-US" dirty="0"/>
              <a:t> </a:t>
            </a:r>
            <a:r>
              <a:rPr lang="en-US" dirty="0" err="1" smtClean="0"/>
              <a:t>Santini</a:t>
            </a:r>
            <a:r>
              <a:rPr lang="cs-CZ" dirty="0" smtClean="0"/>
              <a:t> in </a:t>
            </a:r>
            <a:r>
              <a:rPr lang="en-US" dirty="0" smtClean="0"/>
              <a:t>neo-Gothic </a:t>
            </a:r>
            <a:r>
              <a:rPr lang="en-US" dirty="0"/>
              <a:t>and </a:t>
            </a:r>
            <a:r>
              <a:rPr lang="en-US" dirty="0" smtClean="0"/>
              <a:t>Baroque</a:t>
            </a:r>
            <a:r>
              <a:rPr lang="cs-CZ" dirty="0" smtClean="0"/>
              <a:t> style</a:t>
            </a:r>
          </a:p>
          <a:p>
            <a:r>
              <a:rPr lang="en-US" dirty="0"/>
              <a:t>Jewish Quarter and St Procopius' Basilica in </a:t>
            </a:r>
            <a:r>
              <a:rPr lang="en-US" dirty="0" err="1" smtClean="0"/>
              <a:t>Třebíč</a:t>
            </a:r>
            <a:endParaRPr lang="cs-CZ" dirty="0" smtClean="0"/>
          </a:p>
          <a:p>
            <a:pPr lvl="1"/>
            <a:r>
              <a:rPr lang="cs-CZ" dirty="0" err="1"/>
              <a:t>c</a:t>
            </a:r>
            <a:r>
              <a:rPr lang="cs-CZ" dirty="0" err="1" smtClean="0"/>
              <a:t>omplex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Jewish Quarter, the old Jewish cemetery and the Basilica of St </a:t>
            </a:r>
            <a:r>
              <a:rPr lang="en-US" dirty="0" smtClean="0"/>
              <a:t>Procopius</a:t>
            </a:r>
            <a:r>
              <a:rPr lang="cs-CZ" dirty="0" smtClean="0"/>
              <a:t> (</a:t>
            </a:r>
            <a:r>
              <a:rPr lang="cs-CZ" dirty="0" err="1" smtClean="0"/>
              <a:t>built</a:t>
            </a:r>
            <a:r>
              <a:rPr lang="cs-CZ" dirty="0" smtClean="0"/>
              <a:t> 13th c.)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Trebíc</a:t>
            </a:r>
            <a:r>
              <a:rPr lang="en-US" dirty="0"/>
              <a:t> are reminders of the co-existence of Jewish and Christian cultures from the Middle Ages to the 20th </a:t>
            </a:r>
            <a:r>
              <a:rPr lang="en-US" dirty="0" smtClean="0"/>
              <a:t>century</a:t>
            </a:r>
            <a:endParaRPr lang="cs-CZ" dirty="0"/>
          </a:p>
          <a:p>
            <a:r>
              <a:rPr lang="en-US" dirty="0"/>
              <a:t>Holy Trinity Column in Olomouc</a:t>
            </a:r>
          </a:p>
          <a:p>
            <a:pPr marL="896112" lvl="1" indent="-457200"/>
            <a:r>
              <a:rPr lang="cs-CZ" dirty="0" err="1" smtClean="0"/>
              <a:t>Consturcted</a:t>
            </a:r>
            <a:r>
              <a:rPr lang="cs-CZ" dirty="0" smtClean="0"/>
              <a:t> and </a:t>
            </a:r>
            <a:r>
              <a:rPr lang="en-US" dirty="0" smtClean="0"/>
              <a:t>erected 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early years of the 18th </a:t>
            </a:r>
            <a:r>
              <a:rPr lang="en-US" dirty="0" smtClean="0"/>
              <a:t>century</a:t>
            </a:r>
            <a:r>
              <a:rPr lang="cs-CZ" dirty="0" smtClean="0"/>
              <a:t> by Olomouc </a:t>
            </a:r>
            <a:r>
              <a:rPr lang="cs-CZ" dirty="0" err="1" smtClean="0"/>
              <a:t>stonemason</a:t>
            </a:r>
            <a:r>
              <a:rPr lang="cs-CZ" dirty="0" smtClean="0"/>
              <a:t> Václav </a:t>
            </a:r>
            <a:r>
              <a:rPr lang="cs-CZ" dirty="0" err="1" smtClean="0"/>
              <a:t>Render</a:t>
            </a:r>
            <a:endParaRPr lang="cs-CZ" dirty="0" smtClean="0"/>
          </a:p>
          <a:p>
            <a:pPr marL="896112" lvl="1" indent="-457200"/>
            <a:r>
              <a:rPr lang="en-US" dirty="0" smtClean="0"/>
              <a:t> </a:t>
            </a:r>
            <a:r>
              <a:rPr lang="en-US" dirty="0"/>
              <a:t>is the most outstanding example of a type of monument specific to central Europe. </a:t>
            </a:r>
            <a:r>
              <a:rPr lang="en-US" dirty="0" smtClean="0"/>
              <a:t>style </a:t>
            </a:r>
            <a:r>
              <a:rPr lang="en-US" dirty="0"/>
              <a:t>known as Olomouc Baroque </a:t>
            </a:r>
            <a:endParaRPr lang="cs-CZ" dirty="0" smtClean="0"/>
          </a:p>
          <a:p>
            <a:pPr marL="896112" lvl="1" indent="-457200"/>
            <a:r>
              <a:rPr lang="en-US" dirty="0" smtClean="0"/>
              <a:t> </a:t>
            </a:r>
            <a:r>
              <a:rPr lang="en-US" dirty="0"/>
              <a:t>35 </a:t>
            </a:r>
            <a:r>
              <a:rPr lang="en-US" dirty="0" smtClean="0"/>
              <a:t>m</a:t>
            </a:r>
            <a:r>
              <a:rPr lang="cs-CZ" dirty="0" smtClean="0"/>
              <a:t> </a:t>
            </a:r>
            <a:r>
              <a:rPr lang="cs-CZ" dirty="0" err="1" smtClean="0"/>
              <a:t>hig</a:t>
            </a:r>
            <a:endParaRPr lang="cs-CZ" dirty="0" smtClean="0"/>
          </a:p>
          <a:p>
            <a:pPr marL="896112" lvl="1" indent="-457200"/>
            <a:r>
              <a:rPr lang="en-US" dirty="0" smtClean="0"/>
              <a:t> </a:t>
            </a:r>
            <a:r>
              <a:rPr lang="en-US" dirty="0"/>
              <a:t>decorated with many fine religious sculptures, the work of the distinguished Moravian artist </a:t>
            </a:r>
            <a:r>
              <a:rPr lang="en-US" dirty="0" err="1"/>
              <a:t>Ondrej</a:t>
            </a:r>
            <a:r>
              <a:rPr lang="en-US" dirty="0"/>
              <a:t> </a:t>
            </a:r>
            <a:r>
              <a:rPr lang="en-US" dirty="0" err="1"/>
              <a:t>Zahner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4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Olomouc –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Trinity</a:t>
            </a:r>
            <a:r>
              <a:rPr lang="cs-CZ" dirty="0" smtClean="0"/>
              <a:t> </a:t>
            </a:r>
            <a:r>
              <a:rPr lang="cs-CZ" dirty="0" err="1" smtClean="0"/>
              <a:t>Column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Tento soubor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podléhá licenci 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upload.wikimedia.org/wikipedia/commons/thumb/f/f5/Olomouc_square.jpg/800px-Olomouc_square.jpg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2776"/>
            <a:ext cx="7620000" cy="45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9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898</Words>
  <Application>Microsoft Office PowerPoint</Application>
  <PresentationFormat>Předvádění na obrazovce (4:3)</PresentationFormat>
  <Paragraphs>297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Talent</vt:lpstr>
      <vt:lpstr>1_Talent</vt:lpstr>
      <vt:lpstr>Prezentace aplikace PowerPoint</vt:lpstr>
      <vt:lpstr>THE CZECH REPUBLIC – places of interest</vt:lpstr>
      <vt:lpstr>UNESCO  SITES</vt:lpstr>
      <vt:lpstr>Český Krumlov Castle</vt:lpstr>
      <vt:lpstr>Prezentace aplikace PowerPoint</vt:lpstr>
      <vt:lpstr>Holašovice / Zelená Hora</vt:lpstr>
      <vt:lpstr>Telč houses</vt:lpstr>
      <vt:lpstr>Prezentace aplikace PowerPoint</vt:lpstr>
      <vt:lpstr>Olomouc – Holy Trinity Column</vt:lpstr>
      <vt:lpstr>Prezentace aplikace PowerPoint</vt:lpstr>
      <vt:lpstr>Tugendhat villa, Brno</vt:lpstr>
      <vt:lpstr>Castles and palaces</vt:lpstr>
      <vt:lpstr>Karlštejn Castle</vt:lpstr>
      <vt:lpstr>Spas</vt:lpstr>
      <vt:lpstr>QUESTIONS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28</cp:revision>
  <dcterms:created xsi:type="dcterms:W3CDTF">2014-04-15T23:19:48Z</dcterms:created>
  <dcterms:modified xsi:type="dcterms:W3CDTF">2014-06-15T09:25:26Z</dcterms:modified>
</cp:coreProperties>
</file>