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60" r:id="rId4"/>
    <p:sldId id="259" r:id="rId5"/>
    <p:sldId id="262" r:id="rId6"/>
    <p:sldId id="261" r:id="rId7"/>
    <p:sldId id="264" r:id="rId8"/>
    <p:sldId id="263" r:id="rId9"/>
    <p:sldId id="266" r:id="rId10"/>
    <p:sldId id="265" r:id="rId11"/>
    <p:sldId id="267" r:id="rId12"/>
    <p:sldId id="271" r:id="rId13"/>
    <p:sldId id="268" r:id="rId14"/>
    <p:sldId id="269" r:id="rId15"/>
    <p:sldId id="270" r:id="rId16"/>
    <p:sldId id="272" r:id="rId17"/>
    <p:sldId id="273" r:id="rId18"/>
    <p:sldId id="27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2" autoAdjust="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8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A4992-5774-4112-8079-3462A90BACC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4231F-FAC0-492C-8481-2D1306F3AA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501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18944-ABF2-4D99-80F4-2BE3C0302BD1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F5CB-9755-4D0C-BFBC-DA2763FCFE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24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F5CB-9755-4D0C-BFBC-DA2763FCFE3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33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thumb/b/b8/Praha_Dancing_House_from_N_DSCN1185.JPG/453px-Praha_Dancing_House_from_N_DSCN1185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0/de/deed.en" TargetMode="External"/><Relationship Id="rId2" Type="http://schemas.openxmlformats.org/officeDocument/2006/relationships/hyperlink" Target="http://en.wikipedia.org/wiki/en:Creative_Comm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d/d0/Nationaltheater_2005-03-26_00.jpe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:Creative_Common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thumb/2/21/Hradcany_karol_bridge_beentree.jpg/800px-Hradcany_karol_bridge_beentree.jpg" TargetMode="External"/><Relationship Id="rId4" Type="http://schemas.openxmlformats.org/officeDocument/2006/relationships/hyperlink" Target="http://creativecommons.org/licenses/by-sa/3.0/deed.e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:Creative_Comm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thumb/f/f4/Prague_Clock_Tower.jpg/450px-Prague_Clock_Tower.jpg" TargetMode="External"/><Relationship Id="rId4" Type="http://schemas.openxmlformats.org/officeDocument/2006/relationships/hyperlink" Target="http://creativecommons.org/licenses/by-sa/3.0/deed.e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61607"/>
              </p:ext>
            </p:extLst>
          </p:nvPr>
        </p:nvGraphicFramePr>
        <p:xfrm>
          <a:off x="395536" y="1700808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Czech Republic - Prague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Anglický jazyk, 1.-4. roč., kvinta - oktáva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Reálie – Česká republika, Olomoucký kraj, Spojené státy americké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, Kanada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Jedná se o prezentaci s výkladem,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obrázky </a:t>
                      </a:r>
                      <a:r>
                        <a:rPr lang="cs-CZ" sz="1700" b="0" baseline="0" smtClean="0">
                          <a:latin typeface="Arial" pitchFamily="34" charset="0"/>
                          <a:cs typeface="Arial" pitchFamily="34" charset="0"/>
                        </a:rPr>
                        <a:t>a úkoly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administrative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centre,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attraction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baroque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gothic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renaissnce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institution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gallery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palace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Romana Jurášová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15.4.2014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5"/>
            <a:ext cx="9144000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cs-CZ" dirty="0" smtClean="0"/>
              <a:t>Dancing House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>
              <a:solidFill>
                <a:srgbClr val="002060"/>
              </a:solidFill>
            </a:endParaRPr>
          </a:p>
          <a:p>
            <a:endParaRPr lang="cs-CZ" sz="100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r>
              <a:rPr lang="cs-CZ" sz="1000" dirty="0" smtClean="0">
                <a:solidFill>
                  <a:srgbClr val="002060"/>
                </a:solidFill>
              </a:rPr>
              <a:t>Zdroj</a:t>
            </a:r>
            <a:r>
              <a:rPr lang="cs-CZ" sz="1000" dirty="0">
                <a:solidFill>
                  <a:srgbClr val="002060"/>
                </a:solidFill>
              </a:rPr>
              <a:t>: [cit. </a:t>
            </a:r>
            <a:r>
              <a:rPr lang="cs-CZ" sz="1000" dirty="0" smtClean="0">
                <a:solidFill>
                  <a:srgbClr val="002060"/>
                </a:solidFill>
              </a:rPr>
              <a:t>2014-04-15]. </a:t>
            </a:r>
            <a:r>
              <a:rPr lang="cs-CZ" sz="1000" dirty="0">
                <a:solidFill>
                  <a:srgbClr val="002060"/>
                </a:solidFill>
              </a:rPr>
              <a:t>Dostupný pod licencí </a:t>
            </a:r>
            <a:r>
              <a:rPr lang="cs-CZ" sz="1000" dirty="0" err="1" smtClean="0">
                <a:solidFill>
                  <a:srgbClr val="002060"/>
                </a:solidFill>
              </a:rPr>
              <a:t>creative</a:t>
            </a:r>
            <a:r>
              <a:rPr lang="cs-CZ" sz="1000" dirty="0" smtClean="0">
                <a:solidFill>
                  <a:srgbClr val="002060"/>
                </a:solidFill>
              </a:rPr>
              <a:t> </a:t>
            </a:r>
            <a:r>
              <a:rPr lang="cs-CZ" sz="1000" dirty="0" err="1" smtClean="0">
                <a:solidFill>
                  <a:srgbClr val="002060"/>
                </a:solidFill>
              </a:rPr>
              <a:t>commons</a:t>
            </a:r>
            <a:r>
              <a:rPr lang="cs-CZ" sz="1000" dirty="0" smtClean="0">
                <a:solidFill>
                  <a:srgbClr val="002060"/>
                </a:solidFill>
              </a:rPr>
              <a:t> </a:t>
            </a:r>
            <a:r>
              <a:rPr lang="cs-CZ" sz="1000" dirty="0">
                <a:solidFill>
                  <a:srgbClr val="002060"/>
                </a:solidFill>
              </a:rPr>
              <a:t>na WWW</a:t>
            </a:r>
            <a:r>
              <a:rPr lang="cs-CZ" sz="1000" dirty="0" smtClean="0">
                <a:solidFill>
                  <a:srgbClr val="002060"/>
                </a:solidFill>
              </a:rPr>
              <a:t>:</a:t>
            </a:r>
          </a:p>
          <a:p>
            <a:pPr marL="64008" indent="0">
              <a:buNone/>
            </a:pPr>
            <a:r>
              <a:rPr lang="cs-CZ" sz="1000" dirty="0">
                <a:solidFill>
                  <a:srgbClr val="002060"/>
                </a:solidFill>
                <a:hlinkClick r:id="rId2"/>
              </a:rPr>
              <a:t>http</a:t>
            </a:r>
            <a:r>
              <a:rPr lang="cs-CZ" sz="1000">
                <a:solidFill>
                  <a:srgbClr val="002060"/>
                </a:solidFill>
                <a:hlinkClick r:id="rId2"/>
              </a:rPr>
              <a:t>://</a:t>
            </a:r>
            <a:r>
              <a:rPr lang="cs-CZ" sz="1000" smtClean="0">
                <a:solidFill>
                  <a:srgbClr val="002060"/>
                </a:solidFill>
                <a:hlinkClick r:id="rId2"/>
              </a:rPr>
              <a:t>upload.wikimedia.org/wikipedia/commons/thumb/b/b8/Praha_Dancing_House_from_N_DSCN1185.JPG/453px-Praha_Dancing_House_from_N_DSCN1185.JPG</a:t>
            </a:r>
            <a:endParaRPr lang="cs-CZ" sz="1000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248471" cy="48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6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cs-CZ" dirty="0" smtClean="0"/>
              <a:t>INSTITUTIONS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92488"/>
          </a:xfrm>
        </p:spPr>
        <p:txBody>
          <a:bodyPr/>
          <a:lstStyle/>
          <a:p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institutions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Museum (</a:t>
            </a:r>
            <a:r>
              <a:rPr lang="cs-CZ" dirty="0" err="1" smtClean="0"/>
              <a:t>located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upper</a:t>
            </a:r>
            <a:r>
              <a:rPr lang="cs-CZ" dirty="0" smtClean="0"/>
              <a:t> 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Wenceslas</a:t>
            </a:r>
            <a:r>
              <a:rPr lang="cs-CZ" dirty="0" smtClean="0"/>
              <a:t> Square,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scientific</a:t>
            </a:r>
            <a:r>
              <a:rPr lang="cs-CZ" dirty="0" smtClean="0"/>
              <a:t> and </a:t>
            </a:r>
            <a:r>
              <a:rPr lang="cs-CZ" dirty="0" err="1" smtClean="0"/>
              <a:t>artistic</a:t>
            </a:r>
            <a:r>
              <a:rPr lang="cs-CZ" dirty="0" smtClean="0"/>
              <a:t> </a:t>
            </a:r>
            <a:r>
              <a:rPr lang="cs-CZ" dirty="0" err="1" smtClean="0"/>
              <a:t>collections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Gallery</a:t>
            </a:r>
            <a:r>
              <a:rPr lang="cs-CZ" dirty="0" smtClean="0"/>
              <a:t> (</a:t>
            </a:r>
            <a:r>
              <a:rPr lang="cs-CZ" dirty="0" err="1" smtClean="0"/>
              <a:t>collections</a:t>
            </a:r>
            <a:r>
              <a:rPr lang="cs-CZ" dirty="0" smtClean="0"/>
              <a:t>  are </a:t>
            </a:r>
            <a:r>
              <a:rPr lang="cs-CZ" dirty="0" err="1" smtClean="0"/>
              <a:t>housed</a:t>
            </a:r>
            <a:r>
              <a:rPr lang="cs-CZ" dirty="0" smtClean="0"/>
              <a:t> in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buildings</a:t>
            </a:r>
            <a:r>
              <a:rPr lang="cs-CZ" dirty="0" smtClean="0"/>
              <a:t>: Schwarzenberg </a:t>
            </a:r>
            <a:r>
              <a:rPr lang="cs-CZ" dirty="0" err="1" smtClean="0"/>
              <a:t>palace,the</a:t>
            </a:r>
            <a:r>
              <a:rPr lang="cs-CZ" dirty="0" smtClean="0"/>
              <a:t> </a:t>
            </a:r>
            <a:r>
              <a:rPr lang="cs-CZ" dirty="0" err="1" smtClean="0"/>
              <a:t>Convent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St. </a:t>
            </a:r>
            <a:r>
              <a:rPr lang="cs-CZ" dirty="0" err="1" smtClean="0"/>
              <a:t>Agnes</a:t>
            </a:r>
            <a:r>
              <a:rPr lang="cs-CZ" dirty="0" smtClean="0"/>
              <a:t>, Šternberk </a:t>
            </a:r>
            <a:r>
              <a:rPr lang="cs-CZ" dirty="0" err="1" smtClean="0"/>
              <a:t>Palace</a:t>
            </a:r>
            <a:r>
              <a:rPr lang="cs-CZ" dirty="0" smtClean="0"/>
              <a:t> , </a:t>
            </a:r>
            <a:r>
              <a:rPr lang="cs-CZ" dirty="0" err="1" smtClean="0"/>
              <a:t>Kinsky</a:t>
            </a:r>
            <a:r>
              <a:rPr lang="cs-CZ" dirty="0" smtClean="0"/>
              <a:t> </a:t>
            </a:r>
            <a:r>
              <a:rPr lang="cs-CZ" dirty="0" err="1" smtClean="0"/>
              <a:t>Palace</a:t>
            </a:r>
            <a:r>
              <a:rPr lang="cs-CZ" dirty="0" smtClean="0"/>
              <a:t>, </a:t>
            </a:r>
            <a:r>
              <a:rPr lang="cs-CZ" dirty="0" err="1" smtClean="0"/>
              <a:t>Trade</a:t>
            </a:r>
            <a:r>
              <a:rPr lang="cs-CZ" dirty="0" smtClean="0"/>
              <a:t> Fair </a:t>
            </a:r>
            <a:r>
              <a:rPr lang="cs-CZ" dirty="0" err="1" smtClean="0"/>
              <a:t>Palace</a:t>
            </a:r>
            <a:endParaRPr lang="cs-CZ" dirty="0" smtClean="0"/>
          </a:p>
          <a:p>
            <a:pPr marL="537210" lvl="1" indent="0">
              <a:buNone/>
            </a:pPr>
            <a:endParaRPr lang="cs-CZ" dirty="0"/>
          </a:p>
          <a:p>
            <a:pPr marL="53721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3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7250"/>
          </a:xfrm>
        </p:spPr>
        <p:txBody>
          <a:bodyPr/>
          <a:lstStyle/>
          <a:p>
            <a:r>
              <a:rPr lang="cs-CZ" dirty="0" smtClean="0"/>
              <a:t>THE NATIONAL THEATRE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832648"/>
          </a:xfrm>
        </p:spPr>
        <p:txBody>
          <a:bodyPr>
            <a:normAutofit fontScale="92500" lnSpcReduction="20000"/>
          </a:bodyPr>
          <a:lstStyle/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endParaRPr lang="cs-CZ" sz="1050" dirty="0">
              <a:solidFill>
                <a:srgbClr val="002060"/>
              </a:solidFill>
            </a:endParaRPr>
          </a:p>
          <a:p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r>
              <a:rPr lang="cs-CZ" sz="1050" dirty="0" smtClean="0">
                <a:solidFill>
                  <a:srgbClr val="002060"/>
                </a:solidFill>
              </a:rPr>
              <a:t>Zdroj</a:t>
            </a:r>
            <a:r>
              <a:rPr lang="cs-CZ" sz="1050" dirty="0">
                <a:solidFill>
                  <a:srgbClr val="002060"/>
                </a:solidFill>
              </a:rPr>
              <a:t>: [cit. 2013-03-05]. Dostupný pod </a:t>
            </a:r>
            <a:r>
              <a:rPr lang="cs-CZ" sz="1050" dirty="0" smtClean="0">
                <a:solidFill>
                  <a:srgbClr val="002060"/>
                </a:solidFill>
              </a:rPr>
              <a:t>licencí</a:t>
            </a:r>
            <a:r>
              <a:rPr lang="en-US" sz="1050" dirty="0" smtClean="0">
                <a:hlinkClick r:id="rId2" tooltip="w:en:Creative Commons"/>
              </a:rPr>
              <a:t> </a:t>
            </a:r>
            <a:r>
              <a:rPr lang="en-US" sz="1050" dirty="0">
                <a:hlinkClick r:id="rId2" tooltip="w:en:Creative Commons"/>
              </a:rPr>
              <a:t>Creative Commons</a:t>
            </a:r>
            <a:r>
              <a:rPr lang="en-US" sz="1050" dirty="0"/>
              <a:t> </a:t>
            </a:r>
            <a:r>
              <a:rPr lang="en-US" sz="1050" dirty="0">
                <a:hlinkClick r:id="rId3"/>
              </a:rPr>
              <a:t>Attribution-Share Alike 2.0 Germany </a:t>
            </a:r>
            <a:endParaRPr lang="cs-CZ" sz="1050" dirty="0" smtClean="0"/>
          </a:p>
          <a:p>
            <a:pPr marL="64008" indent="0">
              <a:buNone/>
            </a:pPr>
            <a:r>
              <a:rPr lang="cs-CZ" sz="1050" dirty="0" smtClean="0">
                <a:solidFill>
                  <a:srgbClr val="002060"/>
                </a:solidFill>
                <a:hlinkClick r:id="rId4"/>
              </a:rPr>
              <a:t>http</a:t>
            </a:r>
            <a:r>
              <a:rPr lang="cs-CZ" sz="1050" dirty="0" smtClean="0">
                <a:solidFill>
                  <a:srgbClr val="002060"/>
                </a:solidFill>
                <a:hlinkClick r:id="rId4"/>
              </a:rPr>
              <a:t>://</a:t>
            </a:r>
            <a:r>
              <a:rPr lang="cs-CZ" sz="1050" dirty="0" smtClean="0">
                <a:solidFill>
                  <a:srgbClr val="002060"/>
                </a:solidFill>
                <a:hlinkClick r:id="rId4"/>
              </a:rPr>
              <a:t>upload.wikimedia.org/wikipedia/commons/d/d0/Nationaltheater_2005-03-26_00.jpeg</a:t>
            </a: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 smtClean="0">
              <a:solidFill>
                <a:srgbClr val="002060"/>
              </a:solidFill>
            </a:endParaRPr>
          </a:p>
          <a:p>
            <a:pPr marL="64008" indent="0">
              <a:buNone/>
            </a:pPr>
            <a:endParaRPr lang="cs-CZ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5289"/>
            <a:ext cx="6840760" cy="469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0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632848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institutions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Presidenstial</a:t>
            </a:r>
            <a:r>
              <a:rPr lang="cs-CZ" dirty="0" smtClean="0"/>
              <a:t> residence – Prague </a:t>
            </a:r>
            <a:r>
              <a:rPr lang="cs-CZ" dirty="0" err="1" smtClean="0"/>
              <a:t>Castle</a:t>
            </a:r>
            <a:endParaRPr lang="cs-CZ" dirty="0" smtClean="0"/>
          </a:p>
          <a:p>
            <a:pPr lvl="1"/>
            <a:r>
              <a:rPr lang="cs-CZ" dirty="0" err="1" smtClean="0"/>
              <a:t>Ministries</a:t>
            </a:r>
            <a:endParaRPr lang="cs-CZ" dirty="0" smtClean="0"/>
          </a:p>
          <a:p>
            <a:pPr lvl="1"/>
            <a:r>
              <a:rPr lang="cs-CZ" dirty="0" err="1" smtClean="0"/>
              <a:t>Governmental</a:t>
            </a:r>
            <a:r>
              <a:rPr lang="cs-CZ" dirty="0" smtClean="0"/>
              <a:t> </a:t>
            </a:r>
            <a:r>
              <a:rPr lang="cs-CZ" dirty="0" err="1" smtClean="0"/>
              <a:t>Offices</a:t>
            </a:r>
            <a:r>
              <a:rPr lang="cs-CZ" dirty="0" smtClean="0"/>
              <a:t> (</a:t>
            </a:r>
            <a:r>
              <a:rPr lang="cs-CZ" dirty="0" err="1" smtClean="0"/>
              <a:t>Straka´s</a:t>
            </a:r>
            <a:r>
              <a:rPr lang="cs-CZ" dirty="0" smtClean="0"/>
              <a:t> </a:t>
            </a:r>
            <a:r>
              <a:rPr lang="cs-CZ" dirty="0" err="1" smtClean="0"/>
              <a:t>Academy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Senate</a:t>
            </a:r>
            <a:r>
              <a:rPr lang="cs-CZ" dirty="0" smtClean="0"/>
              <a:t> (Valdštejn </a:t>
            </a:r>
            <a:r>
              <a:rPr lang="cs-CZ" dirty="0" err="1" smtClean="0"/>
              <a:t>Palace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r>
              <a:rPr lang="cs-CZ" dirty="0" smtClean="0"/>
              <a:t> (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buildings</a:t>
            </a:r>
            <a:r>
              <a:rPr lang="cs-CZ" dirty="0" smtClean="0"/>
              <a:t> in </a:t>
            </a:r>
            <a:r>
              <a:rPr lang="cs-CZ" dirty="0" err="1" smtClean="0"/>
              <a:t>Lesser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)</a:t>
            </a:r>
          </a:p>
          <a:p>
            <a:pPr marL="619506" indent="-457200"/>
            <a:r>
              <a:rPr lang="cs-CZ" dirty="0" err="1" smtClean="0"/>
              <a:t>Educational</a:t>
            </a:r>
            <a:r>
              <a:rPr lang="cs-CZ" dirty="0" smtClean="0"/>
              <a:t> centre</a:t>
            </a:r>
          </a:p>
          <a:p>
            <a:pPr marL="994410" lvl="1" indent="-457200"/>
            <a:r>
              <a:rPr lang="cs-CZ" dirty="0" smtClean="0"/>
              <a:t>Charles University (</a:t>
            </a:r>
            <a:r>
              <a:rPr lang="cs-CZ" dirty="0" err="1" smtClean="0"/>
              <a:t>founded</a:t>
            </a:r>
            <a:r>
              <a:rPr lang="cs-CZ" dirty="0" smtClean="0"/>
              <a:t> in 1378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Charles IV)</a:t>
            </a:r>
          </a:p>
          <a:p>
            <a:pPr marL="994410" lvl="1" indent="-457200"/>
            <a:r>
              <a:rPr lang="cs-CZ" dirty="0" smtClean="0"/>
              <a:t>Czech </a:t>
            </a:r>
            <a:r>
              <a:rPr lang="cs-CZ" dirty="0" err="1" smtClean="0"/>
              <a:t>Technical</a:t>
            </a:r>
            <a:r>
              <a:rPr lang="cs-CZ" dirty="0" smtClean="0"/>
              <a:t> University</a:t>
            </a:r>
          </a:p>
          <a:p>
            <a:pPr marL="994410" lvl="1" indent="-457200"/>
            <a:r>
              <a:rPr lang="cs-CZ" dirty="0" err="1" smtClean="0"/>
              <a:t>The</a:t>
            </a:r>
            <a:r>
              <a:rPr lang="cs-CZ" dirty="0" smtClean="0"/>
              <a:t> 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Economics</a:t>
            </a:r>
            <a:endParaRPr lang="cs-CZ" dirty="0" smtClean="0"/>
          </a:p>
          <a:p>
            <a:pPr lvl="1"/>
            <a:r>
              <a:rPr lang="cs-CZ" dirty="0" err="1" smtClean="0"/>
              <a:t>Academy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Fine Art</a:t>
            </a:r>
          </a:p>
          <a:p>
            <a:pPr lvl="1"/>
            <a:r>
              <a:rPr lang="cs-CZ" dirty="0" err="1" smtClean="0"/>
              <a:t>Academy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Performing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endParaRPr lang="cs-CZ" dirty="0" smtClean="0"/>
          </a:p>
          <a:p>
            <a:pPr lvl="1"/>
            <a:r>
              <a:rPr lang="cs-CZ" dirty="0" err="1" smtClean="0"/>
              <a:t>Academy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Music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0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760640"/>
          </a:xfrm>
        </p:spPr>
        <p:txBody>
          <a:bodyPr/>
          <a:lstStyle/>
          <a:p>
            <a:r>
              <a:rPr lang="cs-CZ" dirty="0" err="1" smtClean="0"/>
              <a:t>Economical</a:t>
            </a:r>
            <a:r>
              <a:rPr lang="cs-CZ" dirty="0" smtClean="0"/>
              <a:t> and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institutions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</a:t>
            </a:r>
            <a:r>
              <a:rPr lang="cs-CZ" dirty="0"/>
              <a:t> </a:t>
            </a:r>
            <a:r>
              <a:rPr lang="cs-CZ" dirty="0" smtClean="0"/>
              <a:t>Bank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/>
              <a:t>A</a:t>
            </a:r>
            <a:r>
              <a:rPr lang="cs-CZ" dirty="0" err="1" smtClean="0"/>
              <a:t>griculture</a:t>
            </a:r>
            <a:endParaRPr lang="cs-CZ" dirty="0" smtClean="0"/>
          </a:p>
          <a:p>
            <a:pPr lvl="1"/>
            <a:r>
              <a:rPr lang="cs-CZ" dirty="0" err="1" smtClean="0"/>
              <a:t>Board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Trade</a:t>
            </a:r>
            <a:endParaRPr lang="cs-CZ" dirty="0" smtClean="0"/>
          </a:p>
          <a:p>
            <a:pPr lvl="1"/>
            <a:r>
              <a:rPr lang="cs-CZ" dirty="0" err="1" smtClean="0"/>
              <a:t>Headquarters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and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banks</a:t>
            </a:r>
            <a:r>
              <a:rPr lang="cs-CZ" dirty="0" smtClean="0"/>
              <a:t> and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institutions</a:t>
            </a:r>
            <a:endParaRPr lang="cs-CZ" dirty="0" smtClean="0"/>
          </a:p>
          <a:p>
            <a:pPr lvl="1"/>
            <a:r>
              <a:rPr lang="cs-CZ" dirty="0" err="1" smtClean="0"/>
              <a:t>Headquarters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endParaRPr lang="cs-CZ" dirty="0" smtClean="0"/>
          </a:p>
          <a:p>
            <a:r>
              <a:rPr lang="cs-CZ" dirty="0" smtClean="0"/>
              <a:t>Centre </a:t>
            </a:r>
            <a:r>
              <a:rPr lang="cs-CZ" dirty="0" err="1" smtClean="0"/>
              <a:t>of</a:t>
            </a:r>
            <a:r>
              <a:rPr lang="cs-CZ" dirty="0" smtClean="0"/>
              <a:t> shopping</a:t>
            </a:r>
          </a:p>
          <a:p>
            <a:pPr lvl="1"/>
            <a:r>
              <a:rPr lang="cs-CZ" dirty="0" smtClean="0"/>
              <a:t>Shopping </a:t>
            </a:r>
            <a:r>
              <a:rPr lang="cs-CZ" dirty="0" err="1" smtClean="0"/>
              <a:t>malls</a:t>
            </a:r>
            <a:r>
              <a:rPr lang="cs-CZ" dirty="0" smtClean="0"/>
              <a:t>, </a:t>
            </a:r>
            <a:r>
              <a:rPr lang="cs-CZ" dirty="0" err="1" smtClean="0"/>
              <a:t>centres</a:t>
            </a:r>
            <a:r>
              <a:rPr lang="cs-CZ" dirty="0" smtClean="0"/>
              <a:t> and </a:t>
            </a:r>
            <a:r>
              <a:rPr lang="cs-CZ" dirty="0" err="1" smtClean="0"/>
              <a:t>galleries</a:t>
            </a:r>
            <a:endParaRPr lang="cs-CZ" dirty="0"/>
          </a:p>
          <a:p>
            <a:pPr lvl="1"/>
            <a:r>
              <a:rPr lang="cs-CZ" dirty="0" smtClean="0"/>
              <a:t>Designer </a:t>
            </a:r>
            <a:r>
              <a:rPr lang="cs-CZ" dirty="0" err="1" smtClean="0"/>
              <a:t>boutiques</a:t>
            </a:r>
            <a:r>
              <a:rPr lang="cs-CZ" dirty="0" smtClean="0"/>
              <a:t> (Pařížská st.)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6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256584"/>
          </a:xfrm>
        </p:spPr>
        <p:txBody>
          <a:bodyPr/>
          <a:lstStyle/>
          <a:p>
            <a:r>
              <a:rPr lang="cs-CZ" dirty="0" smtClean="0"/>
              <a:t>Transport</a:t>
            </a:r>
          </a:p>
          <a:p>
            <a:pPr marL="896112" lvl="1" indent="-457200"/>
            <a:r>
              <a:rPr lang="cs-CZ" dirty="0" err="1" smtClean="0"/>
              <a:t>The</a:t>
            </a:r>
            <a:r>
              <a:rPr lang="cs-CZ" dirty="0" smtClean="0"/>
              <a:t> International </a:t>
            </a:r>
            <a:r>
              <a:rPr lang="cs-CZ" dirty="0" err="1" smtClean="0"/>
              <a:t>Airport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Václav Havel</a:t>
            </a:r>
          </a:p>
          <a:p>
            <a:pPr marL="896112" lvl="1" indent="-457200"/>
            <a:r>
              <a:rPr lang="cs-CZ" dirty="0" smtClean="0"/>
              <a:t>Prague Metro/underground </a:t>
            </a:r>
          </a:p>
          <a:p>
            <a:pPr marL="896112" lvl="1" indent="-457200"/>
            <a:r>
              <a:rPr lang="cs-CZ" dirty="0" err="1" smtClean="0"/>
              <a:t>Railways</a:t>
            </a:r>
            <a:r>
              <a:rPr lang="cs-CZ" dirty="0" smtClean="0"/>
              <a:t> – Prague </a:t>
            </a:r>
            <a:r>
              <a:rPr lang="cs-CZ" dirty="0" err="1" smtClean="0"/>
              <a:t>mains</a:t>
            </a:r>
            <a:r>
              <a:rPr lang="cs-CZ" dirty="0" smtClean="0"/>
              <a:t> station, Masaryk station</a:t>
            </a:r>
          </a:p>
          <a:p>
            <a:pPr marL="896112" lvl="1" indent="-457200"/>
            <a:r>
              <a:rPr lang="cs-CZ" dirty="0" err="1" smtClean="0"/>
              <a:t>Buses</a:t>
            </a:r>
            <a:r>
              <a:rPr lang="cs-CZ" dirty="0" smtClean="0"/>
              <a:t>/</a:t>
            </a:r>
            <a:r>
              <a:rPr lang="cs-CZ" dirty="0" err="1" smtClean="0"/>
              <a:t>Coaches</a:t>
            </a:r>
            <a:r>
              <a:rPr lang="cs-CZ" dirty="0" smtClean="0"/>
              <a:t> –Florenc station</a:t>
            </a:r>
          </a:p>
          <a:p>
            <a:pPr marL="896112" lvl="1" indent="-457200"/>
            <a:r>
              <a:rPr lang="cs-CZ" dirty="0" err="1" smtClean="0"/>
              <a:t>Tams</a:t>
            </a:r>
            <a:endParaRPr lang="cs-CZ" dirty="0" smtClean="0"/>
          </a:p>
          <a:p>
            <a:pPr marL="896112" lvl="1" indent="-457200"/>
            <a:r>
              <a:rPr lang="cs-CZ" dirty="0" smtClean="0"/>
              <a:t>Taxi </a:t>
            </a:r>
            <a:r>
              <a:rPr lang="cs-CZ" dirty="0" err="1" smtClean="0"/>
              <a:t>cars</a:t>
            </a:r>
            <a:endParaRPr lang="cs-CZ" dirty="0" smtClean="0"/>
          </a:p>
          <a:p>
            <a:pPr marL="896112" lvl="1" indent="-457200"/>
            <a:r>
              <a:rPr lang="cs-CZ" dirty="0" err="1" smtClean="0"/>
              <a:t>Boats</a:t>
            </a:r>
            <a:endParaRPr lang="cs-CZ" dirty="0" smtClean="0"/>
          </a:p>
          <a:p>
            <a:pPr marL="896112" lvl="1" indent="-457200"/>
            <a:r>
              <a:rPr lang="cs-CZ" dirty="0" err="1" smtClean="0"/>
              <a:t>Cycling</a:t>
            </a:r>
            <a:r>
              <a:rPr lang="cs-CZ" dirty="0" smtClean="0"/>
              <a:t> </a:t>
            </a:r>
            <a:r>
              <a:rPr lang="cs-CZ" dirty="0" err="1" smtClean="0"/>
              <a:t>paths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7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5157192"/>
          </a:xfrm>
        </p:spPr>
        <p:txBody>
          <a:bodyPr/>
          <a:lstStyle/>
          <a:p>
            <a:pPr marL="64008" indent="0">
              <a:buNone/>
            </a:pPr>
            <a:r>
              <a:rPr lang="cs-CZ" dirty="0" smtClean="0"/>
              <a:t>1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second </a:t>
            </a:r>
            <a:r>
              <a:rPr lang="cs-CZ" dirty="0" err="1" smtClean="0"/>
              <a:t>oldest</a:t>
            </a:r>
            <a:r>
              <a:rPr lang="cs-CZ" dirty="0" smtClean="0"/>
              <a:t> stone </a:t>
            </a:r>
            <a:r>
              <a:rPr lang="cs-CZ" dirty="0" err="1" smtClean="0"/>
              <a:t>bridge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2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architectural</a:t>
            </a:r>
            <a:r>
              <a:rPr lang="cs-CZ" dirty="0" smtClean="0"/>
              <a:t> style </a:t>
            </a:r>
            <a:r>
              <a:rPr lang="cs-CZ" dirty="0" err="1" smtClean="0"/>
              <a:t>is</a:t>
            </a:r>
            <a:r>
              <a:rPr lang="cs-CZ" dirty="0" smtClean="0"/>
              <a:t> St. </a:t>
            </a:r>
            <a:r>
              <a:rPr lang="cs-CZ" dirty="0" err="1" smtClean="0"/>
              <a:t>Vitus</a:t>
            </a:r>
            <a:r>
              <a:rPr lang="cs-CZ" dirty="0" smtClean="0"/>
              <a:t> </a:t>
            </a:r>
            <a:r>
              <a:rPr lang="cs-CZ" dirty="0" err="1" smtClean="0"/>
              <a:t>Cathedral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r>
              <a:rPr lang="cs-CZ" dirty="0" smtClean="0"/>
              <a:t> in?</a:t>
            </a:r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3 </a:t>
            </a:r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Prague </a:t>
            </a:r>
            <a:r>
              <a:rPr lang="cs-CZ" dirty="0" err="1" smtClean="0"/>
              <a:t>quarters</a:t>
            </a:r>
            <a:r>
              <a:rPr lang="cs-CZ" dirty="0" smtClean="0"/>
              <a:t>/</a:t>
            </a:r>
            <a:r>
              <a:rPr lang="cs-CZ" dirty="0" err="1" smtClean="0"/>
              <a:t>towns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r>
              <a:rPr lang="cs-CZ" dirty="0" smtClean="0"/>
              <a:t>4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Charles </a:t>
            </a:r>
            <a:r>
              <a:rPr lang="cs-CZ" dirty="0" err="1" smtClean="0"/>
              <a:t>Universtiy</a:t>
            </a:r>
            <a:r>
              <a:rPr lang="cs-CZ" dirty="0" smtClean="0"/>
              <a:t> </a:t>
            </a:r>
            <a:r>
              <a:rPr lang="cs-CZ" dirty="0" err="1" smtClean="0"/>
              <a:t>founded</a:t>
            </a:r>
            <a:r>
              <a:rPr lang="cs-CZ" dirty="0" smtClean="0"/>
              <a:t>?</a:t>
            </a:r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3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ANSWER KEY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</p:spPr>
        <p:txBody>
          <a:bodyPr/>
          <a:lstStyle/>
          <a:p>
            <a:pPr marL="64008" indent="0">
              <a:buNone/>
            </a:pPr>
            <a:r>
              <a:rPr lang="cs-CZ" dirty="0" smtClean="0"/>
              <a:t>1	 Charles </a:t>
            </a:r>
            <a:r>
              <a:rPr lang="cs-CZ" dirty="0" err="1" smtClean="0"/>
              <a:t>bridge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2	 </a:t>
            </a:r>
            <a:r>
              <a:rPr lang="cs-CZ" dirty="0" err="1"/>
              <a:t>G</a:t>
            </a:r>
            <a:r>
              <a:rPr lang="cs-CZ" dirty="0" err="1" smtClean="0"/>
              <a:t>othic</a:t>
            </a:r>
            <a:r>
              <a:rPr lang="cs-CZ" dirty="0" smtClean="0"/>
              <a:t> style</a:t>
            </a:r>
          </a:p>
          <a:p>
            <a:pPr marL="64008" indent="0">
              <a:buNone/>
            </a:pPr>
            <a:r>
              <a:rPr lang="cs-CZ" dirty="0" smtClean="0"/>
              <a:t>3	Hradčany,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Lesser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,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, New </a:t>
            </a:r>
            <a:r>
              <a:rPr lang="cs-CZ" dirty="0" err="1" smtClean="0"/>
              <a:t>Town</a:t>
            </a:r>
            <a:endParaRPr lang="cs-CZ" dirty="0" smtClean="0"/>
          </a:p>
          <a:p>
            <a:pPr marL="64008" indent="0">
              <a:buNone/>
            </a:pPr>
            <a:r>
              <a:rPr lang="cs-CZ" dirty="0" smtClean="0"/>
              <a:t>4	1378</a:t>
            </a:r>
          </a:p>
        </p:txBody>
      </p:sp>
    </p:spTree>
    <p:extLst>
      <p:ext uri="{BB962C8B-B14F-4D97-AF65-F5344CB8AC3E}">
        <p14:creationId xmlns:p14="http://schemas.microsoft.com/office/powerpoint/2010/main" val="6545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EL-HMOUDOVÁ, Dagmar. </a:t>
            </a:r>
            <a:r>
              <a:rPr lang="cs-CZ" sz="3200" i="1" dirty="0">
                <a:latin typeface="Calibri" panose="020F0502020204030204" pitchFamily="34" charset="0"/>
                <a:ea typeface="Calibri"/>
                <a:cs typeface="Times New Roman"/>
              </a:rPr>
              <a:t>Angličtina - Maturitní témata</a:t>
            </a: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. Český Těšín: Petra </a:t>
            </a:r>
            <a:r>
              <a:rPr lang="cs-CZ" sz="3200" dirty="0" err="1">
                <a:latin typeface="Calibri" panose="020F0502020204030204" pitchFamily="34" charset="0"/>
                <a:ea typeface="Calibri"/>
                <a:cs typeface="Times New Roman"/>
              </a:rPr>
              <a:t>Velanová</a:t>
            </a:r>
            <a:r>
              <a:rPr lang="cs-CZ" sz="3200" dirty="0">
                <a:latin typeface="Calibri" panose="020F0502020204030204" pitchFamily="34" charset="0"/>
                <a:ea typeface="Calibri"/>
                <a:cs typeface="Times New Roman"/>
              </a:rPr>
              <a:t>, Třebíč, 2006, ISBN </a:t>
            </a:r>
            <a:r>
              <a:rPr lang="cs-CZ" sz="3200" dirty="0" smtClean="0">
                <a:latin typeface="Calibri" panose="020F0502020204030204" pitchFamily="34" charset="0"/>
                <a:ea typeface="Calibri"/>
                <a:cs typeface="Times New Roman"/>
              </a:rPr>
              <a:t>9788086873046.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cs-CZ" sz="3200" i="1" dirty="0" smtClean="0">
                <a:latin typeface="Calibri" panose="020F0502020204030204" pitchFamily="34" charset="0"/>
              </a:rPr>
              <a:t>Wikipedie </a:t>
            </a:r>
            <a:r>
              <a:rPr lang="en-US" sz="3200" dirty="0">
                <a:latin typeface="Calibri" panose="020F0502020204030204" pitchFamily="34" charset="0"/>
              </a:rPr>
              <a:t>[online].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>
                <a:latin typeface="Calibri" panose="020F0502020204030204" pitchFamily="34" charset="0"/>
              </a:rPr>
              <a:t>[cit. </a:t>
            </a:r>
            <a:r>
              <a:rPr lang="en-US" sz="3200" dirty="0" smtClean="0">
                <a:latin typeface="Calibri" panose="020F0502020204030204" pitchFamily="34" charset="0"/>
              </a:rPr>
              <a:t>201</a:t>
            </a:r>
            <a:r>
              <a:rPr lang="cs-CZ" sz="3200" dirty="0" smtClean="0">
                <a:latin typeface="Calibri" panose="020F0502020204030204" pitchFamily="34" charset="0"/>
              </a:rPr>
              <a:t>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04</a:t>
            </a:r>
            <a:r>
              <a:rPr lang="en-US" sz="3200" dirty="0" smtClean="0">
                <a:latin typeface="Calibri" panose="020F0502020204030204" pitchFamily="34" charset="0"/>
              </a:rPr>
              <a:t>-</a:t>
            </a:r>
            <a:r>
              <a:rPr lang="cs-CZ" sz="3200" dirty="0" smtClean="0">
                <a:latin typeface="Calibri" panose="020F0502020204030204" pitchFamily="34" charset="0"/>
              </a:rPr>
              <a:t>1</a:t>
            </a:r>
            <a:r>
              <a:rPr lang="cs-CZ" sz="3200" dirty="0">
                <a:latin typeface="Calibri" panose="020F0502020204030204" pitchFamily="34" charset="0"/>
              </a:rPr>
              <a:t>5</a:t>
            </a:r>
            <a:r>
              <a:rPr lang="en-US" sz="3200" dirty="0" smtClean="0">
                <a:latin typeface="Calibri" panose="020F0502020204030204" pitchFamily="34" charset="0"/>
              </a:rPr>
              <a:t>]. </a:t>
            </a:r>
            <a:r>
              <a:rPr lang="en-US" sz="3200" dirty="0" err="1" smtClean="0">
                <a:latin typeface="Calibri" panose="020F0502020204030204" pitchFamily="34" charset="0"/>
              </a:rPr>
              <a:t>Dostupné</a:t>
            </a:r>
            <a:r>
              <a:rPr lang="cs-CZ" sz="3200" dirty="0"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z</a:t>
            </a:r>
            <a:r>
              <a:rPr lang="cs-CZ" sz="3200" dirty="0" smtClean="0">
                <a:latin typeface="Calibri" panose="020F0502020204030204" pitchFamily="34" charset="0"/>
              </a:rPr>
              <a:t>: </a:t>
            </a:r>
            <a:r>
              <a:rPr lang="cs-CZ" sz="3200" dirty="0">
                <a:latin typeface="Calibri" panose="020F0502020204030204" pitchFamily="34" charset="0"/>
              </a:rPr>
              <a:t>http://</a:t>
            </a:r>
            <a:r>
              <a:rPr lang="cs-CZ" sz="3200" dirty="0" smtClean="0">
                <a:latin typeface="Calibri" panose="020F0502020204030204" pitchFamily="34" charset="0"/>
              </a:rPr>
              <a:t>en.wikipedia.org/wiki/Prague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7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/>
          <a:lstStyle/>
          <a:p>
            <a:pPr algn="ctr"/>
            <a:r>
              <a:rPr lang="cs-CZ" b="1" dirty="0" smtClean="0"/>
              <a:t>PRAGUE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dirty="0" smtClean="0"/>
              <a:t>Basic </a:t>
            </a:r>
            <a:r>
              <a:rPr lang="cs-CZ" dirty="0" err="1" smtClean="0"/>
              <a:t>facts</a:t>
            </a:r>
            <a:endParaRPr lang="cs-CZ" dirty="0" smtClean="0"/>
          </a:p>
          <a:p>
            <a:r>
              <a:rPr lang="cs-CZ" dirty="0" err="1" smtClean="0"/>
              <a:t>Tourists</a:t>
            </a:r>
            <a:r>
              <a:rPr lang="cs-CZ" dirty="0" smtClean="0"/>
              <a:t> </a:t>
            </a:r>
            <a:r>
              <a:rPr lang="cs-CZ" dirty="0" err="1" smtClean="0"/>
              <a:t>attractions</a:t>
            </a:r>
            <a:r>
              <a:rPr lang="cs-CZ" dirty="0" smtClean="0"/>
              <a:t> – </a:t>
            </a:r>
            <a:r>
              <a:rPr lang="cs-CZ" dirty="0" err="1" smtClean="0"/>
              <a:t>sights</a:t>
            </a:r>
            <a:r>
              <a:rPr lang="cs-CZ" dirty="0" smtClean="0"/>
              <a:t>, </a:t>
            </a:r>
            <a:r>
              <a:rPr lang="cs-CZ" dirty="0" err="1" smtClean="0"/>
              <a:t>monuments</a:t>
            </a:r>
            <a:endParaRPr lang="cs-CZ" dirty="0" smtClean="0"/>
          </a:p>
          <a:p>
            <a:r>
              <a:rPr lang="cs-CZ" dirty="0" err="1" smtClean="0"/>
              <a:t>Institutions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1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cs-CZ" dirty="0" smtClean="0"/>
              <a:t>PRAGUE – basic </a:t>
            </a:r>
            <a:r>
              <a:rPr lang="cs-CZ" dirty="0" err="1" smtClean="0"/>
              <a:t>facts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cs-CZ" dirty="0" err="1" smtClean="0"/>
              <a:t>Mother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cities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Hundred</a:t>
            </a:r>
            <a:r>
              <a:rPr lang="cs-CZ" dirty="0" smtClean="0"/>
              <a:t> </a:t>
            </a:r>
            <a:r>
              <a:rPr lang="cs-CZ" dirty="0" err="1" smtClean="0"/>
              <a:t>Spired</a:t>
            </a:r>
            <a:r>
              <a:rPr lang="cs-CZ" dirty="0" smtClean="0"/>
              <a:t> - </a:t>
            </a:r>
            <a:r>
              <a:rPr lang="cs-CZ" dirty="0" err="1" smtClean="0"/>
              <a:t>nicknames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Czech Republic</a:t>
            </a:r>
          </a:p>
          <a:p>
            <a:r>
              <a:rPr lang="cs-CZ" dirty="0" err="1" smtClean="0"/>
              <a:t>Situated</a:t>
            </a:r>
            <a:r>
              <a:rPr lang="cs-CZ" dirty="0" smtClean="0"/>
              <a:t> in </a:t>
            </a:r>
            <a:r>
              <a:rPr lang="cs-CZ" dirty="0" err="1" smtClean="0"/>
              <a:t>Central</a:t>
            </a:r>
            <a:r>
              <a:rPr lang="cs-CZ" dirty="0" smtClean="0"/>
              <a:t> Bohemia on </a:t>
            </a:r>
            <a:r>
              <a:rPr lang="cs-CZ" dirty="0" err="1" smtClean="0"/>
              <a:t>the</a:t>
            </a:r>
            <a:r>
              <a:rPr lang="cs-CZ" dirty="0" smtClean="0"/>
              <a:t> Vltava </a:t>
            </a:r>
            <a:r>
              <a:rPr lang="cs-CZ" dirty="0" err="1" smtClean="0"/>
              <a:t>river</a:t>
            </a:r>
            <a:endParaRPr lang="cs-CZ" dirty="0" smtClean="0"/>
          </a:p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divisions</a:t>
            </a:r>
            <a:endParaRPr lang="cs-CZ" dirty="0" smtClean="0"/>
          </a:p>
          <a:p>
            <a:r>
              <a:rPr lang="cs-CZ" dirty="0" err="1" smtClean="0"/>
              <a:t>Population</a:t>
            </a:r>
            <a:r>
              <a:rPr lang="cs-CZ" dirty="0" smtClean="0"/>
              <a:t>: 1.3 </a:t>
            </a:r>
            <a:r>
              <a:rPr lang="cs-CZ" dirty="0" err="1" smtClean="0"/>
              <a:t>million</a:t>
            </a:r>
            <a:endParaRPr lang="cs-CZ" dirty="0" smtClean="0"/>
          </a:p>
          <a:p>
            <a:r>
              <a:rPr lang="cs-CZ" dirty="0" smtClean="0"/>
              <a:t>Area: 496 </a:t>
            </a:r>
            <a:r>
              <a:rPr lang="cs-CZ" dirty="0" err="1" smtClean="0"/>
              <a:t>sq</a:t>
            </a:r>
            <a:r>
              <a:rPr lang="cs-CZ" dirty="0" smtClean="0"/>
              <a:t> km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city in </a:t>
            </a:r>
            <a:r>
              <a:rPr lang="cs-CZ" dirty="0" err="1" smtClean="0"/>
              <a:t>the</a:t>
            </a:r>
            <a:r>
              <a:rPr lang="cs-CZ" dirty="0" smtClean="0"/>
              <a:t> CR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President, </a:t>
            </a:r>
            <a:r>
              <a:rPr lang="cs-CZ" dirty="0" err="1" smtClean="0"/>
              <a:t>Government</a:t>
            </a:r>
            <a:r>
              <a:rPr lang="cs-CZ" dirty="0" smtClean="0"/>
              <a:t>, </a:t>
            </a:r>
            <a:r>
              <a:rPr lang="cs-CZ" dirty="0" err="1"/>
              <a:t>P</a:t>
            </a:r>
            <a:r>
              <a:rPr lang="cs-CZ" dirty="0" err="1" smtClean="0"/>
              <a:t>arliament</a:t>
            </a:r>
            <a:r>
              <a:rPr lang="cs-CZ" dirty="0" smtClean="0"/>
              <a:t>, </a:t>
            </a:r>
            <a:r>
              <a:rPr lang="cs-CZ" dirty="0" err="1" smtClean="0"/>
              <a:t>Senate</a:t>
            </a:r>
            <a:endParaRPr lang="cs-CZ" dirty="0" smtClean="0"/>
          </a:p>
          <a:p>
            <a:r>
              <a:rPr lang="cs-CZ" dirty="0" err="1" smtClean="0"/>
              <a:t>Administrative</a:t>
            </a:r>
            <a:r>
              <a:rPr lang="cs-CZ" dirty="0" smtClean="0"/>
              <a:t>, </a:t>
            </a:r>
            <a:r>
              <a:rPr lang="cs-CZ" dirty="0" err="1" smtClean="0"/>
              <a:t>cultural</a:t>
            </a:r>
            <a:r>
              <a:rPr lang="cs-CZ" dirty="0" smtClean="0"/>
              <a:t>, </a:t>
            </a:r>
            <a:r>
              <a:rPr lang="cs-CZ" dirty="0" err="1" smtClean="0"/>
              <a:t>educational</a:t>
            </a:r>
            <a:r>
              <a:rPr lang="cs-CZ" dirty="0" smtClean="0"/>
              <a:t>, </a:t>
            </a:r>
            <a:r>
              <a:rPr lang="cs-CZ" dirty="0" err="1" smtClean="0"/>
              <a:t>economical</a:t>
            </a:r>
            <a:r>
              <a:rPr lang="cs-CZ" dirty="0" smtClean="0"/>
              <a:t> and </a:t>
            </a:r>
            <a:r>
              <a:rPr lang="cs-CZ" dirty="0" err="1" smtClean="0"/>
              <a:t>tourist</a:t>
            </a:r>
            <a:r>
              <a:rPr lang="cs-CZ" dirty="0" smtClean="0"/>
              <a:t> centre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cs-CZ" dirty="0" smtClean="0"/>
              <a:t>TOURISTIC ATTRACTIONS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Hradčany</a:t>
            </a:r>
            <a:r>
              <a:rPr lang="en-US" dirty="0"/>
              <a:t> and Lesser Town (</a:t>
            </a:r>
            <a:r>
              <a:rPr lang="en-US" dirty="0" err="1"/>
              <a:t>Malá</a:t>
            </a:r>
            <a:r>
              <a:rPr lang="en-US" dirty="0"/>
              <a:t> </a:t>
            </a:r>
            <a:r>
              <a:rPr lang="en-US" dirty="0" err="1"/>
              <a:t>Strana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Prague Castle with the St. Vitus </a:t>
            </a:r>
            <a:r>
              <a:rPr lang="en-US" dirty="0" smtClean="0"/>
              <a:t>Cathedral</a:t>
            </a:r>
            <a:r>
              <a:rPr lang="cs-CZ" dirty="0" smtClean="0"/>
              <a:t> –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Royal</a:t>
            </a:r>
            <a:r>
              <a:rPr lang="cs-CZ" dirty="0" smtClean="0"/>
              <a:t> </a:t>
            </a:r>
            <a:r>
              <a:rPr lang="cs-CZ" dirty="0" err="1" smtClean="0"/>
              <a:t>Palace</a:t>
            </a:r>
            <a:r>
              <a:rPr lang="cs-CZ" dirty="0" smtClean="0"/>
              <a:t> (Vladislav </a:t>
            </a:r>
            <a:r>
              <a:rPr lang="cs-CZ" dirty="0" err="1" smtClean="0"/>
              <a:t>hall</a:t>
            </a:r>
            <a:r>
              <a:rPr lang="cs-CZ" dirty="0" smtClean="0"/>
              <a:t> - </a:t>
            </a:r>
            <a:r>
              <a:rPr lang="cs-CZ" dirty="0" err="1" smtClean="0"/>
              <a:t>Renaissance</a:t>
            </a:r>
            <a:r>
              <a:rPr lang="cs-CZ" dirty="0" smtClean="0"/>
              <a:t> </a:t>
            </a:r>
            <a:r>
              <a:rPr lang="cs-CZ" dirty="0" err="1" smtClean="0"/>
              <a:t>origine</a:t>
            </a:r>
            <a:r>
              <a:rPr lang="cs-CZ" dirty="0" smtClean="0"/>
              <a:t>), St. </a:t>
            </a:r>
            <a:r>
              <a:rPr lang="cs-CZ" dirty="0" err="1" smtClean="0"/>
              <a:t>Vitus</a:t>
            </a:r>
            <a:r>
              <a:rPr lang="cs-CZ" dirty="0" smtClean="0"/>
              <a:t> </a:t>
            </a:r>
            <a:r>
              <a:rPr lang="cs-CZ" dirty="0" err="1" smtClean="0"/>
              <a:t>Cathedral</a:t>
            </a:r>
            <a:r>
              <a:rPr lang="cs-CZ" dirty="0" smtClean="0"/>
              <a:t> (</a:t>
            </a:r>
            <a:r>
              <a:rPr lang="cs-CZ" dirty="0" err="1" smtClean="0"/>
              <a:t>started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Holy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Charles IV, </a:t>
            </a:r>
            <a:r>
              <a:rPr lang="cs-CZ" dirty="0" err="1" smtClean="0"/>
              <a:t>took</a:t>
            </a:r>
            <a:r>
              <a:rPr lang="cs-CZ" dirty="0" smtClean="0"/>
              <a:t> 600 </a:t>
            </a:r>
            <a:r>
              <a:rPr lang="cs-CZ" dirty="0" err="1" smtClean="0"/>
              <a:t>years</a:t>
            </a:r>
            <a:r>
              <a:rPr lang="cs-CZ" dirty="0" smtClean="0"/>
              <a:t> to </a:t>
            </a:r>
            <a:r>
              <a:rPr lang="cs-CZ" dirty="0" err="1" smtClean="0"/>
              <a:t>built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 err="1" smtClean="0"/>
              <a:t>gothic</a:t>
            </a:r>
            <a:r>
              <a:rPr lang="cs-CZ" dirty="0" smtClean="0"/>
              <a:t> </a:t>
            </a:r>
            <a:r>
              <a:rPr lang="cs-CZ" dirty="0" err="1" smtClean="0"/>
              <a:t>architecture</a:t>
            </a:r>
            <a:r>
              <a:rPr lang="cs-CZ" dirty="0" smtClean="0"/>
              <a:t>), St. </a:t>
            </a:r>
            <a:r>
              <a:rPr lang="cs-CZ" dirty="0" err="1" smtClean="0"/>
              <a:t>George´s</a:t>
            </a:r>
            <a:r>
              <a:rPr lang="cs-CZ" dirty="0"/>
              <a:t> </a:t>
            </a:r>
            <a:r>
              <a:rPr lang="cs-CZ" dirty="0" err="1" smtClean="0"/>
              <a:t>Basilica</a:t>
            </a:r>
            <a:r>
              <a:rPr lang="cs-CZ" dirty="0" smtClean="0"/>
              <a:t> and </a:t>
            </a:r>
            <a:r>
              <a:rPr lang="cs-CZ" dirty="0" err="1" smtClean="0"/>
              <a:t>Convent</a:t>
            </a:r>
            <a:r>
              <a:rPr lang="cs-CZ" dirty="0" smtClean="0"/>
              <a:t> (</a:t>
            </a:r>
            <a:r>
              <a:rPr lang="cs-CZ" dirty="0" err="1" smtClean="0"/>
              <a:t>founded</a:t>
            </a:r>
            <a:r>
              <a:rPr lang="cs-CZ" dirty="0" smtClean="0"/>
              <a:t> in 10th.c., </a:t>
            </a:r>
            <a:r>
              <a:rPr lang="cs-CZ" dirty="0" err="1"/>
              <a:t>R</a:t>
            </a:r>
            <a:r>
              <a:rPr lang="cs-CZ" dirty="0" err="1" smtClean="0"/>
              <a:t>omanesque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r>
              <a:rPr lang="cs-CZ" dirty="0" smtClean="0"/>
              <a:t>)</a:t>
            </a:r>
            <a:endParaRPr lang="en-US" dirty="0"/>
          </a:p>
          <a:p>
            <a:pPr lvl="1"/>
            <a:r>
              <a:rPr lang="en-US" dirty="0"/>
              <a:t>The Baroque Saint Nicholas </a:t>
            </a:r>
            <a:r>
              <a:rPr lang="en-US" dirty="0" err="1" smtClean="0"/>
              <a:t>Churc</a:t>
            </a:r>
            <a:r>
              <a:rPr lang="cs-CZ" dirty="0" smtClean="0"/>
              <a:t>h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 Charles </a:t>
            </a:r>
            <a:r>
              <a:rPr lang="cs-CZ" dirty="0" err="1" smtClean="0"/>
              <a:t>Bridge</a:t>
            </a:r>
            <a:r>
              <a:rPr lang="cs-CZ" dirty="0" smtClean="0"/>
              <a:t> (2nd </a:t>
            </a:r>
            <a:r>
              <a:rPr lang="cs-CZ" dirty="0" err="1" smtClean="0"/>
              <a:t>oldest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CR, </a:t>
            </a:r>
            <a:r>
              <a:rPr lang="cs-CZ" dirty="0" err="1" smtClean="0"/>
              <a:t>built</a:t>
            </a:r>
            <a:r>
              <a:rPr lang="cs-CZ" dirty="0" smtClean="0"/>
              <a:t> in 14th cent.,</a:t>
            </a:r>
            <a:r>
              <a:rPr lang="cs-CZ" dirty="0" err="1" smtClean="0"/>
              <a:t>gothic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, 17th-18th cent. 30 </a:t>
            </a:r>
            <a:r>
              <a:rPr lang="cs-CZ" dirty="0" err="1" smtClean="0"/>
              <a:t>baroque</a:t>
            </a:r>
            <a:r>
              <a:rPr lang="cs-CZ" dirty="0" smtClean="0"/>
              <a:t> </a:t>
            </a:r>
            <a:r>
              <a:rPr lang="cs-CZ" dirty="0" err="1" smtClean="0"/>
              <a:t>statues</a:t>
            </a:r>
            <a:r>
              <a:rPr lang="cs-CZ" dirty="0" smtClean="0"/>
              <a:t> and </a:t>
            </a:r>
            <a:r>
              <a:rPr lang="cs-CZ" dirty="0" err="1" smtClean="0"/>
              <a:t>sculptures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Petřín </a:t>
            </a:r>
            <a:r>
              <a:rPr lang="cs-CZ" dirty="0" err="1" smtClean="0"/>
              <a:t>hill</a:t>
            </a:r>
            <a:r>
              <a:rPr lang="cs-CZ" dirty="0" smtClean="0"/>
              <a:t> (maze, </a:t>
            </a:r>
            <a:r>
              <a:rPr lang="cs-CZ" dirty="0" err="1" smtClean="0"/>
              <a:t>funicular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Lennon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2708"/>
            <a:ext cx="8229600" cy="6250628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and </a:t>
            </a:r>
            <a:r>
              <a:rPr lang="cs-CZ" dirty="0" err="1" smtClean="0"/>
              <a:t>Jewish</a:t>
            </a:r>
            <a:r>
              <a:rPr lang="cs-CZ" dirty="0" smtClean="0"/>
              <a:t> </a:t>
            </a:r>
            <a:r>
              <a:rPr lang="cs-CZ" dirty="0" err="1" smtClean="0"/>
              <a:t>Quarter</a:t>
            </a:r>
            <a:r>
              <a:rPr lang="cs-CZ" dirty="0" smtClean="0"/>
              <a:t> (Josefov)</a:t>
            </a:r>
          </a:p>
          <a:p>
            <a:pPr marL="896112" lvl="1" indent="-457200"/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Square (</a:t>
            </a:r>
            <a:r>
              <a:rPr lang="cs-CZ" dirty="0" err="1" smtClean="0"/>
              <a:t>gothic</a:t>
            </a:r>
            <a:r>
              <a:rPr lang="cs-CZ" dirty="0" smtClean="0"/>
              <a:t>, </a:t>
            </a:r>
            <a:r>
              <a:rPr lang="cs-CZ" dirty="0" err="1" smtClean="0"/>
              <a:t>renaissance</a:t>
            </a:r>
            <a:r>
              <a:rPr lang="cs-CZ" dirty="0" smtClean="0"/>
              <a:t>, </a:t>
            </a:r>
            <a:r>
              <a:rPr lang="cs-CZ" dirty="0" err="1" smtClean="0"/>
              <a:t>baroque</a:t>
            </a:r>
            <a:r>
              <a:rPr lang="cs-CZ" dirty="0" smtClean="0"/>
              <a:t> </a:t>
            </a:r>
            <a:r>
              <a:rPr lang="cs-CZ" dirty="0" err="1" smtClean="0"/>
              <a:t>buildings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City </a:t>
            </a:r>
            <a:r>
              <a:rPr lang="cs-CZ" dirty="0" err="1" smtClean="0"/>
              <a:t>Hall</a:t>
            </a:r>
            <a:r>
              <a:rPr lang="cs-CZ" dirty="0" smtClean="0"/>
              <a:t> (</a:t>
            </a:r>
            <a:r>
              <a:rPr lang="cs-CZ" dirty="0" err="1" smtClean="0"/>
              <a:t>renaissance</a:t>
            </a:r>
            <a:r>
              <a:rPr lang="cs-CZ" dirty="0" smtClean="0"/>
              <a:t>, </a:t>
            </a:r>
            <a:r>
              <a:rPr lang="cs-CZ" dirty="0" err="1" smtClean="0"/>
              <a:t>Astronomical</a:t>
            </a:r>
            <a:r>
              <a:rPr lang="cs-CZ" dirty="0" smtClean="0"/>
              <a:t> </a:t>
            </a:r>
            <a:r>
              <a:rPr lang="cs-CZ" dirty="0" err="1" smtClean="0"/>
              <a:t>Clock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Lady </a:t>
            </a:r>
            <a:r>
              <a:rPr lang="cs-CZ" dirty="0" err="1" smtClean="0"/>
              <a:t>before</a:t>
            </a:r>
            <a:r>
              <a:rPr lang="cs-CZ" dirty="0" smtClean="0"/>
              <a:t> Týn (</a:t>
            </a:r>
            <a:r>
              <a:rPr lang="cs-CZ" dirty="0" err="1" smtClean="0"/>
              <a:t>gothic</a:t>
            </a:r>
            <a:r>
              <a:rPr lang="cs-CZ" dirty="0" smtClean="0"/>
              <a:t>, 14th cent., 80 metres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tower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Pařížská street (art nouveau </a:t>
            </a:r>
            <a:r>
              <a:rPr lang="cs-CZ" dirty="0" err="1" smtClean="0"/>
              <a:t>buildings</a:t>
            </a:r>
            <a:r>
              <a:rPr lang="cs-CZ" dirty="0" smtClean="0"/>
              <a:t>, </a:t>
            </a:r>
            <a:r>
              <a:rPr lang="cs-CZ" dirty="0" err="1" smtClean="0"/>
              <a:t>ornaments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Jewish</a:t>
            </a:r>
            <a:r>
              <a:rPr lang="cs-CZ" dirty="0" smtClean="0"/>
              <a:t> </a:t>
            </a:r>
            <a:r>
              <a:rPr lang="cs-CZ" dirty="0" err="1" smtClean="0"/>
              <a:t>Cemetery</a:t>
            </a:r>
            <a:r>
              <a:rPr lang="cs-CZ" dirty="0" smtClean="0"/>
              <a:t> (medieval)</a:t>
            </a:r>
          </a:p>
          <a:p>
            <a:pPr lvl="1"/>
            <a:r>
              <a:rPr lang="cs-CZ" dirty="0" err="1" smtClean="0"/>
              <a:t>Old</a:t>
            </a:r>
            <a:r>
              <a:rPr lang="cs-CZ" dirty="0" smtClean="0"/>
              <a:t> New </a:t>
            </a:r>
            <a:r>
              <a:rPr lang="cs-CZ" dirty="0" err="1" smtClean="0"/>
              <a:t>Synagogue</a:t>
            </a:r>
            <a:r>
              <a:rPr lang="cs-CZ" dirty="0" smtClean="0"/>
              <a:t> (13th cent.)</a:t>
            </a:r>
          </a:p>
          <a:p>
            <a:pPr lvl="1"/>
            <a:r>
              <a:rPr lang="cs-CZ" dirty="0" err="1" smtClean="0"/>
              <a:t>Spanish</a:t>
            </a:r>
            <a:r>
              <a:rPr lang="cs-CZ" dirty="0" smtClean="0"/>
              <a:t> </a:t>
            </a:r>
            <a:r>
              <a:rPr lang="cs-CZ" dirty="0" err="1" smtClean="0"/>
              <a:t>Synagogue</a:t>
            </a:r>
            <a:r>
              <a:rPr lang="cs-CZ" dirty="0" smtClean="0"/>
              <a:t> (</a:t>
            </a:r>
            <a:r>
              <a:rPr lang="cs-CZ" dirty="0" err="1" smtClean="0"/>
              <a:t>moresque</a:t>
            </a:r>
            <a:r>
              <a:rPr lang="cs-CZ" dirty="0" smtClean="0"/>
              <a:t> style)</a:t>
            </a:r>
          </a:p>
          <a:p>
            <a:pPr lvl="1"/>
            <a:r>
              <a:rPr lang="cs-CZ" dirty="0" err="1" smtClean="0"/>
              <a:t>Powder</a:t>
            </a:r>
            <a:r>
              <a:rPr lang="cs-CZ" dirty="0" smtClean="0"/>
              <a:t> Tower – </a:t>
            </a:r>
            <a:r>
              <a:rPr lang="cs-CZ" dirty="0" err="1" smtClean="0"/>
              <a:t>gothic</a:t>
            </a:r>
            <a:r>
              <a:rPr lang="cs-CZ" dirty="0" smtClean="0"/>
              <a:t> </a:t>
            </a:r>
            <a:r>
              <a:rPr lang="cs-CZ" dirty="0" err="1" smtClean="0"/>
              <a:t>tower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city </a:t>
            </a:r>
            <a:r>
              <a:rPr lang="cs-CZ" dirty="0" err="1" smtClean="0"/>
              <a:t>walls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Municipal</a:t>
            </a:r>
            <a:r>
              <a:rPr lang="cs-CZ" dirty="0" smtClean="0"/>
              <a:t> House (art nouveau, concert </a:t>
            </a:r>
            <a:r>
              <a:rPr lang="cs-CZ" dirty="0" err="1" smtClean="0"/>
              <a:t>hall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pPr marL="53721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4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Prague </a:t>
            </a:r>
            <a:r>
              <a:rPr lang="cs-CZ" sz="3600" dirty="0" err="1"/>
              <a:t>C</a:t>
            </a:r>
            <a:r>
              <a:rPr lang="cs-CZ" sz="3600" dirty="0" err="1" smtClean="0"/>
              <a:t>astle</a:t>
            </a:r>
            <a:r>
              <a:rPr lang="cs-CZ" sz="3600" dirty="0" smtClean="0"/>
              <a:t> and Charles </a:t>
            </a:r>
            <a:r>
              <a:rPr lang="cs-CZ" sz="3600" dirty="0" err="1" smtClean="0"/>
              <a:t>Bridge</a:t>
            </a:r>
            <a:endParaRPr lang="cs-CZ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268760"/>
            <a:ext cx="6096000" cy="456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11560" y="5877588"/>
            <a:ext cx="8039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</a:t>
            </a:r>
            <a:r>
              <a:rPr lang="cs-CZ" sz="105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cit2014-04-15]. Dostupný pod licencí</a:t>
            </a:r>
            <a:r>
              <a:rPr lang="en-US" sz="1050" dirty="0"/>
              <a:t> </a:t>
            </a:r>
            <a:r>
              <a:rPr lang="en-US" sz="1050" dirty="0">
                <a:hlinkClick r:id="rId3" tooltip="w:en:Creative Commons"/>
              </a:rPr>
              <a:t>Creative Commons</a:t>
            </a:r>
            <a:r>
              <a:rPr lang="en-US" sz="1050" dirty="0"/>
              <a:t> </a:t>
            </a:r>
            <a:r>
              <a:rPr lang="en-US" sz="1050" dirty="0">
                <a:hlinkClick r:id="rId4"/>
              </a:rPr>
              <a:t>Attribution-Share Alike 3.0 </a:t>
            </a:r>
            <a:r>
              <a:rPr lang="en-US" sz="1050" dirty="0" err="1">
                <a:hlinkClick r:id="rId4"/>
              </a:rPr>
              <a:t>Unported</a:t>
            </a:r>
            <a:r>
              <a:rPr lang="en-US" sz="1050" dirty="0">
                <a:hlinkClick r:id="rId4"/>
              </a:rPr>
              <a:t> </a:t>
            </a:r>
            <a:r>
              <a:rPr lang="cs-CZ" sz="1050" dirty="0" smtClean="0">
                <a:hlinkClick r:id="rId5"/>
              </a:rPr>
              <a:t>http</a:t>
            </a:r>
            <a:r>
              <a:rPr lang="cs-CZ" sz="1050" dirty="0">
                <a:hlinkClick r:id="rId5"/>
              </a:rPr>
              <a:t>://</a:t>
            </a:r>
            <a:r>
              <a:rPr lang="cs-CZ" sz="1050" dirty="0" smtClean="0">
                <a:hlinkClick r:id="rId5"/>
              </a:rPr>
              <a:t>upload.wikimedia.org/wikipedia/commons/thumb/2/21/Hradcany_karol_bridge_beentree.jpg/800px-Hradcany_karol_bridge_beentree.jpg</a:t>
            </a:r>
            <a:endParaRPr lang="cs-CZ" sz="105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6758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338176"/>
          </a:xfrm>
        </p:spPr>
        <p:txBody>
          <a:bodyPr anchor="ctr">
            <a:normAutofit/>
          </a:bodyPr>
          <a:lstStyle/>
          <a:p>
            <a:r>
              <a:rPr lang="cs-CZ" dirty="0" smtClean="0"/>
              <a:t>New </a:t>
            </a:r>
            <a:r>
              <a:rPr lang="cs-CZ" dirty="0" err="1" smtClean="0"/>
              <a:t>Town</a:t>
            </a:r>
            <a:endParaRPr lang="cs-CZ" dirty="0" smtClean="0"/>
          </a:p>
          <a:p>
            <a:pPr lvl="1"/>
            <a:r>
              <a:rPr lang="cs-CZ" dirty="0" err="1" smtClean="0"/>
              <a:t>Wenceslas</a:t>
            </a:r>
            <a:r>
              <a:rPr lang="cs-CZ" dirty="0" smtClean="0"/>
              <a:t> Square (1 km long, </a:t>
            </a:r>
            <a:r>
              <a:rPr lang="cs-CZ" dirty="0" err="1" smtClean="0"/>
              <a:t>riding</a:t>
            </a:r>
            <a:r>
              <a:rPr lang="cs-CZ" dirty="0" smtClean="0"/>
              <a:t> </a:t>
            </a:r>
            <a:r>
              <a:rPr lang="cs-CZ" dirty="0" err="1" smtClean="0"/>
              <a:t>statue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St.Wenceslas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upper</a:t>
            </a:r>
            <a:r>
              <a:rPr lang="cs-CZ" dirty="0" smtClean="0"/>
              <a:t> end, night </a:t>
            </a:r>
            <a:r>
              <a:rPr lang="cs-CZ" dirty="0" err="1" smtClean="0"/>
              <a:t>life</a:t>
            </a:r>
            <a:r>
              <a:rPr lang="cs-CZ" dirty="0" smtClean="0"/>
              <a:t>, </a:t>
            </a:r>
            <a:r>
              <a:rPr lang="cs-CZ" dirty="0" err="1" smtClean="0"/>
              <a:t>shops</a:t>
            </a:r>
            <a:r>
              <a:rPr lang="cs-CZ" dirty="0" smtClean="0"/>
              <a:t>, </a:t>
            </a:r>
            <a:r>
              <a:rPr lang="cs-CZ" dirty="0" err="1" smtClean="0"/>
              <a:t>hotels</a:t>
            </a:r>
            <a:r>
              <a:rPr lang="cs-CZ" dirty="0" smtClean="0"/>
              <a:t>, </a:t>
            </a:r>
            <a:r>
              <a:rPr lang="cs-CZ" dirty="0" err="1" smtClean="0"/>
              <a:t>restaurants</a:t>
            </a:r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Theatre</a:t>
            </a:r>
            <a:r>
              <a:rPr lang="cs-CZ" dirty="0" smtClean="0"/>
              <a:t> (</a:t>
            </a:r>
            <a:r>
              <a:rPr lang="cs-CZ" dirty="0" err="1" smtClean="0"/>
              <a:t>neo-renaissance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, 19th cent., </a:t>
            </a:r>
            <a:r>
              <a:rPr lang="cs-CZ" dirty="0" err="1" smtClean="0"/>
              <a:t>golden</a:t>
            </a:r>
            <a:r>
              <a:rPr lang="cs-CZ" dirty="0" smtClean="0"/>
              <a:t> </a:t>
            </a:r>
            <a:r>
              <a:rPr lang="cs-CZ" dirty="0" err="1" smtClean="0"/>
              <a:t>roof</a:t>
            </a:r>
            <a:r>
              <a:rPr lang="cs-CZ" dirty="0" smtClean="0"/>
              <a:t>, </a:t>
            </a:r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decorations</a:t>
            </a:r>
            <a:r>
              <a:rPr lang="cs-CZ" dirty="0" smtClean="0"/>
              <a:t> )</a:t>
            </a:r>
          </a:p>
          <a:p>
            <a:pPr lvl="1"/>
            <a:r>
              <a:rPr lang="cs-CZ" dirty="0" smtClean="0"/>
              <a:t>Charles Square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square in Prague)</a:t>
            </a:r>
          </a:p>
          <a:p>
            <a:pPr lvl="1"/>
            <a:r>
              <a:rPr lang="cs-CZ" dirty="0" smtClean="0"/>
              <a:t>Dancing House /Fred and </a:t>
            </a:r>
            <a:r>
              <a:rPr lang="cs-CZ" dirty="0" err="1" smtClean="0"/>
              <a:t>Ginger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,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architecture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2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Old</a:t>
            </a:r>
            <a:r>
              <a:rPr lang="cs-CZ" sz="3200" dirty="0" smtClean="0"/>
              <a:t> </a:t>
            </a:r>
            <a:r>
              <a:rPr lang="cs-CZ" sz="3200" dirty="0" err="1" smtClean="0"/>
              <a:t>Town</a:t>
            </a:r>
            <a:r>
              <a:rPr lang="cs-CZ" sz="3200" dirty="0" smtClean="0"/>
              <a:t> City </a:t>
            </a:r>
            <a:r>
              <a:rPr lang="cs-CZ" sz="3200" dirty="0" err="1" smtClean="0"/>
              <a:t>Hall</a:t>
            </a:r>
            <a:r>
              <a:rPr lang="cs-CZ" sz="3200" dirty="0" smtClean="0"/>
              <a:t> and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Astonomical</a:t>
            </a:r>
            <a:r>
              <a:rPr lang="cs-CZ" sz="3200" dirty="0" smtClean="0"/>
              <a:t> </a:t>
            </a:r>
            <a:r>
              <a:rPr lang="cs-CZ" sz="3200" dirty="0" err="1" smtClean="0"/>
              <a:t>Clock</a:t>
            </a:r>
            <a:endParaRPr lang="cs-CZ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1"/>
            <a:ext cx="437879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9512" y="6165304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[</a:t>
            </a:r>
            <a:r>
              <a:rPr lang="cs-CZ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cit2014-04-15]. </a:t>
            </a:r>
            <a:r>
              <a:rPr lang="cs-CZ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Dostupný pod licencí</a:t>
            </a:r>
            <a:r>
              <a:rPr lang="en-US" sz="1100" dirty="0"/>
              <a:t> </a:t>
            </a:r>
            <a:r>
              <a:rPr lang="en-US" sz="1100" dirty="0">
                <a:hlinkClick r:id="rId3" tooltip="w:en:Creative Commons"/>
              </a:rPr>
              <a:t>Creative Commons</a:t>
            </a:r>
            <a:r>
              <a:rPr lang="en-US" sz="1100" dirty="0"/>
              <a:t> </a:t>
            </a:r>
            <a:r>
              <a:rPr lang="en-US" sz="1100" dirty="0">
                <a:hlinkClick r:id="rId4"/>
              </a:rPr>
              <a:t>Attribution-Share Alike 3.0 </a:t>
            </a:r>
            <a:endParaRPr lang="cs-CZ" sz="1100" dirty="0"/>
          </a:p>
        </p:txBody>
      </p:sp>
      <p:sp>
        <p:nvSpPr>
          <p:cNvPr id="5" name="Obdélník 4"/>
          <p:cNvSpPr/>
          <p:nvPr/>
        </p:nvSpPr>
        <p:spPr>
          <a:xfrm>
            <a:off x="167085" y="6524184"/>
            <a:ext cx="8976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upload.wikimedia.org/wikipedia/commons/thumb/f/f4/Prague_Clock_Tower.jpg/450px-Prague_Clock_Tower.jpg</a:t>
            </a:r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9091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338176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Othe</a:t>
            </a:r>
            <a:r>
              <a:rPr lang="cs-CZ" dirty="0" smtClean="0"/>
              <a:t> </a:t>
            </a:r>
            <a:r>
              <a:rPr lang="cs-CZ" dirty="0" err="1" smtClean="0"/>
              <a:t>places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endParaRPr lang="cs-CZ" dirty="0" smtClean="0"/>
          </a:p>
          <a:p>
            <a:pPr marL="896112" lvl="1" indent="-457200"/>
            <a:r>
              <a:rPr lang="cs-CZ" dirty="0" smtClean="0"/>
              <a:t>Vyšehrad </a:t>
            </a:r>
            <a:r>
              <a:rPr lang="cs-CZ" dirty="0" err="1" smtClean="0"/>
              <a:t>Castle</a:t>
            </a:r>
            <a:r>
              <a:rPr lang="cs-CZ" dirty="0" smtClean="0"/>
              <a:t> and Vyšehrad </a:t>
            </a:r>
            <a:r>
              <a:rPr lang="cs-CZ" dirty="0" err="1" smtClean="0"/>
              <a:t>Cemetery</a:t>
            </a:r>
            <a:r>
              <a:rPr lang="cs-CZ" dirty="0" smtClean="0"/>
              <a:t> (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oldest</a:t>
            </a:r>
            <a:r>
              <a:rPr lang="cs-CZ" dirty="0" smtClean="0"/>
              <a:t> </a:t>
            </a:r>
            <a:r>
              <a:rPr lang="cs-CZ" dirty="0" err="1" smtClean="0"/>
              <a:t>buildings</a:t>
            </a:r>
            <a:r>
              <a:rPr lang="cs-CZ" dirty="0" smtClean="0"/>
              <a:t>, 10th cent., </a:t>
            </a:r>
            <a:r>
              <a:rPr lang="cs-CZ" dirty="0" err="1" smtClean="0"/>
              <a:t>orig</a:t>
            </a:r>
            <a:r>
              <a:rPr lang="cs-CZ" dirty="0" smtClean="0"/>
              <a:t>. </a:t>
            </a:r>
            <a:r>
              <a:rPr lang="cs-CZ" dirty="0" err="1"/>
              <a:t>r</a:t>
            </a:r>
            <a:r>
              <a:rPr lang="cs-CZ" dirty="0" err="1" smtClean="0"/>
              <a:t>oyal</a:t>
            </a:r>
            <a:r>
              <a:rPr lang="cs-CZ" dirty="0" smtClean="0"/>
              <a:t> residence </a:t>
            </a:r>
            <a:r>
              <a:rPr lang="cs-CZ" dirty="0" err="1" smtClean="0"/>
              <a:t>of</a:t>
            </a:r>
            <a:r>
              <a:rPr lang="cs-CZ" dirty="0" smtClean="0"/>
              <a:t> 1st. Czech king )</a:t>
            </a:r>
          </a:p>
          <a:p>
            <a:pPr marL="896112" lvl="1" indent="-457200"/>
            <a:r>
              <a:rPr lang="cs-CZ" dirty="0" smtClean="0"/>
              <a:t>Prague Zoo in Troja </a:t>
            </a:r>
          </a:p>
          <a:p>
            <a:pPr marL="896112" lvl="1" indent="-457200"/>
            <a:r>
              <a:rPr lang="cs-CZ" dirty="0" err="1" smtClean="0"/>
              <a:t>Industrial</a:t>
            </a:r>
            <a:r>
              <a:rPr lang="cs-CZ" dirty="0" smtClean="0"/>
              <a:t> </a:t>
            </a:r>
            <a:r>
              <a:rPr lang="cs-CZ" dirty="0" err="1" smtClean="0"/>
              <a:t>Palace</a:t>
            </a:r>
            <a:r>
              <a:rPr lang="cs-CZ" dirty="0" smtClean="0"/>
              <a:t> and </a:t>
            </a:r>
            <a:r>
              <a:rPr lang="cs-CZ" dirty="0" err="1" smtClean="0"/>
              <a:t>Křižík´s</a:t>
            </a:r>
            <a:r>
              <a:rPr lang="cs-CZ" dirty="0" smtClean="0"/>
              <a:t> 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Fountain</a:t>
            </a:r>
            <a:r>
              <a:rPr lang="cs-CZ" dirty="0" smtClean="0"/>
              <a:t> (Holešovice)</a:t>
            </a:r>
          </a:p>
          <a:p>
            <a:pPr marL="896112" lvl="1" indent="-457200"/>
            <a:r>
              <a:rPr lang="cs-CZ" dirty="0" smtClean="0"/>
              <a:t>Strahov Monastery (</a:t>
            </a:r>
            <a:r>
              <a:rPr lang="cs-CZ" dirty="0" err="1" smtClean="0"/>
              <a:t>abbey</a:t>
            </a:r>
            <a:r>
              <a:rPr lang="cs-CZ" dirty="0" smtClean="0"/>
              <a:t> </a:t>
            </a:r>
            <a:r>
              <a:rPr lang="cs-CZ" dirty="0" err="1" smtClean="0"/>
              <a:t>founded</a:t>
            </a:r>
            <a:r>
              <a:rPr lang="cs-CZ" dirty="0" smtClean="0"/>
              <a:t> in 12th cent.,</a:t>
            </a:r>
            <a:r>
              <a:rPr lang="cs-CZ" dirty="0" err="1" smtClean="0"/>
              <a:t>monastic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Monument </a:t>
            </a:r>
            <a:r>
              <a:rPr lang="cs-CZ" dirty="0" err="1" smtClean="0"/>
              <a:t>of</a:t>
            </a:r>
            <a:r>
              <a:rPr lang="cs-CZ" dirty="0" smtClean="0"/>
              <a:t> Czech </a:t>
            </a:r>
            <a:r>
              <a:rPr lang="cs-CZ" dirty="0" err="1" smtClean="0"/>
              <a:t>Literature</a:t>
            </a:r>
            <a:r>
              <a:rPr lang="cs-CZ" dirty="0" smtClean="0"/>
              <a:t>)</a:t>
            </a:r>
          </a:p>
          <a:p>
            <a:pPr marL="896112" lvl="1" indent="-457200"/>
            <a:r>
              <a:rPr lang="cs-CZ" dirty="0" err="1" smtClean="0"/>
              <a:t>Carolinum</a:t>
            </a:r>
            <a:r>
              <a:rPr lang="cs-CZ" dirty="0" smtClean="0"/>
              <a:t> (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seat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Charles University,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oldest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Charles University – </a:t>
            </a:r>
            <a:r>
              <a:rPr lang="cs-CZ" dirty="0" err="1" smtClean="0"/>
              <a:t>Collegium</a:t>
            </a:r>
            <a:r>
              <a:rPr lang="cs-CZ" dirty="0" smtClean="0"/>
              <a:t> Caroli, </a:t>
            </a:r>
            <a:r>
              <a:rPr lang="cs-CZ" dirty="0" err="1" smtClean="0"/>
              <a:t>founded</a:t>
            </a:r>
            <a:r>
              <a:rPr lang="cs-CZ" dirty="0" smtClean="0"/>
              <a:t> in14th cent. by Charles IV, </a:t>
            </a:r>
            <a:r>
              <a:rPr lang="cs-CZ" dirty="0" err="1" smtClean="0"/>
              <a:t>assembly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, </a:t>
            </a:r>
            <a:r>
              <a:rPr lang="cs-CZ" dirty="0" err="1" smtClean="0"/>
              <a:t>graduation</a:t>
            </a:r>
            <a:r>
              <a:rPr lang="cs-CZ" dirty="0" smtClean="0"/>
              <a:t> </a:t>
            </a:r>
            <a:r>
              <a:rPr lang="cs-CZ" dirty="0" err="1" smtClean="0"/>
              <a:t>ceremonies</a:t>
            </a:r>
            <a:r>
              <a:rPr lang="cs-CZ" dirty="0" smtClean="0"/>
              <a:t>)</a:t>
            </a:r>
          </a:p>
          <a:p>
            <a:pPr marL="896112" lvl="1" indent="-457200"/>
            <a:r>
              <a:rPr lang="cs-CZ" dirty="0" err="1" smtClean="0"/>
              <a:t>Clementinum</a:t>
            </a:r>
            <a:r>
              <a:rPr lang="cs-CZ" dirty="0" smtClean="0"/>
              <a:t> – (</a:t>
            </a:r>
            <a:r>
              <a:rPr lang="cs-CZ" dirty="0" err="1" smtClean="0"/>
              <a:t>formerly</a:t>
            </a:r>
            <a:r>
              <a:rPr lang="cs-CZ" dirty="0" smtClean="0"/>
              <a:t> </a:t>
            </a:r>
            <a:r>
              <a:rPr lang="cs-CZ" dirty="0" err="1" smtClean="0"/>
              <a:t>Jesuit</a:t>
            </a:r>
            <a:r>
              <a:rPr lang="cs-CZ" dirty="0" smtClean="0"/>
              <a:t> </a:t>
            </a:r>
            <a:r>
              <a:rPr lang="cs-CZ" dirty="0" err="1" smtClean="0"/>
              <a:t>convent</a:t>
            </a:r>
            <a:r>
              <a:rPr lang="cs-CZ" dirty="0" smtClean="0"/>
              <a:t>, 17-18th cent., </a:t>
            </a:r>
            <a:r>
              <a:rPr lang="cs-CZ" dirty="0" err="1" smtClean="0"/>
              <a:t>Fardinand</a:t>
            </a:r>
            <a:r>
              <a:rPr lang="cs-CZ" dirty="0" smtClean="0"/>
              <a:t> University, </a:t>
            </a:r>
            <a:r>
              <a:rPr lang="cs-CZ" dirty="0" err="1" smtClean="0"/>
              <a:t>later</a:t>
            </a:r>
            <a:r>
              <a:rPr lang="cs-CZ" dirty="0" smtClean="0"/>
              <a:t>  part </a:t>
            </a:r>
            <a:r>
              <a:rPr lang="cs-CZ" dirty="0" err="1" smtClean="0"/>
              <a:t>of</a:t>
            </a:r>
            <a:r>
              <a:rPr lang="cs-CZ" dirty="0" smtClean="0"/>
              <a:t> Charles  University, </a:t>
            </a:r>
            <a:r>
              <a:rPr lang="cs-CZ" dirty="0" err="1" smtClean="0"/>
              <a:t>seat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5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264</TotalTime>
  <Words>903</Words>
  <Application>Microsoft Office PowerPoint</Application>
  <PresentationFormat>Předvádění na obrazovce (4:3)</PresentationFormat>
  <Paragraphs>309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Talent</vt:lpstr>
      <vt:lpstr>Prezentace aplikace PowerPoint</vt:lpstr>
      <vt:lpstr>PRAGUE</vt:lpstr>
      <vt:lpstr>PRAGUE – basic facts</vt:lpstr>
      <vt:lpstr>TOURISTIC ATTRACTIONS</vt:lpstr>
      <vt:lpstr>Prezentace aplikace PowerPoint</vt:lpstr>
      <vt:lpstr>Prague Castle and Charles Bridge</vt:lpstr>
      <vt:lpstr>Prezentace aplikace PowerPoint</vt:lpstr>
      <vt:lpstr>The Old Town City Hall and the Astonomical Clock</vt:lpstr>
      <vt:lpstr>Prezentace aplikace PowerPoint</vt:lpstr>
      <vt:lpstr>Dancing House</vt:lpstr>
      <vt:lpstr>INSTITUTIONS</vt:lpstr>
      <vt:lpstr>THE NATIONAL THEATRE</vt:lpstr>
      <vt:lpstr>Prezentace aplikace PowerPoint</vt:lpstr>
      <vt:lpstr>Prezentace aplikace PowerPoint</vt:lpstr>
      <vt:lpstr>Prezentace aplikace PowerPoint</vt:lpstr>
      <vt:lpstr>QUESTIONS</vt:lpstr>
      <vt:lpstr>ANSWER KEY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Jurášová Romana</dc:creator>
  <cp:lastModifiedBy>Roubinkovi</cp:lastModifiedBy>
  <cp:revision>29</cp:revision>
  <dcterms:created xsi:type="dcterms:W3CDTF">2014-04-15T18:24:10Z</dcterms:created>
  <dcterms:modified xsi:type="dcterms:W3CDTF">2014-06-15T09:18:39Z</dcterms:modified>
</cp:coreProperties>
</file>