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67" r:id="rId2"/>
    <p:sldId id="256" r:id="rId3"/>
    <p:sldId id="257" r:id="rId4"/>
    <p:sldId id="258" r:id="rId5"/>
    <p:sldId id="272" r:id="rId6"/>
    <p:sldId id="259" r:id="rId7"/>
    <p:sldId id="273" r:id="rId8"/>
    <p:sldId id="260" r:id="rId9"/>
    <p:sldId id="261" r:id="rId10"/>
    <p:sldId id="262" r:id="rId11"/>
    <p:sldId id="274" r:id="rId12"/>
    <p:sldId id="263" r:id="rId13"/>
    <p:sldId id="264" r:id="rId14"/>
    <p:sldId id="275" r:id="rId15"/>
    <p:sldId id="265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5985C-E14B-48EC-9D04-49CDA0335F27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84CDC-D6FC-4531-84A6-C68173854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09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4CDC-D6FC-4531-84A6-C6817385473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5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4CDC-D6FC-4531-84A6-C6817385473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56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31.5.2014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5/56/Skl%C3%A1rna_Harrachov.JPG/361px-Skl%C3%A1rna_Harrachov.JPG" TargetMode="External"/><Relationship Id="rId2" Type="http://schemas.openxmlformats.org/officeDocument/2006/relationships/hyperlink" Target="http://en.wikipedia.org/wiki/en:Free_Art_licen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8/8d/Vineyeards_under_P%C3%A1lava_hills,_Moravia.JPG/800px-Vineyeards_under_P%C3%A1lava_hills,_Moravia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c/Nova_Karolina_Ostrava_Czech_republic_15.jpg/800px-Nova_Karolina_Ostrava_Czech_republic_15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4/Jezeri_Chateau.jpg/533px-Jezeri_Chateau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72066"/>
              </p:ext>
            </p:extLst>
          </p:nvPr>
        </p:nvGraphicFramePr>
        <p:xfrm>
          <a:off x="467544" y="1628800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Czech Republic -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conomy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1.-4. roč., kvinta - oktáva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– Česká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republika, Olomoucká kraj, Spojené státy  americké, Kanada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</a:t>
                      </a:r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s výkladem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 a obrázky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Industry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engineering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natural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deposits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raw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materials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agriculture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crops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livestock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transport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15.4.2014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5"/>
            <a:ext cx="9144000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Glass</a:t>
            </a:r>
            <a:r>
              <a:rPr lang="cs-CZ" dirty="0" smtClean="0"/>
              <a:t> and </a:t>
            </a:r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glass</a:t>
            </a:r>
            <a:r>
              <a:rPr lang="cs-CZ" dirty="0" smtClean="0"/>
              <a:t> –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nort-west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Bohemia : Dubí, Nová Role, Nový Bor</a:t>
            </a:r>
          </a:p>
          <a:p>
            <a:pPr lvl="1"/>
            <a:r>
              <a:rPr lang="cs-CZ" dirty="0" err="1" smtClean="0"/>
              <a:t>Jewellery</a:t>
            </a:r>
            <a:r>
              <a:rPr lang="cs-CZ" dirty="0" smtClean="0"/>
              <a:t> – Jablonec nad Nisou</a:t>
            </a:r>
          </a:p>
          <a:p>
            <a:pPr lvl="1"/>
            <a:r>
              <a:rPr lang="cs-CZ" dirty="0" err="1" smtClean="0"/>
              <a:t>China</a:t>
            </a:r>
            <a:r>
              <a:rPr lang="cs-CZ" dirty="0" smtClean="0"/>
              <a:t> and </a:t>
            </a:r>
            <a:r>
              <a:rPr lang="cs-CZ" dirty="0" err="1" smtClean="0"/>
              <a:t>Pottery</a:t>
            </a:r>
            <a:r>
              <a:rPr lang="cs-CZ" dirty="0" smtClean="0"/>
              <a:t> – </a:t>
            </a:r>
            <a:r>
              <a:rPr lang="cs-CZ" dirty="0" err="1" smtClean="0"/>
              <a:t>Thun</a:t>
            </a:r>
            <a:r>
              <a:rPr lang="cs-CZ" dirty="0" smtClean="0"/>
              <a:t> (Karlovy Vary)</a:t>
            </a:r>
          </a:p>
          <a:p>
            <a:pPr lvl="1"/>
            <a:r>
              <a:rPr lang="cs-CZ" dirty="0" smtClean="0"/>
              <a:t>Musical </a:t>
            </a:r>
            <a:r>
              <a:rPr lang="cs-CZ" dirty="0" err="1" smtClean="0"/>
              <a:t>instruments</a:t>
            </a:r>
            <a:r>
              <a:rPr lang="cs-CZ" dirty="0" smtClean="0"/>
              <a:t> – </a:t>
            </a:r>
            <a:r>
              <a:rPr lang="cs-CZ" dirty="0" err="1" smtClean="0"/>
              <a:t>Petrof</a:t>
            </a:r>
            <a:r>
              <a:rPr lang="cs-CZ" dirty="0" smtClean="0"/>
              <a:t> </a:t>
            </a:r>
            <a:r>
              <a:rPr lang="cs-CZ" dirty="0" err="1" smtClean="0"/>
              <a:t>pianos</a:t>
            </a:r>
            <a:r>
              <a:rPr lang="cs-CZ" dirty="0" smtClean="0"/>
              <a:t> (Hradec Králové)</a:t>
            </a:r>
          </a:p>
          <a:p>
            <a:pPr lvl="1"/>
            <a:r>
              <a:rPr lang="cs-CZ" dirty="0" err="1" smtClean="0"/>
              <a:t>Shoes</a:t>
            </a:r>
            <a:r>
              <a:rPr lang="cs-CZ" dirty="0" smtClean="0"/>
              <a:t> – Baťa (Zlín)</a:t>
            </a:r>
          </a:p>
          <a:p>
            <a:pPr lvl="1"/>
            <a:r>
              <a:rPr lang="cs-CZ" dirty="0" err="1" smtClean="0"/>
              <a:t>Cars</a:t>
            </a:r>
            <a:r>
              <a:rPr lang="cs-CZ" dirty="0" smtClean="0"/>
              <a:t> (</a:t>
            </a:r>
            <a:r>
              <a:rPr lang="cs-CZ" dirty="0" err="1" smtClean="0"/>
              <a:t>see</a:t>
            </a:r>
            <a:r>
              <a:rPr lang="cs-CZ" dirty="0" smtClean="0"/>
              <a:t>  </a:t>
            </a:r>
            <a:r>
              <a:rPr lang="cs-CZ" dirty="0" err="1" smtClean="0"/>
              <a:t>pg</a:t>
            </a:r>
            <a:r>
              <a:rPr lang="cs-CZ" dirty="0" smtClean="0"/>
              <a:t> 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0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GLASS WORKER, HARRACHOV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cit2014-04-15].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Dostupný pod 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licencí</a:t>
            </a:r>
            <a:r>
              <a:rPr lang="cs-CZ" sz="105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dirty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en:Free Art license"/>
              </a:rPr>
              <a:t>Free Art </a:t>
            </a:r>
            <a:r>
              <a:rPr lang="cs-CZ" sz="1050" b="1" dirty="0" err="1" smtClean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en:Free Art license"/>
              </a:rPr>
              <a:t>License</a:t>
            </a:r>
            <a:endParaRPr lang="cs-CZ" sz="1050" b="1" dirty="0" smtClean="0">
              <a:solidFill>
                <a:srgbClr val="66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upload.wikimedia.org/wikipedia/commons/thumb/5/56/Skl%C3%A1rna_Harrachov.JPG/361px-Skl%C3%A1rna_Harrachov.JPG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88843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8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cs-CZ" dirty="0" smtClean="0"/>
              <a:t>AGRICULTURE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dirty="0" err="1" smtClean="0"/>
              <a:t>Farming</a:t>
            </a:r>
            <a:r>
              <a:rPr lang="cs-CZ" dirty="0" smtClean="0"/>
              <a:t> and </a:t>
            </a:r>
            <a:r>
              <a:rPr lang="cs-CZ" dirty="0" err="1" smtClean="0"/>
              <a:t>agriculture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located</a:t>
            </a:r>
            <a:r>
              <a:rPr lang="cs-CZ" dirty="0" smtClean="0"/>
              <a:t> in </a:t>
            </a:r>
            <a:r>
              <a:rPr lang="cs-CZ" dirty="0" err="1" smtClean="0"/>
              <a:t>suitable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lowlands</a:t>
            </a:r>
            <a:r>
              <a:rPr lang="cs-CZ" dirty="0" smtClean="0"/>
              <a:t> and </a:t>
            </a:r>
            <a:r>
              <a:rPr lang="cs-CZ" dirty="0" err="1" smtClean="0"/>
              <a:t>basins</a:t>
            </a:r>
            <a:r>
              <a:rPr lang="cs-CZ" dirty="0" smtClean="0"/>
              <a:t>,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dirty="0" err="1" smtClean="0"/>
              <a:t>rivers</a:t>
            </a:r>
            <a:r>
              <a:rPr lang="cs-CZ" dirty="0" smtClean="0"/>
              <a:t>.</a:t>
            </a:r>
          </a:p>
          <a:p>
            <a:r>
              <a:rPr lang="cs-CZ" dirty="0" smtClean="0"/>
              <a:t>Bohemia – </a:t>
            </a:r>
            <a:r>
              <a:rPr lang="cs-CZ" dirty="0" err="1" smtClean="0"/>
              <a:t>the</a:t>
            </a:r>
            <a:r>
              <a:rPr lang="cs-CZ" dirty="0" smtClean="0"/>
              <a:t> Elbe </a:t>
            </a:r>
            <a:r>
              <a:rPr lang="cs-CZ" dirty="0" err="1" smtClean="0"/>
              <a:t>basin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Vysočina </a:t>
            </a:r>
            <a:r>
              <a:rPr lang="cs-CZ" dirty="0" err="1" smtClean="0"/>
              <a:t>highlands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entral</a:t>
            </a:r>
            <a:r>
              <a:rPr lang="cs-CZ" dirty="0" smtClean="0"/>
              <a:t> and Western Bohemia</a:t>
            </a:r>
          </a:p>
          <a:p>
            <a:pPr lvl="1"/>
            <a:r>
              <a:rPr lang="cs-CZ" dirty="0" err="1" smtClean="0"/>
              <a:t>Crops</a:t>
            </a:r>
            <a:r>
              <a:rPr lang="cs-CZ" dirty="0" smtClean="0"/>
              <a:t> are </a:t>
            </a:r>
            <a:r>
              <a:rPr lang="cs-CZ" dirty="0" err="1" smtClean="0"/>
              <a:t>grown</a:t>
            </a:r>
            <a:r>
              <a:rPr lang="cs-CZ" dirty="0" smtClean="0"/>
              <a:t>: </a:t>
            </a:r>
            <a:r>
              <a:rPr lang="cs-CZ" dirty="0" err="1" smtClean="0"/>
              <a:t>wheat</a:t>
            </a:r>
            <a:r>
              <a:rPr lang="cs-CZ" dirty="0" smtClean="0"/>
              <a:t>, </a:t>
            </a:r>
            <a:r>
              <a:rPr lang="cs-CZ" dirty="0" err="1" smtClean="0"/>
              <a:t>corn</a:t>
            </a:r>
            <a:r>
              <a:rPr lang="cs-CZ" dirty="0" smtClean="0"/>
              <a:t>, </a:t>
            </a:r>
            <a:r>
              <a:rPr lang="cs-CZ" dirty="0" err="1" smtClean="0"/>
              <a:t>barley</a:t>
            </a:r>
            <a:r>
              <a:rPr lang="cs-CZ" dirty="0" smtClean="0"/>
              <a:t>, </a:t>
            </a:r>
            <a:r>
              <a:rPr lang="cs-CZ" dirty="0" err="1" smtClean="0"/>
              <a:t>sugar</a:t>
            </a:r>
            <a:r>
              <a:rPr lang="cs-CZ" dirty="0" smtClean="0"/>
              <a:t> </a:t>
            </a:r>
            <a:r>
              <a:rPr lang="cs-CZ" dirty="0" err="1" smtClean="0"/>
              <a:t>beet</a:t>
            </a:r>
            <a:r>
              <a:rPr lang="cs-CZ" dirty="0" smtClean="0"/>
              <a:t>, </a:t>
            </a:r>
            <a:r>
              <a:rPr lang="cs-CZ" dirty="0" err="1" smtClean="0"/>
              <a:t>hops</a:t>
            </a:r>
            <a:r>
              <a:rPr lang="cs-CZ" dirty="0" smtClean="0"/>
              <a:t> (Žatec , Louny), </a:t>
            </a:r>
            <a:r>
              <a:rPr lang="cs-CZ" dirty="0" err="1" smtClean="0"/>
              <a:t>grapes</a:t>
            </a:r>
            <a:r>
              <a:rPr lang="cs-CZ" dirty="0" smtClean="0"/>
              <a:t>, </a:t>
            </a:r>
            <a:r>
              <a:rPr lang="cs-CZ" dirty="0" err="1" smtClean="0"/>
              <a:t>fruit</a:t>
            </a:r>
            <a:r>
              <a:rPr lang="cs-CZ" dirty="0" smtClean="0"/>
              <a:t>, </a:t>
            </a:r>
            <a:r>
              <a:rPr lang="cs-CZ" dirty="0" err="1" smtClean="0"/>
              <a:t>vegetables</a:t>
            </a:r>
            <a:r>
              <a:rPr lang="cs-CZ" dirty="0" smtClean="0"/>
              <a:t>,</a:t>
            </a:r>
            <a:r>
              <a:rPr lang="cs-CZ" dirty="0"/>
              <a:t> </a:t>
            </a:r>
            <a:r>
              <a:rPr lang="cs-CZ" dirty="0" err="1" smtClean="0"/>
              <a:t>potatoes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Vysočina </a:t>
            </a:r>
            <a:r>
              <a:rPr lang="cs-CZ" dirty="0" err="1" smtClean="0"/>
              <a:t>hghl</a:t>
            </a:r>
            <a:r>
              <a:rPr lang="cs-CZ" dirty="0" smtClean="0"/>
              <a:t>.)</a:t>
            </a:r>
          </a:p>
          <a:p>
            <a:pPr lvl="1"/>
            <a:r>
              <a:rPr lang="cs-CZ" dirty="0" err="1" smtClean="0"/>
              <a:t>Livestock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raised</a:t>
            </a:r>
            <a:r>
              <a:rPr lang="cs-CZ" dirty="0" smtClean="0"/>
              <a:t>: </a:t>
            </a:r>
            <a:r>
              <a:rPr lang="cs-CZ" dirty="0" err="1" smtClean="0"/>
              <a:t>beef</a:t>
            </a:r>
            <a:r>
              <a:rPr lang="cs-CZ" dirty="0" smtClean="0"/>
              <a:t> </a:t>
            </a:r>
            <a:r>
              <a:rPr lang="cs-CZ" dirty="0" err="1" smtClean="0"/>
              <a:t>cattle</a:t>
            </a:r>
            <a:r>
              <a:rPr lang="cs-CZ" dirty="0" smtClean="0"/>
              <a:t>, </a:t>
            </a:r>
            <a:r>
              <a:rPr lang="cs-CZ" dirty="0" err="1" smtClean="0"/>
              <a:t>pigs</a:t>
            </a:r>
            <a:r>
              <a:rPr lang="cs-CZ" dirty="0" smtClean="0"/>
              <a:t>, </a:t>
            </a:r>
            <a:r>
              <a:rPr lang="cs-CZ" dirty="0" err="1" smtClean="0"/>
              <a:t>poultry</a:t>
            </a:r>
            <a:r>
              <a:rPr lang="cs-CZ" dirty="0" smtClean="0"/>
              <a:t>, </a:t>
            </a:r>
            <a:r>
              <a:rPr lang="cs-CZ" dirty="0" err="1" smtClean="0"/>
              <a:t>fish</a:t>
            </a:r>
            <a:r>
              <a:rPr lang="cs-CZ" dirty="0" smtClean="0"/>
              <a:t> </a:t>
            </a:r>
            <a:r>
              <a:rPr lang="cs-CZ" dirty="0" err="1" smtClean="0"/>
              <a:t>farming</a:t>
            </a:r>
            <a:r>
              <a:rPr lang="cs-CZ" dirty="0" smtClean="0"/>
              <a:t> (</a:t>
            </a:r>
            <a:r>
              <a:rPr lang="cs-CZ" dirty="0" err="1" smtClean="0"/>
              <a:t>Southern</a:t>
            </a:r>
            <a:r>
              <a:rPr lang="cs-CZ" dirty="0" smtClean="0"/>
              <a:t> Bohemia)</a:t>
            </a:r>
          </a:p>
          <a:p>
            <a:pPr lvl="1"/>
            <a:endParaRPr lang="cs-CZ" dirty="0"/>
          </a:p>
          <a:p>
            <a:pPr marL="162306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231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Moravia </a:t>
            </a:r>
            <a:r>
              <a:rPr lang="cs-CZ" dirty="0"/>
              <a:t>– </a:t>
            </a:r>
            <a:r>
              <a:rPr lang="cs-CZ" dirty="0" err="1"/>
              <a:t>lowlands</a:t>
            </a:r>
            <a:r>
              <a:rPr lang="cs-CZ" dirty="0"/>
              <a:t> </a:t>
            </a:r>
            <a:r>
              <a:rPr lang="cs-CZ" dirty="0" err="1"/>
              <a:t>along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Morava </a:t>
            </a:r>
            <a:r>
              <a:rPr lang="cs-CZ" dirty="0" err="1"/>
              <a:t>river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Dyje </a:t>
            </a:r>
            <a:r>
              <a:rPr lang="cs-CZ" dirty="0" err="1" smtClean="0"/>
              <a:t>basin</a:t>
            </a:r>
            <a:endParaRPr lang="cs-CZ" dirty="0" smtClean="0"/>
          </a:p>
          <a:p>
            <a:endParaRPr lang="cs-CZ" dirty="0"/>
          </a:p>
          <a:p>
            <a:pPr lvl="1"/>
            <a:r>
              <a:rPr lang="cs-CZ" dirty="0" err="1" smtClean="0"/>
              <a:t>Crops</a:t>
            </a:r>
            <a:r>
              <a:rPr lang="cs-CZ" dirty="0" smtClean="0"/>
              <a:t>: </a:t>
            </a:r>
            <a:r>
              <a:rPr lang="cs-CZ" dirty="0" err="1" smtClean="0"/>
              <a:t>vegetables</a:t>
            </a:r>
            <a:r>
              <a:rPr lang="cs-CZ" dirty="0" smtClean="0"/>
              <a:t>, </a:t>
            </a:r>
            <a:r>
              <a:rPr lang="cs-CZ" dirty="0" err="1" smtClean="0"/>
              <a:t>fruit</a:t>
            </a:r>
            <a:r>
              <a:rPr lang="cs-CZ" dirty="0" smtClean="0"/>
              <a:t>, </a:t>
            </a:r>
            <a:r>
              <a:rPr lang="cs-CZ" dirty="0" err="1" smtClean="0"/>
              <a:t>wheat</a:t>
            </a:r>
            <a:r>
              <a:rPr lang="cs-CZ" dirty="0" smtClean="0"/>
              <a:t>, </a:t>
            </a:r>
            <a:r>
              <a:rPr lang="cs-CZ" dirty="0" err="1" smtClean="0"/>
              <a:t>oat</a:t>
            </a:r>
            <a:r>
              <a:rPr lang="cs-CZ" dirty="0" smtClean="0"/>
              <a:t>, </a:t>
            </a:r>
            <a:r>
              <a:rPr lang="cs-CZ" dirty="0" err="1" smtClean="0"/>
              <a:t>barley</a:t>
            </a:r>
            <a:r>
              <a:rPr lang="cs-CZ" dirty="0" smtClean="0"/>
              <a:t>, </a:t>
            </a:r>
            <a:r>
              <a:rPr lang="cs-CZ" dirty="0" err="1" smtClean="0"/>
              <a:t>hops</a:t>
            </a:r>
            <a:r>
              <a:rPr lang="cs-CZ" dirty="0" smtClean="0"/>
              <a:t> (Olomouc region), </a:t>
            </a:r>
            <a:r>
              <a:rPr lang="cs-CZ" dirty="0" err="1" smtClean="0"/>
              <a:t>sugar</a:t>
            </a:r>
            <a:r>
              <a:rPr lang="cs-CZ" dirty="0" smtClean="0"/>
              <a:t> </a:t>
            </a:r>
            <a:r>
              <a:rPr lang="cs-CZ" dirty="0" err="1" smtClean="0"/>
              <a:t>beet</a:t>
            </a:r>
            <a:r>
              <a:rPr lang="cs-CZ" dirty="0" smtClean="0"/>
              <a:t>, </a:t>
            </a:r>
            <a:r>
              <a:rPr lang="cs-CZ" dirty="0" err="1" smtClean="0"/>
              <a:t>corn</a:t>
            </a:r>
            <a:r>
              <a:rPr lang="cs-CZ" dirty="0" smtClean="0"/>
              <a:t>, </a:t>
            </a:r>
            <a:r>
              <a:rPr lang="cs-CZ" dirty="0" err="1" smtClean="0"/>
              <a:t>grapes</a:t>
            </a:r>
            <a:r>
              <a:rPr lang="cs-CZ" dirty="0" smtClean="0"/>
              <a:t> (</a:t>
            </a:r>
            <a:r>
              <a:rPr lang="cs-CZ" dirty="0" err="1" smtClean="0"/>
              <a:t>Southern</a:t>
            </a:r>
            <a:r>
              <a:rPr lang="cs-CZ" dirty="0" smtClean="0"/>
              <a:t> Moravia)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Livestock</a:t>
            </a:r>
            <a:r>
              <a:rPr lang="cs-CZ" dirty="0" smtClean="0"/>
              <a:t> : </a:t>
            </a:r>
            <a:r>
              <a:rPr lang="cs-CZ" dirty="0" err="1" smtClean="0"/>
              <a:t>poultry</a:t>
            </a:r>
            <a:r>
              <a:rPr lang="cs-CZ" dirty="0" smtClean="0"/>
              <a:t>, </a:t>
            </a:r>
            <a:r>
              <a:rPr lang="cs-CZ" dirty="0" err="1" smtClean="0"/>
              <a:t>pigs</a:t>
            </a:r>
            <a:r>
              <a:rPr lang="cs-CZ" dirty="0" smtClean="0"/>
              <a:t>, </a:t>
            </a:r>
            <a:r>
              <a:rPr lang="cs-CZ" dirty="0" err="1" smtClean="0"/>
              <a:t>dairy</a:t>
            </a:r>
            <a:r>
              <a:rPr lang="cs-CZ" dirty="0" smtClean="0"/>
              <a:t> </a:t>
            </a:r>
            <a:r>
              <a:rPr lang="cs-CZ" dirty="0" err="1" smtClean="0"/>
              <a:t>cattle</a:t>
            </a:r>
            <a:r>
              <a:rPr lang="cs-CZ" dirty="0" smtClean="0"/>
              <a:t>, </a:t>
            </a:r>
            <a:r>
              <a:rPr lang="cs-CZ" dirty="0" err="1" smtClean="0"/>
              <a:t>sheep</a:t>
            </a:r>
            <a:r>
              <a:rPr lang="cs-CZ" dirty="0" smtClean="0"/>
              <a:t> (</a:t>
            </a:r>
            <a:r>
              <a:rPr lang="cs-CZ" dirty="0" err="1" smtClean="0"/>
              <a:t>hillsides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Jeseníky </a:t>
            </a:r>
            <a:r>
              <a:rPr lang="cs-CZ" dirty="0" err="1" smtClean="0"/>
              <a:t>mts</a:t>
            </a:r>
            <a:r>
              <a:rPr lang="cs-CZ" dirty="0" smtClean="0"/>
              <a:t>. And </a:t>
            </a:r>
            <a:r>
              <a:rPr lang="cs-CZ" dirty="0" err="1" smtClean="0"/>
              <a:t>the</a:t>
            </a:r>
            <a:r>
              <a:rPr lang="cs-CZ" dirty="0" smtClean="0"/>
              <a:t> Beskydy </a:t>
            </a:r>
            <a:r>
              <a:rPr lang="cs-CZ" dirty="0" err="1" smtClean="0"/>
              <a:t>mts</a:t>
            </a:r>
            <a:r>
              <a:rPr lang="cs-CZ" dirty="0" smtClean="0"/>
              <a:t>.)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VINEYARDS, PÁLAVA HILLS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/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cit2014-04-15].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upload.wikimedia.org/wikipedia/commons/thumb/8/8d/Vineyeards_under_P%C3%A1lava_hills%2C_Moravia.JPG/800px-Vineyeards_under_P%C3%A1lava_hills%2C_Moravia.JPG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3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TRANSPORT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904656"/>
          </a:xfrm>
        </p:spPr>
        <p:txBody>
          <a:bodyPr>
            <a:noAutofit/>
          </a:bodyPr>
          <a:lstStyle/>
          <a:p>
            <a:pPr marL="64008" indent="0">
              <a:buNone/>
            </a:pPr>
            <a:endParaRPr lang="cs-CZ" sz="2400" dirty="0" smtClean="0"/>
          </a:p>
          <a:p>
            <a:r>
              <a:rPr lang="cs-CZ" sz="2400" dirty="0" err="1" smtClean="0"/>
              <a:t>Railway</a:t>
            </a:r>
            <a:r>
              <a:rPr lang="cs-CZ" sz="2400" dirty="0" smtClean="0"/>
              <a:t> - </a:t>
            </a:r>
            <a:r>
              <a:rPr lang="cs-CZ" sz="2400" dirty="0" err="1" smtClean="0"/>
              <a:t>total</a:t>
            </a:r>
            <a:r>
              <a:rPr lang="cs-CZ" sz="2400" dirty="0" smtClean="0"/>
              <a:t> network </a:t>
            </a:r>
            <a:r>
              <a:rPr lang="cs-CZ" sz="2400" dirty="0" err="1" smtClean="0"/>
              <a:t>length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  9, 470 km  </a:t>
            </a:r>
          </a:p>
          <a:p>
            <a:pPr lvl="1"/>
            <a:r>
              <a:rPr lang="cs-CZ" sz="2400" dirty="0" err="1" smtClean="0"/>
              <a:t>Main</a:t>
            </a:r>
            <a:r>
              <a:rPr lang="cs-CZ" sz="2400" dirty="0" smtClean="0"/>
              <a:t> </a:t>
            </a:r>
            <a:r>
              <a:rPr lang="cs-CZ" sz="2400" dirty="0" err="1" smtClean="0"/>
              <a:t>railway</a:t>
            </a:r>
            <a:r>
              <a:rPr lang="cs-CZ" sz="2400" dirty="0" smtClean="0"/>
              <a:t> </a:t>
            </a:r>
            <a:r>
              <a:rPr lang="cs-CZ" sz="2400" dirty="0" err="1" smtClean="0"/>
              <a:t>runs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north-east</a:t>
            </a:r>
            <a:r>
              <a:rPr lang="cs-CZ" sz="2400" dirty="0" smtClean="0"/>
              <a:t> </a:t>
            </a:r>
            <a:r>
              <a:rPr lang="cs-CZ" sz="2400" dirty="0" err="1" smtClean="0"/>
              <a:t>direction</a:t>
            </a:r>
            <a:r>
              <a:rPr lang="cs-CZ" sz="2400" dirty="0" smtClean="0"/>
              <a:t> </a:t>
            </a:r>
            <a:r>
              <a:rPr lang="cs-CZ" sz="2400" dirty="0" err="1" smtClean="0"/>
              <a:t>connecting</a:t>
            </a:r>
            <a:r>
              <a:rPr lang="cs-CZ" sz="2400" dirty="0" smtClean="0"/>
              <a:t> Prague and Ostrava</a:t>
            </a:r>
          </a:p>
          <a:p>
            <a:pPr lvl="1"/>
            <a:r>
              <a:rPr lang="cs-CZ" sz="2400" dirty="0" err="1" smtClean="0"/>
              <a:t>Trains</a:t>
            </a:r>
            <a:r>
              <a:rPr lang="cs-CZ" sz="2400" dirty="0" smtClean="0"/>
              <a:t> and </a:t>
            </a:r>
            <a:r>
              <a:rPr lang="cs-CZ" sz="2400" dirty="0" err="1" smtClean="0"/>
              <a:t>carriages</a:t>
            </a:r>
            <a:r>
              <a:rPr lang="cs-CZ" sz="2400" dirty="0" smtClean="0"/>
              <a:t> </a:t>
            </a:r>
            <a:r>
              <a:rPr lang="cs-CZ" sz="2400" dirty="0" err="1" smtClean="0"/>
              <a:t>have</a:t>
            </a:r>
            <a:r>
              <a:rPr lang="cs-CZ" sz="2400" dirty="0" smtClean="0"/>
              <a:t> </a:t>
            </a:r>
            <a:r>
              <a:rPr lang="cs-CZ" sz="2400" dirty="0" err="1" smtClean="0"/>
              <a:t>been</a:t>
            </a:r>
            <a:r>
              <a:rPr lang="cs-CZ" sz="2400" dirty="0" smtClean="0"/>
              <a:t> </a:t>
            </a:r>
            <a:r>
              <a:rPr lang="cs-CZ" sz="2400" dirty="0" err="1" smtClean="0"/>
              <a:t>modernized</a:t>
            </a:r>
            <a:endParaRPr lang="cs-CZ" sz="2400" dirty="0" smtClean="0"/>
          </a:p>
          <a:p>
            <a:pPr lvl="1"/>
            <a:r>
              <a:rPr lang="cs-CZ" sz="2400" dirty="0" smtClean="0"/>
              <a:t>Pendolino, </a:t>
            </a:r>
            <a:r>
              <a:rPr lang="cs-CZ" sz="2400" dirty="0" err="1" smtClean="0"/>
              <a:t>recently</a:t>
            </a:r>
            <a:r>
              <a:rPr lang="cs-CZ" sz="2400" dirty="0" smtClean="0"/>
              <a:t> </a:t>
            </a:r>
            <a:r>
              <a:rPr lang="cs-CZ" sz="2400" dirty="0" err="1" smtClean="0"/>
              <a:t>introduced</a:t>
            </a:r>
            <a:r>
              <a:rPr lang="cs-CZ" sz="2400" dirty="0" smtClean="0"/>
              <a:t>, 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fastest</a:t>
            </a:r>
            <a:r>
              <a:rPr lang="cs-CZ" sz="2400" dirty="0" smtClean="0"/>
              <a:t> and </a:t>
            </a:r>
            <a:r>
              <a:rPr lang="cs-CZ" sz="2400" dirty="0" err="1" smtClean="0"/>
              <a:t>the</a:t>
            </a:r>
            <a:r>
              <a:rPr lang="cs-CZ" sz="2400" dirty="0" smtClean="0"/>
              <a:t> most </a:t>
            </a:r>
            <a:r>
              <a:rPr lang="cs-CZ" sz="2400" dirty="0" err="1" smtClean="0"/>
              <a:t>comfortable</a:t>
            </a:r>
            <a:r>
              <a:rPr lang="cs-CZ" sz="2400" dirty="0" smtClean="0"/>
              <a:t> </a:t>
            </a:r>
            <a:r>
              <a:rPr lang="cs-CZ" sz="2400" dirty="0" err="1" smtClean="0"/>
              <a:t>train</a:t>
            </a:r>
            <a:endParaRPr lang="cs-CZ" sz="2400" dirty="0" smtClean="0"/>
          </a:p>
          <a:p>
            <a:pPr lvl="1"/>
            <a:r>
              <a:rPr lang="cs-CZ" sz="2400" dirty="0" smtClean="0"/>
              <a:t>Privat </a:t>
            </a:r>
            <a:r>
              <a:rPr lang="cs-CZ" sz="2400" dirty="0" err="1" smtClean="0"/>
              <a:t>companies</a:t>
            </a:r>
            <a:r>
              <a:rPr lang="cs-CZ" sz="2400" dirty="0" smtClean="0"/>
              <a:t>: </a:t>
            </a:r>
            <a:r>
              <a:rPr lang="cs-CZ" sz="2400" dirty="0" err="1" smtClean="0"/>
              <a:t>RegioJet</a:t>
            </a:r>
            <a:r>
              <a:rPr lang="cs-CZ" sz="2400" dirty="0" smtClean="0"/>
              <a:t>, Leo</a:t>
            </a:r>
          </a:p>
          <a:p>
            <a:r>
              <a:rPr lang="cs-CZ" sz="2400" dirty="0" err="1" smtClean="0"/>
              <a:t>Road</a:t>
            </a:r>
            <a:r>
              <a:rPr lang="cs-CZ" sz="2400" dirty="0" smtClean="0"/>
              <a:t> network –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being</a:t>
            </a:r>
            <a:r>
              <a:rPr lang="cs-CZ" sz="2400" dirty="0" smtClean="0"/>
              <a:t> </a:t>
            </a:r>
            <a:r>
              <a:rPr lang="cs-CZ" sz="2400" dirty="0" err="1" smtClean="0"/>
              <a:t>enlarged</a:t>
            </a:r>
            <a:endParaRPr lang="cs-CZ" sz="2400" dirty="0" smtClean="0"/>
          </a:p>
          <a:p>
            <a:pPr lvl="1"/>
            <a:r>
              <a:rPr lang="cs-CZ" sz="2400" dirty="0" smtClean="0"/>
              <a:t>D 1 -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oldest</a:t>
            </a:r>
            <a:r>
              <a:rPr lang="cs-CZ" sz="2400" dirty="0" smtClean="0"/>
              <a:t> </a:t>
            </a:r>
            <a:r>
              <a:rPr lang="cs-CZ" sz="2400" dirty="0" err="1" smtClean="0"/>
              <a:t>motorway</a:t>
            </a:r>
            <a:r>
              <a:rPr lang="cs-CZ" sz="2400" dirty="0" smtClean="0"/>
              <a:t> D1, </a:t>
            </a:r>
            <a:r>
              <a:rPr lang="cs-CZ" sz="2400" dirty="0" err="1" smtClean="0"/>
              <a:t>connects</a:t>
            </a:r>
            <a:r>
              <a:rPr lang="cs-CZ" sz="2400" dirty="0" smtClean="0"/>
              <a:t> Prague </a:t>
            </a:r>
            <a:r>
              <a:rPr lang="cs-CZ" sz="2400" dirty="0" err="1" smtClean="0"/>
              <a:t>with</a:t>
            </a:r>
            <a:r>
              <a:rPr lang="cs-CZ" sz="2400" dirty="0" smtClean="0"/>
              <a:t> Brno and Bratislava (in Slovakia)</a:t>
            </a:r>
          </a:p>
          <a:p>
            <a:pPr lvl="1"/>
            <a:r>
              <a:rPr lang="cs-CZ" sz="2400" dirty="0" smtClean="0"/>
              <a:t>Many </a:t>
            </a:r>
            <a:r>
              <a:rPr lang="cs-CZ" sz="2400" dirty="0" err="1" smtClean="0"/>
              <a:t>othe</a:t>
            </a:r>
            <a:r>
              <a:rPr lang="cs-CZ" sz="2400" dirty="0" smtClean="0"/>
              <a:t> </a:t>
            </a:r>
            <a:r>
              <a:rPr lang="cs-CZ" sz="2400" dirty="0" err="1" smtClean="0"/>
              <a:t>motorways</a:t>
            </a:r>
            <a:endParaRPr lang="cs-CZ" sz="2400" dirty="0" smtClean="0"/>
          </a:p>
          <a:p>
            <a:pPr marL="537210" lvl="1" indent="0">
              <a:buNone/>
            </a:pPr>
            <a:endParaRPr lang="cs-CZ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46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 panose="020F0502020204030204" pitchFamily="34" charset="0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 panose="020F0502020204030204" pitchFamily="34" charset="0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, Třebíč, 2006, ISBN </a:t>
            </a:r>
            <a:r>
              <a:rPr lang="cs-CZ" sz="3200" dirty="0" smtClean="0">
                <a:latin typeface="Calibri" panose="020F0502020204030204" pitchFamily="34" charset="0"/>
                <a:ea typeface="Calibri"/>
                <a:cs typeface="Times New Roman"/>
              </a:rPr>
              <a:t>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 smtClean="0">
                <a:latin typeface="Calibri" panose="020F050202020403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>
                <a:latin typeface="Calibri" panose="020F0502020204030204" pitchFamily="34" charset="0"/>
              </a:rPr>
              <a:t>0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[cit.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 smtClean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04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1</a:t>
            </a:r>
            <a:r>
              <a:rPr lang="cs-CZ" sz="3200" dirty="0">
                <a:latin typeface="Calibri" panose="020F0502020204030204" pitchFamily="34" charset="0"/>
              </a:rPr>
              <a:t>5</a:t>
            </a:r>
            <a:r>
              <a:rPr lang="en-US" sz="3200" dirty="0" smtClean="0">
                <a:latin typeface="Calibri" panose="020F0502020204030204" pitchFamily="34" charset="0"/>
              </a:rPr>
              <a:t>]. </a:t>
            </a:r>
            <a:r>
              <a:rPr lang="en-US" sz="3200" dirty="0" err="1" smtClean="0">
                <a:latin typeface="Calibri" panose="020F050202020403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z</a:t>
            </a:r>
            <a:r>
              <a:rPr lang="cs-CZ" sz="3200" dirty="0" smtClean="0">
                <a:latin typeface="Calibri" panose="020F0502020204030204" pitchFamily="34" charset="0"/>
              </a:rPr>
              <a:t>: </a:t>
            </a:r>
            <a:r>
              <a:rPr lang="cs-CZ" sz="3200" dirty="0">
                <a:latin typeface="Calibri" panose="020F0502020204030204" pitchFamily="34" charset="0"/>
              </a:rPr>
              <a:t>http://</a:t>
            </a:r>
            <a:r>
              <a:rPr lang="cs-CZ" sz="3200" dirty="0" smtClean="0">
                <a:latin typeface="Calibri" panose="020F0502020204030204" pitchFamily="34" charset="0"/>
              </a:rPr>
              <a:t>www.czech.cz/en/Discover-CZ/Facts-about-the-Czech-Republic/Economic-facts/Traditional-Czech-products</a:t>
            </a:r>
            <a:endParaRPr lang="cs-CZ" sz="3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3200" dirty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cs-CZ" sz="3200" dirty="0">
              <a:latin typeface="Calibri"/>
              <a:ea typeface="Calibri"/>
              <a:cs typeface="Times New Roman"/>
            </a:endParaRP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THE CZECH REPUBLIC – ECONOMY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 smtClean="0"/>
              <a:t>Industries</a:t>
            </a:r>
            <a:endParaRPr lang="cs-CZ" dirty="0" smtClean="0"/>
          </a:p>
          <a:p>
            <a:pPr lvl="1"/>
            <a:r>
              <a:rPr lang="cs-CZ" dirty="0" err="1" smtClean="0"/>
              <a:t>Raw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endParaRPr lang="cs-CZ" dirty="0" smtClean="0"/>
          </a:p>
          <a:p>
            <a:pPr lvl="1"/>
            <a:r>
              <a:rPr lang="cs-CZ" dirty="0" err="1" smtClean="0"/>
              <a:t>Products</a:t>
            </a:r>
            <a:endParaRPr lang="cs-CZ" dirty="0" smtClean="0"/>
          </a:p>
          <a:p>
            <a:pPr lvl="1"/>
            <a:r>
              <a:rPr lang="cs-CZ" dirty="0" err="1" smtClean="0"/>
              <a:t>Areas</a:t>
            </a:r>
            <a:endParaRPr lang="cs-CZ" dirty="0" smtClean="0"/>
          </a:p>
          <a:p>
            <a:r>
              <a:rPr lang="cs-CZ" dirty="0" err="1" smtClean="0"/>
              <a:t>Agriculture</a:t>
            </a:r>
            <a:r>
              <a:rPr lang="cs-CZ" dirty="0" smtClean="0"/>
              <a:t>/</a:t>
            </a:r>
            <a:r>
              <a:rPr lang="cs-CZ" dirty="0" err="1" smtClean="0"/>
              <a:t>farming</a:t>
            </a:r>
            <a:endParaRPr lang="cs-CZ" dirty="0" smtClean="0"/>
          </a:p>
          <a:p>
            <a:pPr lvl="1"/>
            <a:r>
              <a:rPr lang="cs-CZ" dirty="0" err="1" smtClean="0"/>
              <a:t>Crops</a:t>
            </a:r>
            <a:endParaRPr lang="cs-CZ" dirty="0" smtClean="0"/>
          </a:p>
          <a:p>
            <a:pPr lvl="1"/>
            <a:r>
              <a:rPr lang="cs-CZ" dirty="0" err="1" smtClean="0"/>
              <a:t>Areas</a:t>
            </a:r>
            <a:endParaRPr lang="cs-CZ" dirty="0" smtClean="0"/>
          </a:p>
          <a:p>
            <a:r>
              <a:rPr lang="cs-CZ" dirty="0" smtClean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25164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INDUSTRIES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 anchor="ctr">
            <a:normAutofit fontScale="92500" lnSpcReduction="10000"/>
          </a:bodyPr>
          <a:lstStyle/>
          <a:p>
            <a:pPr marL="64008" indent="0">
              <a:buNone/>
            </a:pP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19th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Republic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industrial</a:t>
            </a:r>
            <a:r>
              <a:rPr lang="cs-CZ" dirty="0" smtClean="0"/>
              <a:t> country.</a:t>
            </a:r>
          </a:p>
          <a:p>
            <a:pPr marL="64008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industries</a:t>
            </a:r>
            <a:r>
              <a:rPr lang="cs-CZ" dirty="0" smtClean="0"/>
              <a:t> are:</a:t>
            </a:r>
          </a:p>
          <a:p>
            <a:pPr lvl="1"/>
            <a:r>
              <a:rPr lang="cs-CZ" dirty="0" err="1" smtClean="0"/>
              <a:t>Engineering</a:t>
            </a:r>
            <a:endParaRPr lang="cs-CZ" dirty="0" smtClean="0"/>
          </a:p>
          <a:p>
            <a:pPr lvl="1"/>
            <a:r>
              <a:rPr lang="cs-CZ" dirty="0" smtClean="0"/>
              <a:t>Steel </a:t>
            </a:r>
            <a:r>
              <a:rPr lang="cs-CZ" dirty="0" err="1" smtClean="0"/>
              <a:t>industry</a:t>
            </a:r>
            <a:endParaRPr lang="cs-CZ" dirty="0" smtClean="0"/>
          </a:p>
          <a:p>
            <a:pPr lvl="1"/>
            <a:r>
              <a:rPr lang="cs-CZ" dirty="0" err="1" smtClean="0"/>
              <a:t>Mining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endParaRPr lang="cs-CZ" dirty="0" smtClean="0"/>
          </a:p>
          <a:p>
            <a:pPr lvl="1"/>
            <a:r>
              <a:rPr lang="cs-CZ" dirty="0" err="1" smtClean="0"/>
              <a:t>Wood</a:t>
            </a:r>
            <a:r>
              <a:rPr lang="cs-CZ" dirty="0" smtClean="0"/>
              <a:t> </a:t>
            </a:r>
            <a:r>
              <a:rPr lang="cs-CZ" dirty="0" err="1" smtClean="0"/>
              <a:t>processin</a:t>
            </a:r>
            <a:r>
              <a:rPr lang="cs-CZ" dirty="0" err="1"/>
              <a:t>g</a:t>
            </a:r>
            <a:endParaRPr lang="cs-CZ" dirty="0" smtClean="0"/>
          </a:p>
          <a:p>
            <a:pPr lvl="1"/>
            <a:r>
              <a:rPr lang="cs-CZ" dirty="0" smtClean="0"/>
              <a:t>Textile </a:t>
            </a:r>
            <a:r>
              <a:rPr lang="cs-CZ" dirty="0" err="1" smtClean="0"/>
              <a:t>industry</a:t>
            </a:r>
            <a:endParaRPr lang="cs-CZ" dirty="0" smtClean="0"/>
          </a:p>
          <a:p>
            <a:pPr lvl="1"/>
            <a:r>
              <a:rPr lang="cs-CZ" dirty="0" err="1" smtClean="0"/>
              <a:t>Foodstuff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endParaRPr lang="cs-CZ" dirty="0" smtClean="0"/>
          </a:p>
          <a:p>
            <a:pPr lvl="1"/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endParaRPr lang="cs-CZ" dirty="0" smtClean="0"/>
          </a:p>
          <a:p>
            <a:pPr marL="64008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253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 anchor="t">
            <a:normAutofit lnSpcReduction="10000"/>
          </a:bodyPr>
          <a:lstStyle/>
          <a:p>
            <a:pPr marL="619506" indent="-457200"/>
            <a:r>
              <a:rPr lang="en-GB" dirty="0" smtClean="0"/>
              <a:t>Engineering – belongs to the most traditional industrial branches.</a:t>
            </a:r>
            <a:endParaRPr lang="cs-CZ" dirty="0" smtClean="0"/>
          </a:p>
          <a:p>
            <a:pPr lvl="1"/>
            <a:r>
              <a:rPr lang="cs-CZ" dirty="0" err="1" smtClean="0"/>
              <a:t>Vehicles</a:t>
            </a:r>
            <a:r>
              <a:rPr lang="en-GB" dirty="0" smtClean="0"/>
              <a:t> – </a:t>
            </a:r>
            <a:r>
              <a:rPr lang="en-GB" dirty="0" err="1" smtClean="0"/>
              <a:t>Škoda</a:t>
            </a:r>
            <a:r>
              <a:rPr lang="en-GB" dirty="0" smtClean="0"/>
              <a:t> Auto in </a:t>
            </a:r>
            <a:r>
              <a:rPr lang="en-GB" dirty="0" err="1" smtClean="0"/>
              <a:t>Mladá</a:t>
            </a:r>
            <a:r>
              <a:rPr lang="en-GB" dirty="0" smtClean="0"/>
              <a:t> </a:t>
            </a:r>
            <a:r>
              <a:rPr lang="en-GB" dirty="0" err="1" smtClean="0"/>
              <a:t>Boleslav</a:t>
            </a:r>
            <a:r>
              <a:rPr lang="en-GB" dirty="0" smtClean="0"/>
              <a:t> (cars), </a:t>
            </a:r>
            <a:r>
              <a:rPr lang="en-GB" dirty="0" err="1" smtClean="0"/>
              <a:t>Tatra</a:t>
            </a:r>
            <a:r>
              <a:rPr lang="en-GB" dirty="0" smtClean="0"/>
              <a:t> </a:t>
            </a:r>
            <a:r>
              <a:rPr lang="en-GB" dirty="0" err="1" smtClean="0"/>
              <a:t>Kopřivnice</a:t>
            </a:r>
            <a:r>
              <a:rPr lang="en-GB" dirty="0" smtClean="0"/>
              <a:t> (trucks and lorries), Hyundai </a:t>
            </a:r>
            <a:r>
              <a:rPr lang="en-GB" dirty="0" err="1" smtClean="0"/>
              <a:t>Nošovice</a:t>
            </a:r>
            <a:r>
              <a:rPr lang="en-GB" dirty="0" smtClean="0"/>
              <a:t> (cars)</a:t>
            </a:r>
          </a:p>
          <a:p>
            <a:pPr lvl="1"/>
            <a:r>
              <a:rPr lang="en-GB" dirty="0" smtClean="0"/>
              <a:t>Heavy machinery – </a:t>
            </a:r>
            <a:r>
              <a:rPr lang="en-GB" dirty="0" err="1" smtClean="0"/>
              <a:t>Škoda</a:t>
            </a:r>
            <a:r>
              <a:rPr lang="en-GB" dirty="0" smtClean="0"/>
              <a:t> holding in </a:t>
            </a:r>
            <a:r>
              <a:rPr lang="en-GB" dirty="0" err="1" smtClean="0"/>
              <a:t>Plzeň</a:t>
            </a:r>
            <a:r>
              <a:rPr lang="cs-CZ" dirty="0" smtClean="0"/>
              <a:t>,</a:t>
            </a:r>
            <a:endParaRPr lang="en-GB" dirty="0" smtClean="0"/>
          </a:p>
          <a:p>
            <a:pPr marL="537210" lvl="1" indent="0">
              <a:buNone/>
            </a:pPr>
            <a:r>
              <a:rPr lang="cs-CZ" dirty="0" smtClean="0"/>
              <a:t>   </a:t>
            </a:r>
            <a:r>
              <a:rPr lang="en-GB" dirty="0" smtClean="0"/>
              <a:t>ČKD </a:t>
            </a:r>
            <a:r>
              <a:rPr lang="en-GB" dirty="0" err="1" smtClean="0"/>
              <a:t>Blansko</a:t>
            </a:r>
            <a:endParaRPr lang="cs-CZ" dirty="0"/>
          </a:p>
          <a:p>
            <a:r>
              <a:rPr lang="cs-CZ" dirty="0" smtClean="0"/>
              <a:t>Iron and </a:t>
            </a:r>
            <a:r>
              <a:rPr lang="cs-CZ" dirty="0" err="1" smtClean="0"/>
              <a:t>steel</a:t>
            </a:r>
            <a:r>
              <a:rPr lang="cs-CZ" dirty="0" smtClean="0"/>
              <a:t> </a:t>
            </a:r>
            <a:r>
              <a:rPr lang="en-GB" dirty="0" smtClean="0"/>
              <a:t>industry</a:t>
            </a:r>
            <a:r>
              <a:rPr lang="cs-CZ" dirty="0" smtClean="0"/>
              <a:t> –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concentrated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mining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as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closely</a:t>
            </a:r>
            <a:r>
              <a:rPr lang="cs-CZ" dirty="0" smtClean="0"/>
              <a:t> </a:t>
            </a:r>
            <a:r>
              <a:rPr lang="cs-CZ" dirty="0" err="1" smtClean="0"/>
              <a:t>conected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deposits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iron </a:t>
            </a:r>
            <a:r>
              <a:rPr lang="cs-CZ" dirty="0" err="1" smtClean="0"/>
              <a:t>ore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coal</a:t>
            </a:r>
            <a:r>
              <a:rPr lang="cs-CZ" dirty="0" smtClean="0"/>
              <a:t> .</a:t>
            </a:r>
          </a:p>
          <a:p>
            <a:pPr lvl="1"/>
            <a:r>
              <a:rPr lang="cs-CZ" dirty="0" smtClean="0"/>
              <a:t>Steel - </a:t>
            </a:r>
            <a:r>
              <a:rPr lang="cs-CZ" dirty="0" err="1" smtClean="0"/>
              <a:t>Arcelor</a:t>
            </a:r>
            <a:r>
              <a:rPr lang="cs-CZ" dirty="0" smtClean="0"/>
              <a:t> Mittal Ostrava, </a:t>
            </a:r>
            <a:r>
              <a:rPr lang="cs-CZ" dirty="0" err="1" smtClean="0"/>
              <a:t>Evraz</a:t>
            </a:r>
            <a:r>
              <a:rPr lang="cs-CZ" dirty="0" smtClean="0"/>
              <a:t> Vítkovice Steel in Ostrava</a:t>
            </a:r>
          </a:p>
          <a:p>
            <a:pPr lvl="1"/>
            <a:r>
              <a:rPr lang="cs-CZ" dirty="0" err="1" smtClean="0"/>
              <a:t>Metallurgy</a:t>
            </a:r>
            <a:r>
              <a:rPr lang="cs-CZ" dirty="0" smtClean="0"/>
              <a:t> – Třinecké železárny, ŽDB Bohumín</a:t>
            </a:r>
          </a:p>
          <a:p>
            <a:pPr lvl="1"/>
            <a:endParaRPr lang="cs-CZ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0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THE CITY OF OSTRAVA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/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cit2014-04-15].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upload.wikimedia.org/wikipedia/commons/thumb/0/0c/Nova_Karolina_Ostrava_Czech_republic_15.jpg/800px-Nova_Karolina_Ostrava_Czech_republic_15.jpg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4" y="908720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4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408712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Mining</a:t>
            </a:r>
            <a:r>
              <a:rPr lang="cs-CZ" dirty="0"/>
              <a:t> – </a:t>
            </a:r>
            <a:r>
              <a:rPr lang="cs-CZ" dirty="0" err="1"/>
              <a:t>mines</a:t>
            </a:r>
            <a:r>
              <a:rPr lang="cs-CZ" dirty="0"/>
              <a:t> and </a:t>
            </a:r>
            <a:r>
              <a:rPr lang="cs-CZ" dirty="0" err="1"/>
              <a:t>pits</a:t>
            </a:r>
            <a:r>
              <a:rPr lang="cs-CZ" dirty="0"/>
              <a:t> are </a:t>
            </a:r>
            <a:r>
              <a:rPr lang="cs-CZ" dirty="0" err="1"/>
              <a:t>located</a:t>
            </a:r>
            <a:r>
              <a:rPr lang="cs-CZ" dirty="0"/>
              <a:t> in </a:t>
            </a:r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metal and non-metal </a:t>
            </a:r>
            <a:r>
              <a:rPr lang="cs-CZ" dirty="0" err="1"/>
              <a:t>deposits</a:t>
            </a:r>
            <a:r>
              <a:rPr lang="cs-CZ" dirty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Moravia and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Bohemia </a:t>
            </a:r>
          </a:p>
          <a:p>
            <a:pPr marL="896112" lvl="1" indent="-457200"/>
            <a:r>
              <a:rPr lang="cs-CZ" dirty="0" smtClean="0"/>
              <a:t>Black and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coal</a:t>
            </a:r>
            <a:r>
              <a:rPr lang="cs-CZ" dirty="0" smtClean="0"/>
              <a:t> – OKD </a:t>
            </a:r>
            <a:r>
              <a:rPr lang="cs-CZ" dirty="0" err="1" smtClean="0"/>
              <a:t>mines</a:t>
            </a:r>
            <a:r>
              <a:rPr lang="cs-CZ" dirty="0" smtClean="0"/>
              <a:t>, Severočeské doly </a:t>
            </a:r>
            <a:r>
              <a:rPr lang="cs-CZ" dirty="0" err="1" smtClean="0"/>
              <a:t>mines</a:t>
            </a:r>
            <a:r>
              <a:rPr lang="cs-CZ" dirty="0" smtClean="0"/>
              <a:t>, Mostecká uhelná </a:t>
            </a:r>
            <a:r>
              <a:rPr lang="cs-CZ" dirty="0" err="1" smtClean="0"/>
              <a:t>mines</a:t>
            </a:r>
            <a:endParaRPr lang="cs-CZ" dirty="0" smtClean="0"/>
          </a:p>
          <a:p>
            <a:pPr marL="896112" lvl="1" indent="-457200"/>
            <a:r>
              <a:rPr lang="cs-CZ" dirty="0" smtClean="0"/>
              <a:t>Silver – Kutná Hora</a:t>
            </a:r>
          </a:p>
          <a:p>
            <a:pPr marL="896112" lvl="1" indent="-457200"/>
            <a:r>
              <a:rPr lang="cs-CZ" dirty="0" smtClean="0"/>
              <a:t>Uranium – Stráž pod Ralskem in </a:t>
            </a:r>
            <a:r>
              <a:rPr lang="cs-CZ" dirty="0" err="1" smtClean="0"/>
              <a:t>Northern</a:t>
            </a:r>
            <a:r>
              <a:rPr lang="cs-CZ" dirty="0" smtClean="0"/>
              <a:t> Bohemia</a:t>
            </a:r>
          </a:p>
          <a:p>
            <a:pPr marL="896112" lvl="1" indent="-457200"/>
            <a:r>
              <a:rPr lang="cs-CZ" dirty="0" err="1" smtClean="0"/>
              <a:t>Oil</a:t>
            </a:r>
            <a:r>
              <a:rPr lang="cs-CZ" dirty="0" smtClean="0"/>
              <a:t>  -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Moravia</a:t>
            </a:r>
          </a:p>
          <a:p>
            <a:pPr marL="896112" lvl="1" indent="-457200"/>
            <a:r>
              <a:rPr lang="cs-CZ" dirty="0" err="1" smtClean="0"/>
              <a:t>Clay</a:t>
            </a:r>
            <a:r>
              <a:rPr lang="cs-CZ" dirty="0" smtClean="0"/>
              <a:t> – Western Bohemia</a:t>
            </a:r>
          </a:p>
          <a:p>
            <a:pPr marL="521208" indent="-457200"/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biggest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CR, </a:t>
            </a:r>
            <a:r>
              <a:rPr lang="cs-CZ" dirty="0" err="1" smtClean="0"/>
              <a:t>requires</a:t>
            </a:r>
            <a:r>
              <a:rPr lang="cs-CZ" dirty="0" smtClean="0"/>
              <a:t> </a:t>
            </a:r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qualified</a:t>
            </a:r>
            <a:r>
              <a:rPr lang="cs-CZ" dirty="0" smtClean="0"/>
              <a:t> </a:t>
            </a:r>
            <a:r>
              <a:rPr lang="cs-CZ" dirty="0" err="1" smtClean="0"/>
              <a:t>labour</a:t>
            </a:r>
            <a:r>
              <a:rPr lang="cs-CZ" dirty="0" smtClean="0"/>
              <a:t> and </a:t>
            </a:r>
            <a:r>
              <a:rPr lang="cs-CZ" dirty="0" err="1" smtClean="0"/>
              <a:t>sufficient</a:t>
            </a:r>
            <a:r>
              <a:rPr lang="cs-CZ" dirty="0" smtClean="0"/>
              <a:t> </a:t>
            </a:r>
            <a:r>
              <a:rPr lang="cs-CZ" dirty="0" err="1" smtClean="0"/>
              <a:t>raw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+ </a:t>
            </a:r>
            <a:r>
              <a:rPr lang="cs-CZ" dirty="0" err="1" smtClean="0"/>
              <a:t>electricity</a:t>
            </a:r>
            <a:r>
              <a:rPr lang="cs-CZ" dirty="0" smtClean="0"/>
              <a:t> +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. Most 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factories</a:t>
            </a:r>
            <a:r>
              <a:rPr lang="cs-CZ" dirty="0" smtClean="0"/>
              <a:t> are </a:t>
            </a:r>
            <a:r>
              <a:rPr lang="cs-CZ" dirty="0" err="1" smtClean="0"/>
              <a:t>located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rivers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the</a:t>
            </a:r>
            <a:r>
              <a:rPr lang="cs-CZ" dirty="0" smtClean="0"/>
              <a:t> Elbe </a:t>
            </a:r>
            <a:r>
              <a:rPr lang="cs-CZ" dirty="0" err="1" smtClean="0"/>
              <a:t>river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Bohemia).</a:t>
            </a:r>
          </a:p>
          <a:p>
            <a:pPr marL="896112" lvl="1" indent="-457200"/>
            <a:r>
              <a:rPr lang="cs-CZ" dirty="0" smtClean="0"/>
              <a:t> Synthesia Pardubice </a:t>
            </a:r>
          </a:p>
          <a:p>
            <a:pPr marL="896112" lvl="1" indent="-457200"/>
            <a:r>
              <a:rPr lang="cs-CZ" dirty="0" err="1" smtClean="0"/>
              <a:t>Explosia</a:t>
            </a:r>
            <a:r>
              <a:rPr lang="cs-CZ" dirty="0" smtClean="0"/>
              <a:t> Semtín (Semtex)</a:t>
            </a:r>
          </a:p>
          <a:p>
            <a:pPr marL="896112" lvl="1" indent="-457200"/>
            <a:r>
              <a:rPr lang="cs-CZ" dirty="0" smtClean="0"/>
              <a:t>Spolana Neratovice  </a:t>
            </a:r>
          </a:p>
          <a:p>
            <a:pPr marL="896112" lvl="1" indent="-457200"/>
            <a:r>
              <a:rPr lang="cs-CZ" dirty="0" err="1" smtClean="0"/>
              <a:t>Synthos</a:t>
            </a:r>
            <a:r>
              <a:rPr lang="cs-CZ" dirty="0" smtClean="0"/>
              <a:t> /Kaučuk Kralupy nad Vltavou - </a:t>
            </a:r>
            <a:r>
              <a:rPr lang="cs-CZ" dirty="0" err="1" smtClean="0"/>
              <a:t>rubber</a:t>
            </a:r>
            <a:endParaRPr lang="cs-CZ" dirty="0" smtClean="0"/>
          </a:p>
          <a:p>
            <a:pPr marL="896112" lvl="1" indent="-457200"/>
            <a:r>
              <a:rPr lang="cs-CZ" dirty="0" smtClean="0"/>
              <a:t>Zentiva Praha – </a:t>
            </a:r>
            <a:r>
              <a:rPr lang="cs-CZ" dirty="0" err="1" smtClean="0"/>
              <a:t>pharmaceutics</a:t>
            </a:r>
            <a:endParaRPr lang="cs-CZ" dirty="0" smtClean="0"/>
          </a:p>
          <a:p>
            <a:pPr marL="896112" lvl="1" indent="-457200"/>
            <a:r>
              <a:rPr lang="cs-CZ" dirty="0" smtClean="0"/>
              <a:t>Unipetrol  - </a:t>
            </a:r>
            <a:r>
              <a:rPr lang="cs-CZ" dirty="0" err="1" smtClean="0"/>
              <a:t>petrochemistry</a:t>
            </a:r>
            <a:endParaRPr lang="cs-CZ" dirty="0" smtClean="0"/>
          </a:p>
          <a:p>
            <a:pPr marL="896112" lvl="1" indent="-457200"/>
            <a:endParaRPr lang="cs-CZ" dirty="0" smtClean="0"/>
          </a:p>
          <a:p>
            <a:pPr marL="521208" indent="-457200"/>
            <a:endParaRPr lang="cs-CZ" dirty="0" smtClean="0"/>
          </a:p>
          <a:p>
            <a:pPr marL="438912" lvl="1" indent="0">
              <a:buNone/>
            </a:pPr>
            <a:endParaRPr lang="cs-CZ" dirty="0" smtClean="0"/>
          </a:p>
          <a:p>
            <a:pPr marL="896112" lvl="1" indent="-457200"/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516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JEZEŘÍ, COAL MINING IN NOTHERN </a:t>
            </a:r>
            <a:r>
              <a:rPr lang="cs-CZ" sz="2400" dirty="0"/>
              <a:t>B</a:t>
            </a:r>
            <a:r>
              <a:rPr lang="cs-CZ" sz="2400" dirty="0" smtClean="0"/>
              <a:t>OHEMIA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cit2014-04-15].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Dostupný pod licencí 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upload.wikimedia.org/wikipedia/commons/thumb/a/a4/Jezeri_Chateau.jpg/533px-Jezeri_Chateau.jpg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11" y="1124744"/>
            <a:ext cx="4554637" cy="51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r>
              <a:rPr lang="cs-CZ" dirty="0" smtClean="0"/>
              <a:t>Textile and </a:t>
            </a:r>
            <a:r>
              <a:rPr lang="cs-CZ" dirty="0" err="1" smtClean="0"/>
              <a:t>clothing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– </a:t>
            </a:r>
            <a:r>
              <a:rPr lang="cs-CZ" dirty="0" err="1" smtClean="0"/>
              <a:t>traditional</a:t>
            </a:r>
            <a:r>
              <a:rPr lang="cs-CZ" dirty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</a:t>
            </a:r>
            <a:r>
              <a:rPr lang="cs-CZ" dirty="0" err="1" smtClean="0"/>
              <a:t>processing</a:t>
            </a:r>
            <a:r>
              <a:rPr lang="cs-CZ" dirty="0" smtClean="0"/>
              <a:t> and </a:t>
            </a:r>
            <a:r>
              <a:rPr lang="cs-CZ" dirty="0" err="1" smtClean="0"/>
              <a:t>weaving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and </a:t>
            </a:r>
            <a:r>
              <a:rPr lang="cs-CZ" dirty="0" err="1" smtClean="0"/>
              <a:t>wool</a:t>
            </a:r>
            <a:r>
              <a:rPr lang="cs-CZ" dirty="0" smtClean="0"/>
              <a:t> and </a:t>
            </a:r>
            <a:r>
              <a:rPr lang="cs-CZ" dirty="0" err="1" smtClean="0"/>
              <a:t>other</a:t>
            </a:r>
            <a:r>
              <a:rPr lang="cs-CZ" dirty="0" smtClean="0"/>
              <a:t> natural </a:t>
            </a:r>
            <a:r>
              <a:rPr lang="cs-CZ" dirty="0" err="1" smtClean="0"/>
              <a:t>or</a:t>
            </a:r>
            <a:r>
              <a:rPr lang="cs-CZ" dirty="0" smtClean="0"/>
              <a:t> man-made </a:t>
            </a:r>
            <a:r>
              <a:rPr lang="cs-CZ" dirty="0" err="1" smtClean="0"/>
              <a:t>fibres</a:t>
            </a:r>
            <a:endParaRPr lang="cs-CZ" dirty="0" smtClean="0"/>
          </a:p>
          <a:p>
            <a:pPr lvl="1"/>
            <a:r>
              <a:rPr lang="cs-CZ" dirty="0" smtClean="0"/>
              <a:t>Prostějov –OP</a:t>
            </a:r>
          </a:p>
          <a:p>
            <a:pPr lvl="1"/>
            <a:r>
              <a:rPr lang="cs-CZ" dirty="0" err="1" smtClean="0"/>
              <a:t>Jitex</a:t>
            </a:r>
            <a:r>
              <a:rPr lang="cs-CZ" dirty="0" smtClean="0"/>
              <a:t> Písek</a:t>
            </a:r>
          </a:p>
          <a:p>
            <a:pPr lvl="1"/>
            <a:r>
              <a:rPr lang="cs-CZ" dirty="0" err="1" smtClean="0"/>
              <a:t>Velveta</a:t>
            </a:r>
            <a:r>
              <a:rPr lang="cs-CZ" dirty="0" smtClean="0"/>
              <a:t> </a:t>
            </a:r>
            <a:r>
              <a:rPr lang="cs-CZ" dirty="0" err="1" smtClean="0"/>
              <a:t>Vansdorf</a:t>
            </a:r>
            <a:endParaRPr lang="cs-CZ" dirty="0" smtClean="0"/>
          </a:p>
          <a:p>
            <a:pPr lvl="1"/>
            <a:r>
              <a:rPr lang="cs-CZ" dirty="0" err="1" smtClean="0"/>
              <a:t>Veba</a:t>
            </a:r>
            <a:r>
              <a:rPr lang="cs-CZ" dirty="0" smtClean="0"/>
              <a:t> Broumov (</a:t>
            </a:r>
            <a:r>
              <a:rPr lang="cs-CZ" dirty="0" err="1" smtClean="0"/>
              <a:t>bed</a:t>
            </a:r>
            <a:r>
              <a:rPr lang="cs-CZ" dirty="0" smtClean="0"/>
              <a:t> </a:t>
            </a:r>
            <a:r>
              <a:rPr lang="cs-CZ" dirty="0" err="1" smtClean="0"/>
              <a:t>linen</a:t>
            </a:r>
            <a:r>
              <a:rPr lang="cs-CZ" dirty="0" smtClean="0"/>
              <a:t>, table  </a:t>
            </a:r>
            <a:r>
              <a:rPr lang="cs-CZ" dirty="0" err="1" smtClean="0"/>
              <a:t>linen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00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Foodstuff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– </a:t>
            </a:r>
            <a:r>
              <a:rPr lang="cs-CZ" dirty="0" err="1"/>
              <a:t>supplies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inhabitants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food and </a:t>
            </a:r>
            <a:r>
              <a:rPr lang="cs-CZ" dirty="0" err="1"/>
              <a:t>beverages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basic </a:t>
            </a:r>
            <a:r>
              <a:rPr lang="cs-CZ" dirty="0" err="1"/>
              <a:t>resources</a:t>
            </a:r>
            <a:r>
              <a:rPr lang="cs-CZ" dirty="0"/>
              <a:t> are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agriculture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factories</a:t>
            </a:r>
            <a:r>
              <a:rPr lang="cs-CZ" dirty="0"/>
              <a:t> are </a:t>
            </a:r>
            <a:r>
              <a:rPr lang="cs-CZ" dirty="0" err="1"/>
              <a:t>located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farming</a:t>
            </a:r>
            <a:r>
              <a:rPr lang="cs-CZ" dirty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.</a:t>
            </a:r>
          </a:p>
          <a:p>
            <a:pPr marL="896112" lvl="1" indent="-457200"/>
            <a:r>
              <a:rPr lang="cs-CZ" dirty="0" err="1" smtClean="0"/>
              <a:t>Dairy</a:t>
            </a:r>
            <a:r>
              <a:rPr lang="cs-CZ" dirty="0" smtClean="0"/>
              <a:t> </a:t>
            </a:r>
            <a:r>
              <a:rPr lang="cs-CZ" dirty="0" err="1"/>
              <a:t>products</a:t>
            </a:r>
            <a:r>
              <a:rPr lang="cs-CZ" dirty="0"/>
              <a:t> –Olma (Olomouc), Madeta (České Budějovice), </a:t>
            </a:r>
            <a:r>
              <a:rPr lang="cs-CZ" dirty="0" err="1" smtClean="0"/>
              <a:t>Pragolaktos</a:t>
            </a:r>
            <a:endParaRPr lang="cs-CZ" dirty="0" smtClean="0"/>
          </a:p>
          <a:p>
            <a:pPr marL="896112" lvl="1" indent="-457200"/>
            <a:r>
              <a:rPr lang="cs-CZ" dirty="0" err="1" smtClean="0"/>
              <a:t>Meat</a:t>
            </a:r>
            <a:r>
              <a:rPr lang="cs-CZ" dirty="0" smtClean="0"/>
              <a:t> </a:t>
            </a:r>
            <a:r>
              <a:rPr lang="cs-CZ" dirty="0" err="1" smtClean="0"/>
              <a:t>processing</a:t>
            </a:r>
            <a:r>
              <a:rPr lang="cs-CZ" dirty="0" smtClean="0"/>
              <a:t> and </a:t>
            </a:r>
            <a:r>
              <a:rPr lang="cs-CZ" dirty="0" err="1" smtClean="0"/>
              <a:t>slaughter</a:t>
            </a:r>
            <a:r>
              <a:rPr lang="cs-CZ" dirty="0" smtClean="0"/>
              <a:t> </a:t>
            </a:r>
            <a:r>
              <a:rPr lang="cs-CZ" dirty="0" err="1" smtClean="0"/>
              <a:t>houses</a:t>
            </a:r>
            <a:r>
              <a:rPr lang="cs-CZ" dirty="0" smtClean="0"/>
              <a:t>- Masokombinát </a:t>
            </a:r>
            <a:r>
              <a:rPr lang="cs-CZ" dirty="0"/>
              <a:t>O</a:t>
            </a:r>
            <a:r>
              <a:rPr lang="cs-CZ" dirty="0" smtClean="0"/>
              <a:t>lomouc, Krahulík – Masozávod Krahulčí, Váhala</a:t>
            </a:r>
          </a:p>
          <a:p>
            <a:pPr marL="896112" lvl="1" indent="-457200"/>
            <a:r>
              <a:rPr lang="cs-CZ" dirty="0" err="1" smtClean="0"/>
              <a:t>Fruit</a:t>
            </a:r>
            <a:r>
              <a:rPr lang="cs-CZ" dirty="0" smtClean="0"/>
              <a:t> and </a:t>
            </a:r>
            <a:r>
              <a:rPr lang="cs-CZ" dirty="0" err="1" smtClean="0"/>
              <a:t>vegetables</a:t>
            </a:r>
            <a:r>
              <a:rPr lang="cs-CZ" dirty="0"/>
              <a:t> </a:t>
            </a:r>
            <a:r>
              <a:rPr lang="cs-CZ" dirty="0" err="1" smtClean="0"/>
              <a:t>processing</a:t>
            </a:r>
            <a:r>
              <a:rPr lang="cs-CZ" dirty="0" smtClean="0"/>
              <a:t> – </a:t>
            </a:r>
            <a:r>
              <a:rPr lang="cs-CZ" dirty="0" err="1" smtClean="0"/>
              <a:t>Alibona</a:t>
            </a:r>
            <a:r>
              <a:rPr lang="cs-CZ" dirty="0" smtClean="0"/>
              <a:t> (Litovel), </a:t>
            </a:r>
            <a:r>
              <a:rPr lang="cs-CZ" dirty="0" err="1" smtClean="0"/>
              <a:t>Hamé</a:t>
            </a:r>
            <a:r>
              <a:rPr lang="cs-CZ" dirty="0" smtClean="0"/>
              <a:t> (Babice), </a:t>
            </a:r>
            <a:r>
              <a:rPr lang="cs-CZ" dirty="0" err="1" smtClean="0"/>
              <a:t>Seliko</a:t>
            </a:r>
            <a:r>
              <a:rPr lang="cs-CZ" dirty="0" smtClean="0"/>
              <a:t> (Opava)</a:t>
            </a:r>
          </a:p>
          <a:p>
            <a:pPr marL="896112" lvl="1" indent="-457200"/>
            <a:r>
              <a:rPr lang="cs-CZ" dirty="0" err="1" smtClean="0"/>
              <a:t>Breweries</a:t>
            </a:r>
            <a:r>
              <a:rPr lang="cs-CZ" dirty="0" smtClean="0"/>
              <a:t> – </a:t>
            </a:r>
            <a:r>
              <a:rPr lang="cs-CZ" dirty="0" err="1" smtClean="0"/>
              <a:t>beer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brewed</a:t>
            </a:r>
            <a:r>
              <a:rPr lang="cs-CZ" dirty="0" smtClean="0"/>
              <a:t> </a:t>
            </a:r>
            <a:r>
              <a:rPr lang="cs-CZ" dirty="0" err="1" smtClean="0"/>
              <a:t>traditionaly</a:t>
            </a:r>
            <a:r>
              <a:rPr lang="cs-CZ" dirty="0" smtClean="0"/>
              <a:t> in Plzeň – </a:t>
            </a:r>
            <a:r>
              <a:rPr lang="cs-CZ" dirty="0" err="1" smtClean="0"/>
              <a:t>Pilsner</a:t>
            </a:r>
            <a:r>
              <a:rPr lang="cs-CZ" dirty="0" smtClean="0"/>
              <a:t>, České Budějovice – Budvar, Litovel </a:t>
            </a:r>
            <a:r>
              <a:rPr lang="cs-CZ" dirty="0" err="1" smtClean="0"/>
              <a:t>brewery</a:t>
            </a:r>
            <a:r>
              <a:rPr lang="cs-CZ" dirty="0" smtClean="0"/>
              <a:t>, Hanušovice </a:t>
            </a:r>
            <a:r>
              <a:rPr lang="cs-CZ" dirty="0" err="1" smtClean="0"/>
              <a:t>brewery</a:t>
            </a:r>
            <a:endParaRPr lang="cs-CZ" dirty="0" smtClean="0"/>
          </a:p>
          <a:p>
            <a:pPr marL="896112" lvl="1" indent="-457200"/>
            <a:r>
              <a:rPr lang="cs-CZ" dirty="0" err="1" smtClean="0"/>
              <a:t>Spirits</a:t>
            </a:r>
            <a:r>
              <a:rPr lang="cs-CZ" dirty="0" smtClean="0"/>
              <a:t> and </a:t>
            </a:r>
            <a:r>
              <a:rPr lang="cs-CZ" dirty="0" err="1" smtClean="0"/>
              <a:t>liqueur</a:t>
            </a:r>
            <a:r>
              <a:rPr lang="cs-CZ" dirty="0" smtClean="0"/>
              <a:t> – </a:t>
            </a:r>
            <a:r>
              <a:rPr lang="cs-CZ" dirty="0" err="1" smtClean="0"/>
              <a:t>Stock</a:t>
            </a:r>
            <a:r>
              <a:rPr lang="cs-CZ" dirty="0" smtClean="0"/>
              <a:t> (</a:t>
            </a:r>
            <a:r>
              <a:rPr lang="cs-CZ" dirty="0" err="1" smtClean="0"/>
              <a:t>Plzeń</a:t>
            </a:r>
            <a:r>
              <a:rPr lang="cs-CZ" dirty="0" err="1"/>
              <a:t>-</a:t>
            </a:r>
            <a:r>
              <a:rPr lang="cs-CZ" dirty="0" err="1" smtClean="0"/>
              <a:t>Božkov</a:t>
            </a:r>
            <a:r>
              <a:rPr lang="cs-CZ" dirty="0" smtClean="0"/>
              <a:t>), Jan </a:t>
            </a:r>
            <a:r>
              <a:rPr lang="cs-CZ" dirty="0" err="1" smtClean="0"/>
              <a:t>Becher</a:t>
            </a:r>
            <a:r>
              <a:rPr lang="cs-CZ" dirty="0" smtClean="0"/>
              <a:t> (Karlovy Vary), Rudolf Jelínek (Vizovice)</a:t>
            </a:r>
            <a:endParaRPr lang="cs-CZ" dirty="0"/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8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874</Words>
  <Application>Microsoft Office PowerPoint</Application>
  <PresentationFormat>Předvádění na obrazovce (4:3)</PresentationFormat>
  <Paragraphs>233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Talent</vt:lpstr>
      <vt:lpstr>Prezentace aplikace PowerPoint</vt:lpstr>
      <vt:lpstr>THE CZECH REPUBLIC – ECONOMY</vt:lpstr>
      <vt:lpstr>INDUSTRIES</vt:lpstr>
      <vt:lpstr>Prezentace aplikace PowerPoint</vt:lpstr>
      <vt:lpstr>THE CITY OF OSTRAVA</vt:lpstr>
      <vt:lpstr>Prezentace aplikace PowerPoint</vt:lpstr>
      <vt:lpstr>JEZEŘÍ, COAL MINING IN NOTHERN BOHEMIA</vt:lpstr>
      <vt:lpstr>Prezentace aplikace PowerPoint</vt:lpstr>
      <vt:lpstr>Prezentace aplikace PowerPoint</vt:lpstr>
      <vt:lpstr>Prezentace aplikace PowerPoint</vt:lpstr>
      <vt:lpstr>GLASS WORKER, HARRACHOV</vt:lpstr>
      <vt:lpstr>AGRICULTURE</vt:lpstr>
      <vt:lpstr>Prezentace aplikace PowerPoint</vt:lpstr>
      <vt:lpstr>VINEYARDS, PÁLAVA HILLS</vt:lpstr>
      <vt:lpstr>TRANSPORT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CZECH REPUBLIC – ECONOMY</dc:title>
  <dc:creator>Jurášová Romana</dc:creator>
  <cp:lastModifiedBy>Romana Jurášová</cp:lastModifiedBy>
  <cp:revision>42</cp:revision>
  <dcterms:created xsi:type="dcterms:W3CDTF">2014-04-15T08:24:33Z</dcterms:created>
  <dcterms:modified xsi:type="dcterms:W3CDTF">2014-05-31T14:00:33Z</dcterms:modified>
</cp:coreProperties>
</file>