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9" r:id="rId14"/>
    <p:sldId id="272" r:id="rId15"/>
    <p:sldId id="267" r:id="rId16"/>
    <p:sldId id="273" r:id="rId17"/>
    <p:sldId id="274" r:id="rId18"/>
    <p:sldId id="27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FFE5F-B864-4B12-AB5A-A1F705AD3454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1E68D-0CC6-4751-9FC9-6BFA5EABF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03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1E68D-0CC6-4751-9FC9-6BFA5EABF4F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17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1E68D-0CC6-4751-9FC9-6BFA5EABF4F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13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:Creative_Common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thumb/a/a7/M%C4%9Bln%C3%ADk,_Vltava_a_later%C3%A1ln%C3%AD_kan%C3%A1l_%C3%BAst%C3%AD_v_Labi.JPG/800px-M%C4%9Bln%C3%ADk,_Vltava_a_later%C3%A1ln%C3%AD_kan%C3%A1l_%C3%BAst%C3%AD_v_Labi.JPG" TargetMode="External"/><Relationship Id="rId4" Type="http://schemas.openxmlformats.org/officeDocument/2006/relationships/hyperlink" Target="http://creativecommons.org/licenses/by-sa/3.0/deed.e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deed.en" TargetMode="External"/><Relationship Id="rId2" Type="http://schemas.openxmlformats.org/officeDocument/2006/relationships/hyperlink" Target="http://en.wikipedia.org/wiki/en:Creative_Comm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commons/thumb/2/23/Czech_Rep._-_Bohemia,_Moravia_and_Silesia_III_(en).png/800px-Czech_Rep._-_Bohemia,_Moravia_and_Silesia_III_(en)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deed.cs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36295"/>
              </p:ext>
            </p:extLst>
          </p:nvPr>
        </p:nvGraphicFramePr>
        <p:xfrm>
          <a:off x="413284" y="1700808"/>
          <a:ext cx="8280920" cy="5058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46118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Czech Republic –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eography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Olomoucký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kraj, Spojené státy americké, Kanada</a:t>
                      </a: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a úkoly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680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Mountains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rivers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lakes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areas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regions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climate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53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14.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4. 2014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30079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116631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Rivers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cs-CZ" dirty="0" smtClean="0"/>
              <a:t>Bohemia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drained</a:t>
            </a:r>
            <a:r>
              <a:rPr lang="cs-CZ" dirty="0"/>
              <a:t> </a:t>
            </a:r>
            <a:r>
              <a:rPr lang="cs-CZ" dirty="0" err="1"/>
              <a:t>mainly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Vltava </a:t>
            </a:r>
            <a:r>
              <a:rPr lang="cs-CZ" dirty="0" err="1"/>
              <a:t>river</a:t>
            </a:r>
            <a:r>
              <a:rPr lang="cs-CZ" dirty="0"/>
              <a:t> 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Moldau</a:t>
            </a:r>
            <a:r>
              <a:rPr lang="cs-CZ" dirty="0"/>
              <a:t>), </a:t>
            </a:r>
            <a:r>
              <a:rPr lang="cs-CZ" dirty="0" err="1"/>
              <a:t>the</a:t>
            </a:r>
            <a:r>
              <a:rPr lang="cs-CZ" dirty="0"/>
              <a:t> Labe </a:t>
            </a:r>
            <a:r>
              <a:rPr lang="cs-CZ" dirty="0" err="1"/>
              <a:t>river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Elbe)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inflows</a:t>
            </a:r>
            <a:r>
              <a:rPr lang="cs-CZ" dirty="0"/>
              <a:t> and </a:t>
            </a:r>
            <a:r>
              <a:rPr lang="cs-CZ" dirty="0" err="1"/>
              <a:t>tributories</a:t>
            </a:r>
            <a:r>
              <a:rPr lang="cs-CZ" dirty="0"/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Vltava </a:t>
            </a:r>
            <a:r>
              <a:rPr lang="cs-CZ" dirty="0" err="1"/>
              <a:t>river</a:t>
            </a:r>
            <a:r>
              <a:rPr lang="cs-CZ" dirty="0"/>
              <a:t> - </a:t>
            </a:r>
            <a:r>
              <a:rPr lang="cs-CZ" dirty="0" err="1" smtClean="0"/>
              <a:t>starts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Šumava </a:t>
            </a:r>
            <a:r>
              <a:rPr lang="cs-CZ" dirty="0" err="1"/>
              <a:t>range</a:t>
            </a:r>
            <a:r>
              <a:rPr lang="cs-CZ" dirty="0"/>
              <a:t>,   		            </a:t>
            </a:r>
            <a:endParaRPr lang="cs-CZ" dirty="0" smtClean="0"/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		       -</a:t>
            </a:r>
            <a:r>
              <a:rPr lang="cs-CZ" dirty="0" err="1" smtClean="0"/>
              <a:t>flows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to </a:t>
            </a:r>
            <a:r>
              <a:rPr lang="cs-CZ" dirty="0" smtClean="0"/>
              <a:t> </a:t>
            </a:r>
            <a:r>
              <a:rPr lang="cs-CZ" dirty="0"/>
              <a:t>				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Bohemia,</a:t>
            </a:r>
          </a:p>
          <a:p>
            <a:pPr>
              <a:buFontTx/>
              <a:buChar char="-"/>
            </a:pPr>
            <a:r>
              <a:rPr lang="cs-CZ" dirty="0"/>
              <a:t>                      </a:t>
            </a:r>
            <a:r>
              <a:rPr lang="cs-CZ" dirty="0" smtClean="0"/>
              <a:t>       </a:t>
            </a:r>
            <a:r>
              <a:rPr lang="cs-CZ" dirty="0"/>
              <a:t>- </a:t>
            </a:r>
            <a:r>
              <a:rPr lang="cs-CZ" dirty="0" err="1"/>
              <a:t>is</a:t>
            </a:r>
            <a:r>
              <a:rPr lang="cs-CZ" dirty="0"/>
              <a:t> 430 km long</a:t>
            </a:r>
          </a:p>
          <a:p>
            <a:pPr>
              <a:buFontTx/>
              <a:buChar char="-"/>
            </a:pPr>
            <a:r>
              <a:rPr lang="cs-CZ" dirty="0" smtClean="0"/>
              <a:t>                             - </a:t>
            </a:r>
            <a:r>
              <a:rPr lang="cs-CZ" dirty="0" err="1" smtClean="0"/>
              <a:t>tributories</a:t>
            </a:r>
            <a:r>
              <a:rPr lang="cs-CZ" dirty="0" smtClean="0"/>
              <a:t> are: </a:t>
            </a:r>
            <a:r>
              <a:rPr lang="cs-CZ" dirty="0" err="1"/>
              <a:t>the</a:t>
            </a:r>
            <a:r>
              <a:rPr lang="cs-CZ" dirty="0"/>
              <a:t> Otava </a:t>
            </a:r>
            <a:r>
              <a:rPr lang="cs-CZ" dirty="0" err="1"/>
              <a:t>river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Malše </a:t>
            </a:r>
            <a:r>
              <a:rPr lang="cs-CZ" dirty="0" err="1"/>
              <a:t>river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Berounka </a:t>
            </a:r>
            <a:r>
              <a:rPr lang="cs-CZ" dirty="0" err="1"/>
              <a:t>river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Sázava </a:t>
            </a:r>
            <a:r>
              <a:rPr lang="cs-CZ" dirty="0" err="1"/>
              <a:t>river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3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Labe </a:t>
            </a:r>
            <a:r>
              <a:rPr lang="cs-CZ" dirty="0" err="1" smtClean="0"/>
              <a:t>river</a:t>
            </a:r>
            <a:endParaRPr lang="cs-CZ" dirty="0" smtClean="0"/>
          </a:p>
          <a:p>
            <a:pPr marL="64008" indent="0">
              <a:buNone/>
            </a:pPr>
            <a:r>
              <a:rPr lang="cs-CZ" dirty="0"/>
              <a:t> </a:t>
            </a:r>
            <a:r>
              <a:rPr lang="cs-CZ" dirty="0" smtClean="0"/>
              <a:t>      - </a:t>
            </a:r>
            <a:r>
              <a:rPr lang="cs-CZ" dirty="0" err="1" smtClean="0"/>
              <a:t>starts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Krkonoše </a:t>
            </a:r>
            <a:r>
              <a:rPr lang="cs-CZ" dirty="0" err="1" smtClean="0"/>
              <a:t>mts</a:t>
            </a:r>
            <a:r>
              <a:rPr lang="cs-CZ" dirty="0" smtClean="0"/>
              <a:t>.</a:t>
            </a:r>
          </a:p>
          <a:p>
            <a:pPr marL="64008" indent="0">
              <a:buNone/>
            </a:pPr>
            <a:r>
              <a:rPr lang="cs-CZ" dirty="0" smtClean="0"/>
              <a:t>       - </a:t>
            </a:r>
            <a:r>
              <a:rPr lang="cs-CZ" dirty="0" err="1"/>
              <a:t>f</a:t>
            </a:r>
            <a:r>
              <a:rPr lang="cs-CZ" dirty="0" err="1" smtClean="0"/>
              <a:t>lows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r>
              <a:rPr lang="cs-CZ" dirty="0" smtClean="0"/>
              <a:t> in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       - </a:t>
            </a:r>
            <a:r>
              <a:rPr lang="cs-CZ" dirty="0" err="1"/>
              <a:t>i</a:t>
            </a:r>
            <a:r>
              <a:rPr lang="cs-CZ" dirty="0" err="1" smtClean="0"/>
              <a:t>s</a:t>
            </a:r>
            <a:r>
              <a:rPr lang="cs-CZ" dirty="0" smtClean="0"/>
              <a:t> 1554 km long (359km in </a:t>
            </a:r>
            <a:r>
              <a:rPr lang="cs-CZ" dirty="0" err="1" smtClean="0"/>
              <a:t>the</a:t>
            </a:r>
            <a:r>
              <a:rPr lang="cs-CZ" dirty="0" smtClean="0"/>
              <a:t> CR)</a:t>
            </a:r>
          </a:p>
          <a:p>
            <a:pPr marL="64008" indent="0">
              <a:buNone/>
            </a:pPr>
            <a:r>
              <a:rPr lang="cs-CZ" dirty="0" smtClean="0"/>
              <a:t>       - </a:t>
            </a:r>
            <a:r>
              <a:rPr lang="cs-CZ" dirty="0" err="1" smtClean="0"/>
              <a:t>tributories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Metuje </a:t>
            </a:r>
            <a:r>
              <a:rPr lang="cs-CZ" dirty="0" err="1" smtClean="0"/>
              <a:t>river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Orlice </a:t>
            </a:r>
            <a:r>
              <a:rPr lang="cs-CZ" dirty="0" err="1" smtClean="0"/>
              <a:t>river</a:t>
            </a:r>
            <a:r>
              <a:rPr lang="cs-CZ" dirty="0" smtClean="0"/>
              <a:t>,  </a:t>
            </a:r>
            <a:r>
              <a:rPr lang="cs-CZ" dirty="0" err="1" smtClean="0"/>
              <a:t>the</a:t>
            </a:r>
            <a:r>
              <a:rPr lang="cs-CZ" dirty="0" smtClean="0"/>
              <a:t> Ohře </a:t>
            </a:r>
            <a:r>
              <a:rPr lang="cs-CZ" dirty="0" err="1" smtClean="0"/>
              <a:t>river</a:t>
            </a:r>
            <a:r>
              <a:rPr lang="cs-CZ" dirty="0" smtClean="0"/>
              <a:t>,  </a:t>
            </a:r>
            <a:r>
              <a:rPr lang="cs-CZ" dirty="0" err="1" smtClean="0"/>
              <a:t>the</a:t>
            </a:r>
            <a:r>
              <a:rPr lang="cs-CZ" dirty="0" smtClean="0"/>
              <a:t> Bílina </a:t>
            </a:r>
            <a:r>
              <a:rPr lang="cs-CZ" dirty="0" err="1" smtClean="0"/>
              <a:t>river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 Moravia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drained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Morava </a:t>
            </a:r>
            <a:r>
              <a:rPr lang="cs-CZ" dirty="0" err="1" smtClean="0"/>
              <a:t>river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Odra </a:t>
            </a:r>
            <a:r>
              <a:rPr lang="cs-CZ" dirty="0" err="1" smtClean="0"/>
              <a:t>river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others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Morava </a:t>
            </a:r>
            <a:r>
              <a:rPr lang="cs-CZ" dirty="0" err="1" smtClean="0"/>
              <a:t>river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- </a:t>
            </a:r>
            <a:r>
              <a:rPr lang="cs-CZ" dirty="0" err="1" smtClean="0"/>
              <a:t>springs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Kralický Sněžník </a:t>
            </a:r>
            <a:r>
              <a:rPr lang="cs-CZ" dirty="0" err="1" smtClean="0"/>
              <a:t>mountains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- </a:t>
            </a:r>
            <a:r>
              <a:rPr lang="cs-CZ" dirty="0" err="1" smtClean="0"/>
              <a:t>flows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area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Danube</a:t>
            </a:r>
            <a:r>
              <a:rPr lang="cs-CZ" dirty="0" smtClean="0"/>
              <a:t> </a:t>
            </a:r>
            <a:r>
              <a:rPr lang="cs-CZ" dirty="0" err="1" smtClean="0"/>
              <a:t>riveris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- </a:t>
            </a:r>
            <a:r>
              <a:rPr lang="cs-CZ" dirty="0" err="1" smtClean="0"/>
              <a:t>is</a:t>
            </a:r>
            <a:r>
              <a:rPr lang="cs-CZ" dirty="0" smtClean="0"/>
              <a:t> 354 km long ( 284 km in Moravia)</a:t>
            </a:r>
          </a:p>
          <a:p>
            <a:pPr>
              <a:buFontTx/>
              <a:buChar char="-"/>
            </a:pPr>
            <a:r>
              <a:rPr lang="cs-CZ" dirty="0" smtClean="0"/>
              <a:t>- </a:t>
            </a:r>
            <a:r>
              <a:rPr lang="cs-CZ" dirty="0" err="1" smtClean="0"/>
              <a:t>tributories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Bečva </a:t>
            </a:r>
            <a:r>
              <a:rPr lang="cs-CZ" dirty="0" err="1" smtClean="0"/>
              <a:t>river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Dyje </a:t>
            </a:r>
            <a:r>
              <a:rPr lang="cs-CZ" dirty="0" err="1" smtClean="0"/>
              <a:t>river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2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Lakes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/>
              <a:t>There are </a:t>
            </a:r>
            <a:r>
              <a:rPr lang="cs-CZ" dirty="0" smtClean="0"/>
              <a:t>not many natural </a:t>
            </a:r>
            <a:r>
              <a:rPr lang="cs-CZ" dirty="0" err="1" smtClean="0"/>
              <a:t>lakes,they</a:t>
            </a:r>
            <a:r>
              <a:rPr lang="cs-CZ" dirty="0" smtClean="0"/>
              <a:t> are </a:t>
            </a:r>
            <a:r>
              <a:rPr lang="cs-CZ" dirty="0" err="1" smtClean="0"/>
              <a:t>mainly</a:t>
            </a:r>
            <a:r>
              <a:rPr lang="cs-CZ" dirty="0" smtClean="0"/>
              <a:t> </a:t>
            </a:r>
            <a:r>
              <a:rPr lang="cs-CZ" dirty="0" err="1" smtClean="0"/>
              <a:t>tarns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Šumava </a:t>
            </a:r>
            <a:r>
              <a:rPr lang="cs-CZ" dirty="0" err="1" smtClean="0"/>
              <a:t>range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Black </a:t>
            </a:r>
            <a:r>
              <a:rPr lang="cs-CZ" dirty="0" err="1" smtClean="0"/>
              <a:t>Lake</a:t>
            </a:r>
            <a:r>
              <a:rPr lang="cs-CZ" dirty="0" smtClean="0"/>
              <a:t>.</a:t>
            </a:r>
          </a:p>
          <a:p>
            <a:pPr marL="64008" indent="0">
              <a:buNone/>
            </a:pPr>
            <a:r>
              <a:rPr lang="en-US" dirty="0" smtClean="0"/>
              <a:t> </a:t>
            </a:r>
            <a:r>
              <a:rPr lang="cs-CZ" dirty="0" smtClean="0"/>
              <a:t>C</a:t>
            </a:r>
            <a:r>
              <a:rPr lang="en-US" dirty="0" err="1" smtClean="0"/>
              <a:t>haracteristic</a:t>
            </a:r>
            <a:r>
              <a:rPr lang="en-US" dirty="0" smtClean="0"/>
              <a:t> </a:t>
            </a:r>
            <a:r>
              <a:rPr lang="en-US" dirty="0"/>
              <a:t>feature of the Czech landscape is the large number of </a:t>
            </a:r>
            <a:r>
              <a:rPr lang="cs-CZ" dirty="0" smtClean="0"/>
              <a:t>man-made </a:t>
            </a:r>
            <a:r>
              <a:rPr lang="en-US" dirty="0" smtClean="0"/>
              <a:t>lakes </a:t>
            </a:r>
            <a:r>
              <a:rPr lang="en-US" dirty="0"/>
              <a:t>created for fish-farming. </a:t>
            </a:r>
            <a:r>
              <a:rPr lang="cs-CZ" dirty="0" err="1" smtClean="0"/>
              <a:t>There</a:t>
            </a:r>
            <a:r>
              <a:rPr lang="cs-CZ" dirty="0" smtClean="0"/>
              <a:t> are</a:t>
            </a:r>
            <a:r>
              <a:rPr lang="en-US" dirty="0" smtClean="0"/>
              <a:t> </a:t>
            </a:r>
            <a:r>
              <a:rPr lang="en-US" dirty="0"/>
              <a:t>21,800 </a:t>
            </a:r>
            <a:r>
              <a:rPr lang="cs-CZ" dirty="0" err="1" smtClean="0"/>
              <a:t>fishponds</a:t>
            </a:r>
            <a:r>
              <a:rPr lang="cs-CZ" dirty="0" smtClean="0"/>
              <a:t> and </a:t>
            </a:r>
            <a:r>
              <a:rPr lang="en-US" dirty="0" smtClean="0"/>
              <a:t>cover </a:t>
            </a:r>
            <a:r>
              <a:rPr lang="en-US" dirty="0"/>
              <a:t>about 41,000 hectares. The largest of them are Lake </a:t>
            </a:r>
            <a:r>
              <a:rPr lang="en-US" dirty="0" err="1"/>
              <a:t>Rozmberk</a:t>
            </a:r>
            <a:r>
              <a:rPr lang="en-US" dirty="0"/>
              <a:t> and Lake </a:t>
            </a:r>
            <a:r>
              <a:rPr lang="en-US" dirty="0" err="1"/>
              <a:t>Bezdrev</a:t>
            </a:r>
            <a:r>
              <a:rPr lang="en-US" dirty="0"/>
              <a:t> in southern Bohemia.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5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>
                <a:latin typeface="Calibri" panose="020F0502020204030204" pitchFamily="34" charset="0"/>
              </a:rPr>
              <a:t>The</a:t>
            </a:r>
            <a:r>
              <a:rPr lang="cs-CZ" sz="3600" dirty="0" smtClean="0">
                <a:latin typeface="Calibri" panose="020F0502020204030204" pitchFamily="34" charset="0"/>
              </a:rPr>
              <a:t> Vltava-Labe </a:t>
            </a:r>
            <a:r>
              <a:rPr lang="cs-CZ" sz="3600" dirty="0" err="1" smtClean="0">
                <a:latin typeface="Calibri" panose="020F0502020204030204" pitchFamily="34" charset="0"/>
              </a:rPr>
              <a:t>confluence</a:t>
            </a:r>
            <a:r>
              <a:rPr lang="cs-CZ" sz="3600" dirty="0" smtClean="0">
                <a:latin typeface="Calibri" panose="020F0502020204030204" pitchFamily="34" charset="0"/>
              </a:rPr>
              <a:t> </a:t>
            </a:r>
            <a:r>
              <a:rPr lang="cs-CZ" sz="3600" dirty="0" err="1" smtClean="0">
                <a:latin typeface="Calibri" panose="020F0502020204030204" pitchFamily="34" charset="0"/>
              </a:rPr>
              <a:t>near</a:t>
            </a:r>
            <a:r>
              <a:rPr lang="cs-CZ" sz="3600" dirty="0" smtClean="0">
                <a:latin typeface="Calibri" panose="020F0502020204030204" pitchFamily="34" charset="0"/>
              </a:rPr>
              <a:t> Mělník</a:t>
            </a:r>
            <a:endParaRPr lang="cs-CZ" sz="36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412776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623731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1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[cit2014-04-14]. Dostupný pod licencí </a:t>
            </a:r>
            <a:r>
              <a:rPr lang="en-US" sz="1100" dirty="0"/>
              <a:t> </a:t>
            </a:r>
            <a:r>
              <a:rPr lang="en-US" sz="1100" dirty="0">
                <a:hlinkClick r:id="rId3" tooltip="w:en:Creative Commons"/>
              </a:rPr>
              <a:t>Creative </a:t>
            </a:r>
            <a:r>
              <a:rPr lang="en-US" sz="1100" dirty="0" smtClean="0">
                <a:hlinkClick r:id="rId3" tooltip="w:en:Creative Commons"/>
              </a:rPr>
              <a:t>Commons</a:t>
            </a:r>
            <a:r>
              <a:rPr lang="cs-CZ" sz="1100" i="1" dirty="0" err="1"/>
              <a:t>Aktron</a:t>
            </a:r>
            <a:r>
              <a:rPr lang="cs-CZ" sz="1100" i="1" dirty="0"/>
              <a:t> /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.</a:t>
            </a:r>
            <a:r>
              <a:rPr lang="en-US" sz="1100" dirty="0"/>
              <a:t> </a:t>
            </a:r>
            <a:r>
              <a:rPr lang="en-US" sz="1100" u="sng" dirty="0">
                <a:hlinkClick r:id="rId4"/>
              </a:rPr>
              <a:t>Attribution-Share Alike 3.0 </a:t>
            </a:r>
            <a:r>
              <a:rPr lang="en-US" sz="1100" u="sng" dirty="0" err="1" smtClean="0">
                <a:hlinkClick r:id="rId4"/>
              </a:rPr>
              <a:t>Unported</a:t>
            </a:r>
            <a:endParaRPr lang="cs-CZ" sz="1100" dirty="0" smtClean="0">
              <a:latin typeface="Calibri" panose="020F0502020204030204" pitchFamily="34" charset="0"/>
              <a:hlinkClick r:id="rId5"/>
            </a:endParaRPr>
          </a:p>
          <a:p>
            <a:r>
              <a:rPr lang="cs-CZ" sz="1100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cs-CZ" sz="1100" dirty="0">
                <a:latin typeface="Calibri" panose="020F0502020204030204" pitchFamily="34" charset="0"/>
                <a:hlinkClick r:id="rId5"/>
              </a:rPr>
              <a:t>://upload.wikimedia.org/wikipedia/commons/thumb/a/a7/M%C4%9Bln%C3%ADk%2C_Vltava_a_later%C3%A1ln%C3%AD_kan%C3%A1l_%C3%BAst%C3%AD_v_Labi.JPG/800px-M%C4%9Bln%C3%ADk%2C_Vltava_a_later%C3%A1ln%C3%AD_kan%C3%A1l_%</a:t>
            </a:r>
            <a:r>
              <a:rPr lang="cs-CZ" sz="1100" dirty="0" smtClean="0">
                <a:latin typeface="Calibri" panose="020F0502020204030204" pitchFamily="34" charset="0"/>
                <a:hlinkClick r:id="rId5"/>
              </a:rPr>
              <a:t>C3%BAst%C3%AD_v_Labi.JPG</a:t>
            </a:r>
            <a:endParaRPr lang="cs-CZ" sz="1100" dirty="0" smtClean="0">
              <a:latin typeface="Calibri" panose="020F0502020204030204" pitchFamily="34" charset="0"/>
            </a:endParaRPr>
          </a:p>
          <a:p>
            <a:endParaRPr lang="cs-CZ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Bezdrev </a:t>
            </a:r>
            <a:r>
              <a:rPr lang="cs-CZ" dirty="0" err="1" smtClean="0">
                <a:latin typeface="Calibri" panose="020F0502020204030204" pitchFamily="34" charset="0"/>
              </a:rPr>
              <a:t>fishpond</a:t>
            </a:r>
            <a:r>
              <a:rPr lang="cs-CZ" dirty="0" smtClean="0">
                <a:latin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</a:rPr>
              <a:t>Southern</a:t>
            </a:r>
            <a:r>
              <a:rPr lang="cs-CZ" dirty="0" smtClean="0">
                <a:latin typeface="Calibri" panose="020F0502020204030204" pitchFamily="34" charset="0"/>
              </a:rPr>
              <a:t> Bohemia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3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buNone/>
            </a:pPr>
            <a:endParaRPr lang="cs-CZ" sz="3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buNone/>
            </a:pPr>
            <a:endParaRPr lang="cs-CZ" sz="3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buNone/>
            </a:pPr>
            <a:endParaRPr lang="cs-CZ" sz="3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buNone/>
            </a:pPr>
            <a:endParaRPr lang="cs-CZ" sz="3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buNone/>
            </a:pPr>
            <a:endParaRPr lang="cs-CZ" sz="3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buNone/>
            </a:pPr>
            <a:endParaRPr lang="cs-CZ" sz="1300" dirty="0" smtClean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buNone/>
            </a:pPr>
            <a:endParaRPr lang="cs-CZ" sz="1300" dirty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buNone/>
            </a:pPr>
            <a:r>
              <a:rPr lang="cs-CZ" sz="120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2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[cit2014-04-14]. Dostupný pod licencí public </a:t>
            </a:r>
            <a:r>
              <a:rPr lang="cs-CZ" sz="1200" dirty="0" err="1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domain</a:t>
            </a:r>
            <a:r>
              <a:rPr lang="cs-CZ" sz="12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WWW:</a:t>
            </a:r>
          </a:p>
          <a:p>
            <a:pPr marL="64008" indent="0">
              <a:buNone/>
            </a:pPr>
            <a:r>
              <a:rPr lang="cs-CZ" sz="12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http://upload.wikimedia.org/wikipedia/commons/thumb/1/12/Bezdrev_in_October.jpg/800px-Bezdrev_in_October.jpg</a:t>
            </a:r>
            <a:endParaRPr lang="cs-CZ" sz="2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>
              <a:buNone/>
            </a:pPr>
            <a:endParaRPr lang="cs-CZ" sz="1200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28"/>
            <a:ext cx="7620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cs-CZ" dirty="0" err="1" smtClean="0"/>
              <a:t>Climate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Continental </a:t>
            </a:r>
            <a:r>
              <a:rPr lang="cs-CZ" dirty="0" err="1" smtClean="0"/>
              <a:t>climate</a:t>
            </a:r>
            <a:r>
              <a:rPr lang="cs-CZ" dirty="0" smtClean="0"/>
              <a:t> – hot </a:t>
            </a:r>
            <a:r>
              <a:rPr lang="cs-CZ" dirty="0" err="1" smtClean="0"/>
              <a:t>summers</a:t>
            </a:r>
            <a:r>
              <a:rPr lang="cs-CZ" dirty="0" smtClean="0"/>
              <a:t>, </a:t>
            </a:r>
            <a:r>
              <a:rPr lang="cs-CZ" dirty="0" err="1" smtClean="0"/>
              <a:t>could,cloudy</a:t>
            </a:r>
            <a:r>
              <a:rPr lang="cs-CZ" dirty="0" smtClean="0"/>
              <a:t> </a:t>
            </a:r>
            <a:r>
              <a:rPr lang="cs-CZ" dirty="0" err="1" smtClean="0"/>
              <a:t>snowy</a:t>
            </a:r>
            <a:r>
              <a:rPr lang="cs-CZ" dirty="0" smtClean="0"/>
              <a:t> </a:t>
            </a:r>
            <a:r>
              <a:rPr lang="cs-CZ" dirty="0" err="1" smtClean="0"/>
              <a:t>winters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coldest</a:t>
            </a:r>
            <a:r>
              <a:rPr lang="cs-CZ" dirty="0" smtClean="0"/>
              <a:t> </a:t>
            </a:r>
            <a:r>
              <a:rPr lang="cs-CZ" dirty="0" err="1" smtClean="0"/>
              <a:t>month</a:t>
            </a:r>
            <a:r>
              <a:rPr lang="cs-CZ" dirty="0" smtClean="0"/>
              <a:t> – </a:t>
            </a:r>
            <a:r>
              <a:rPr lang="cs-CZ" dirty="0" err="1" smtClean="0"/>
              <a:t>January</a:t>
            </a:r>
            <a:endParaRPr lang="cs-CZ" dirty="0" smtClean="0"/>
          </a:p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winter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– 0 </a:t>
            </a:r>
            <a:r>
              <a:rPr lang="cs-CZ" dirty="0" err="1" smtClean="0"/>
              <a:t>degrees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hottest</a:t>
            </a:r>
            <a:r>
              <a:rPr lang="cs-CZ" dirty="0" smtClean="0"/>
              <a:t> </a:t>
            </a:r>
            <a:r>
              <a:rPr lang="cs-CZ" dirty="0" err="1" smtClean="0"/>
              <a:t>month</a:t>
            </a:r>
            <a:r>
              <a:rPr lang="cs-CZ" dirty="0" smtClean="0"/>
              <a:t> – July</a:t>
            </a:r>
          </a:p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summer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– 20 </a:t>
            </a:r>
            <a:r>
              <a:rPr lang="cs-CZ" dirty="0" err="1" smtClean="0"/>
              <a:t>degrees</a:t>
            </a:r>
            <a:endParaRPr lang="cs-CZ" dirty="0" smtClean="0"/>
          </a:p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annual</a:t>
            </a:r>
            <a:r>
              <a:rPr lang="cs-CZ" dirty="0" smtClean="0"/>
              <a:t> </a:t>
            </a:r>
            <a:r>
              <a:rPr lang="cs-CZ" dirty="0" err="1" smtClean="0"/>
              <a:t>temerature</a:t>
            </a:r>
            <a:r>
              <a:rPr lang="cs-CZ" dirty="0" smtClean="0"/>
              <a:t> – 5 – 9 </a:t>
            </a:r>
            <a:r>
              <a:rPr lang="cs-CZ" dirty="0" err="1" smtClean="0"/>
              <a:t>degrees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dries</a:t>
            </a:r>
            <a:r>
              <a:rPr lang="cs-CZ" dirty="0" smtClean="0"/>
              <a:t> </a:t>
            </a:r>
            <a:r>
              <a:rPr lang="cs-CZ" dirty="0" err="1" smtClean="0"/>
              <a:t>month</a:t>
            </a:r>
            <a:r>
              <a:rPr lang="cs-CZ" dirty="0" smtClean="0"/>
              <a:t> – </a:t>
            </a:r>
            <a:r>
              <a:rPr lang="cs-CZ" dirty="0" err="1" smtClean="0"/>
              <a:t>January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wettest</a:t>
            </a:r>
            <a:r>
              <a:rPr lang="cs-CZ" dirty="0" smtClean="0"/>
              <a:t> </a:t>
            </a:r>
            <a:r>
              <a:rPr lang="cs-CZ" dirty="0" err="1" smtClean="0"/>
              <a:t>months</a:t>
            </a:r>
            <a:r>
              <a:rPr lang="cs-CZ" dirty="0" smtClean="0"/>
              <a:t> – June, July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9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cs-CZ" dirty="0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pPr marL="64008" indent="0">
              <a:buNone/>
            </a:pPr>
            <a:r>
              <a:rPr lang="cs-CZ" dirty="0" smtClean="0"/>
              <a:t>1 </a:t>
            </a:r>
            <a:r>
              <a:rPr lang="cs-CZ" dirty="0" err="1" smtClean="0"/>
              <a:t>How</a:t>
            </a:r>
            <a:r>
              <a:rPr lang="cs-CZ" dirty="0" smtClean="0"/>
              <a:t> many </a:t>
            </a:r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CR </a:t>
            </a:r>
            <a:r>
              <a:rPr lang="cs-CZ" dirty="0" err="1" smtClean="0"/>
              <a:t>devided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 smtClean="0"/>
              <a:t>2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peak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CR?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a) Sněžka </a:t>
            </a:r>
            <a:r>
              <a:rPr lang="cs-CZ" dirty="0" err="1" smtClean="0"/>
              <a:t>Mt</a:t>
            </a:r>
            <a:r>
              <a:rPr lang="cs-CZ" dirty="0" smtClean="0"/>
              <a:t>.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b) Praděd </a:t>
            </a:r>
            <a:r>
              <a:rPr lang="cs-CZ" dirty="0" err="1" smtClean="0"/>
              <a:t>Mt</a:t>
            </a:r>
            <a:r>
              <a:rPr lang="cs-CZ" dirty="0" smtClean="0"/>
              <a:t>.</a:t>
            </a:r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longest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CR</a:t>
            </a:r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 smtClean="0"/>
              <a:t>Which</a:t>
            </a:r>
            <a:r>
              <a:rPr lang="cs-CZ" dirty="0" smtClean="0"/>
              <a:t> area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fish-farming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4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cs-CZ" dirty="0" smtClean="0"/>
              <a:t>ANSWER 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/>
          <a:lstStyle/>
          <a:p>
            <a:pPr marL="64008" indent="0">
              <a:buNone/>
            </a:pPr>
            <a:r>
              <a:rPr lang="cs-CZ" dirty="0" smtClean="0"/>
              <a:t>1 – 14 </a:t>
            </a:r>
          </a:p>
          <a:p>
            <a:pPr marL="64008" indent="0">
              <a:buNone/>
            </a:pPr>
            <a:r>
              <a:rPr lang="cs-CZ" dirty="0" smtClean="0"/>
              <a:t>2 – a)</a:t>
            </a:r>
          </a:p>
          <a:p>
            <a:pPr marL="64008" indent="0">
              <a:buNone/>
            </a:pPr>
            <a:r>
              <a:rPr lang="cs-CZ" dirty="0" smtClean="0"/>
              <a:t>3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Vlatava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4 – </a:t>
            </a:r>
            <a:r>
              <a:rPr lang="cs-CZ" dirty="0" err="1" smtClean="0"/>
              <a:t>Southern</a:t>
            </a:r>
            <a:r>
              <a:rPr lang="cs-CZ" dirty="0" smtClean="0"/>
              <a:t> Bohemia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5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 panose="020F0502020204030204" pitchFamily="34" charset="0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 panose="020F0502020204030204" pitchFamily="34" charset="0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, Třebíč, 2006, ISBN </a:t>
            </a:r>
            <a:r>
              <a:rPr lang="cs-CZ" sz="3200" dirty="0" smtClean="0">
                <a:latin typeface="Calibri" panose="020F0502020204030204" pitchFamily="34" charset="0"/>
                <a:ea typeface="Calibri"/>
                <a:cs typeface="Times New Roman"/>
              </a:rPr>
              <a:t>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 smtClean="0">
                <a:latin typeface="Calibri" panose="020F050202020403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 smtClean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[cit.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 smtClean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04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>
                <a:latin typeface="Calibri" panose="020F0502020204030204" pitchFamily="34" charset="0"/>
              </a:rPr>
              <a:t>1</a:t>
            </a:r>
            <a:r>
              <a:rPr lang="cs-CZ" sz="3200" dirty="0" smtClean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]. </a:t>
            </a:r>
            <a:r>
              <a:rPr lang="en-US" sz="3200" dirty="0" err="1" smtClean="0">
                <a:latin typeface="Calibri" panose="020F050202020403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z</a:t>
            </a:r>
            <a:r>
              <a:rPr lang="cs-CZ" sz="3200" dirty="0" smtClean="0">
                <a:latin typeface="Calibri" panose="020F0502020204030204" pitchFamily="34" charset="0"/>
              </a:rPr>
              <a:t>: http</a:t>
            </a:r>
            <a:r>
              <a:rPr lang="cs-CZ" sz="3200" dirty="0">
                <a:latin typeface="Calibri" panose="020F0502020204030204" pitchFamily="34" charset="0"/>
              </a:rPr>
              <a:t>://en.wikipedia.org/wiki/Geography_of_the_Czech_Republic</a:t>
            </a:r>
            <a:endParaRPr lang="cs-CZ" sz="3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cs-CZ" sz="3200" dirty="0"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cs-CZ" sz="3200" dirty="0">
              <a:latin typeface="Calibri"/>
              <a:ea typeface="Calibri"/>
              <a:cs typeface="Times New Roman"/>
            </a:endParaRP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433314"/>
          </a:xfrm>
        </p:spPr>
        <p:txBody>
          <a:bodyPr/>
          <a:lstStyle/>
          <a:p>
            <a:r>
              <a:rPr lang="cs-CZ" b="1" dirty="0" smtClean="0"/>
              <a:t>THE CZECH REPUBLIC - </a:t>
            </a:r>
            <a:r>
              <a:rPr lang="cs-CZ" b="1" dirty="0" err="1" smtClean="0"/>
              <a:t>geography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Areas</a:t>
            </a:r>
            <a:endParaRPr lang="cs-CZ" dirty="0"/>
          </a:p>
          <a:p>
            <a:r>
              <a:rPr lang="cs-CZ" dirty="0" err="1" smtClean="0"/>
              <a:t>Mountains</a:t>
            </a:r>
            <a:endParaRPr lang="cs-CZ" dirty="0"/>
          </a:p>
          <a:p>
            <a:r>
              <a:rPr lang="cs-CZ" dirty="0" err="1" smtClean="0"/>
              <a:t>Lowlands</a:t>
            </a:r>
            <a:endParaRPr lang="cs-CZ" dirty="0"/>
          </a:p>
          <a:p>
            <a:r>
              <a:rPr lang="cs-CZ" dirty="0" err="1" smtClean="0"/>
              <a:t>Rivers</a:t>
            </a:r>
            <a:r>
              <a:rPr lang="cs-CZ" dirty="0" smtClean="0"/>
              <a:t>, </a:t>
            </a:r>
            <a:r>
              <a:rPr lang="cs-CZ" dirty="0" err="1" smtClean="0"/>
              <a:t>lakes</a:t>
            </a:r>
            <a:endParaRPr lang="cs-CZ" dirty="0"/>
          </a:p>
          <a:p>
            <a:r>
              <a:rPr lang="cs-CZ" dirty="0" err="1" smtClean="0"/>
              <a:t>Climate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2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AREAS AND REGIONS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endParaRPr lang="cs-CZ" dirty="0"/>
          </a:p>
          <a:p>
            <a:pPr lvl="1"/>
            <a:r>
              <a:rPr lang="cs-CZ" dirty="0" smtClean="0"/>
              <a:t>Bohemia – </a:t>
            </a:r>
            <a:r>
              <a:rPr lang="cs-CZ" dirty="0" err="1" smtClean="0"/>
              <a:t>lies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west</a:t>
            </a:r>
            <a:endParaRPr lang="cs-CZ" dirty="0" smtClean="0"/>
          </a:p>
          <a:p>
            <a:pPr lvl="1"/>
            <a:r>
              <a:rPr lang="cs-CZ" dirty="0" smtClean="0"/>
              <a:t>Moravia – </a:t>
            </a:r>
            <a:r>
              <a:rPr lang="cs-CZ" dirty="0" err="1" smtClean="0"/>
              <a:t>occupies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endParaRPr lang="cs-CZ" dirty="0"/>
          </a:p>
          <a:p>
            <a:pPr lvl="1"/>
            <a:r>
              <a:rPr lang="cs-CZ" dirty="0" err="1" smtClean="0"/>
              <a:t>Silesia</a:t>
            </a:r>
            <a:r>
              <a:rPr lang="cs-CZ" dirty="0" smtClean="0"/>
              <a:t> – </a:t>
            </a:r>
            <a:r>
              <a:rPr lang="cs-CZ" dirty="0" err="1" smtClean="0"/>
              <a:t>situated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north-east</a:t>
            </a:r>
            <a:endParaRPr lang="cs-CZ" dirty="0"/>
          </a:p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adminisrative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– 13 </a:t>
            </a:r>
            <a:r>
              <a:rPr lang="cs-CZ" dirty="0" err="1" smtClean="0"/>
              <a:t>regions</a:t>
            </a:r>
            <a:r>
              <a:rPr lang="cs-CZ" dirty="0" smtClean="0"/>
              <a:t>: </a:t>
            </a:r>
            <a:r>
              <a:rPr lang="cs-CZ" dirty="0" err="1" smtClean="0"/>
              <a:t>Central</a:t>
            </a:r>
            <a:r>
              <a:rPr lang="cs-CZ" dirty="0" smtClean="0"/>
              <a:t> Bohemian, </a:t>
            </a:r>
            <a:r>
              <a:rPr lang="cs-CZ" dirty="0" err="1" smtClean="0"/>
              <a:t>South</a:t>
            </a:r>
            <a:r>
              <a:rPr lang="cs-CZ" dirty="0" smtClean="0"/>
              <a:t> Bohemian, Plzeň, Karlovy Vary, Ústní nad Labem, Liberec,  Hradec Králové, Pardubice, Vysočina, Olomouc, </a:t>
            </a:r>
            <a:r>
              <a:rPr lang="cs-CZ" dirty="0" err="1" smtClean="0"/>
              <a:t>Moravian-Silesian</a:t>
            </a:r>
            <a:r>
              <a:rPr lang="cs-CZ" dirty="0" smtClean="0"/>
              <a:t>, Zlín,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Moravian</a:t>
            </a:r>
            <a:r>
              <a:rPr lang="cs-CZ" dirty="0" smtClean="0"/>
              <a:t> 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Prague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7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and </a:t>
            </a:r>
            <a:r>
              <a:rPr lang="cs-CZ" dirty="0" err="1" smtClean="0"/>
              <a:t>addministrative</a:t>
            </a:r>
            <a:r>
              <a:rPr lang="cs-CZ" dirty="0" smtClean="0"/>
              <a:t> </a:t>
            </a:r>
            <a:r>
              <a:rPr lang="cs-CZ" dirty="0" err="1" smtClean="0"/>
              <a:t>divisions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79512" y="1882808"/>
            <a:ext cx="8507288" cy="4858560"/>
          </a:xfrm>
        </p:spPr>
        <p:txBody>
          <a:bodyPr>
            <a:normAutofit lnSpcReduction="10000"/>
          </a:bodyPr>
          <a:lstStyle/>
          <a:p>
            <a:endParaRPr lang="cs-CZ" sz="3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1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1100" dirty="0" smtClean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1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[cit2014-04-14]. Dostupný pod licencí </a:t>
            </a:r>
            <a:r>
              <a:rPr lang="en-US" sz="1100" dirty="0"/>
              <a:t> </a:t>
            </a:r>
            <a:r>
              <a:rPr lang="en-US" sz="1100" dirty="0">
                <a:hlinkClick r:id="rId2" tooltip="w:en:Creative Commons"/>
              </a:rPr>
              <a:t>Creative Commons</a:t>
            </a:r>
            <a:r>
              <a:rPr lang="en-US" sz="1100" dirty="0"/>
              <a:t> </a:t>
            </a:r>
            <a:r>
              <a:rPr lang="en-US" sz="1100" u="sng" dirty="0">
                <a:hlinkClick r:id="rId3"/>
              </a:rPr>
              <a:t>Attribution-Share Alike 3.0 </a:t>
            </a:r>
            <a:r>
              <a:rPr lang="en-US" sz="1100" u="sng" dirty="0" err="1" smtClean="0">
                <a:hlinkClick r:id="rId3"/>
              </a:rPr>
              <a:t>Unported</a:t>
            </a:r>
            <a:endParaRPr lang="cs-CZ" sz="1100" u="sng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sz="1300" dirty="0">
                <a:latin typeface="Calibri" panose="020F0502020204030204" pitchFamily="34" charset="0"/>
                <a:hlinkClick r:id="rId4"/>
              </a:rPr>
              <a:t>http://upload.wikimedia.org/wikipedia/commons/thumb/2/23/Czech_Rep._-_Bohemia%2C_Moravia_and_Silesia_III_%28en%29.png/800px-Czech_Rep._-_Bohemia%2C_Moravia_and_Silesia_III_%</a:t>
            </a:r>
            <a:r>
              <a:rPr lang="cs-CZ" sz="1300" dirty="0" smtClean="0">
                <a:latin typeface="Calibri" panose="020F0502020204030204" pitchFamily="34" charset="0"/>
                <a:hlinkClick r:id="rId4"/>
              </a:rPr>
              <a:t>28en%29.png</a:t>
            </a:r>
            <a:endParaRPr lang="cs-CZ" sz="13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300" dirty="0">
              <a:latin typeface="Calibri" panose="020F0502020204030204" pitchFamily="34" charset="0"/>
            </a:endParaRPr>
          </a:p>
        </p:txBody>
      </p:sp>
      <p:pic>
        <p:nvPicPr>
          <p:cNvPr id="1031" name="Picture 7" descr="File:Czech Rep. - Bohemia, Moravia and Silesia III (en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2" y="1628800"/>
            <a:ext cx="76200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MOUNTAINS AND HIGHLANDS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Bohemian </a:t>
            </a:r>
            <a:r>
              <a:rPr lang="cs-CZ" dirty="0" err="1" smtClean="0"/>
              <a:t>mountains</a:t>
            </a:r>
            <a:r>
              <a:rPr lang="cs-CZ" dirty="0" smtClean="0"/>
              <a:t> </a:t>
            </a:r>
            <a:r>
              <a:rPr lang="cs-CZ" dirty="0" err="1" smtClean="0"/>
              <a:t>surround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area: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Krkonoše </a:t>
            </a:r>
            <a:r>
              <a:rPr lang="cs-CZ" dirty="0" err="1"/>
              <a:t>r</a:t>
            </a:r>
            <a:r>
              <a:rPr lang="cs-CZ" dirty="0" err="1" smtClean="0"/>
              <a:t>ange</a:t>
            </a:r>
            <a:r>
              <a:rPr lang="cs-CZ" dirty="0" smtClean="0"/>
              <a:t>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Šumava </a:t>
            </a:r>
            <a:r>
              <a:rPr lang="cs-CZ" dirty="0" err="1"/>
              <a:t>r</a:t>
            </a:r>
            <a:r>
              <a:rPr lang="cs-CZ" dirty="0" err="1" smtClean="0"/>
              <a:t>ange</a:t>
            </a:r>
            <a:r>
              <a:rPr lang="cs-CZ" dirty="0" smtClean="0"/>
              <a:t>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Krušné hory </a:t>
            </a:r>
            <a:r>
              <a:rPr lang="cs-CZ" dirty="0" err="1" smtClean="0"/>
              <a:t>mountains</a:t>
            </a:r>
            <a:r>
              <a:rPr lang="cs-CZ" dirty="0" smtClean="0"/>
              <a:t>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west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Jizerské hory </a:t>
            </a:r>
            <a:r>
              <a:rPr lang="cs-CZ" dirty="0" err="1" smtClean="0"/>
              <a:t>mountains</a:t>
            </a:r>
            <a:r>
              <a:rPr lang="cs-CZ" dirty="0" smtClean="0"/>
              <a:t>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Orlické hory </a:t>
            </a:r>
            <a:r>
              <a:rPr lang="cs-CZ" dirty="0" err="1" smtClean="0"/>
              <a:t>mountains</a:t>
            </a:r>
            <a:r>
              <a:rPr lang="cs-CZ" dirty="0" smtClean="0"/>
              <a:t>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Vysočina </a:t>
            </a:r>
            <a:r>
              <a:rPr lang="cs-CZ" dirty="0" err="1" smtClean="0"/>
              <a:t>highlands</a:t>
            </a:r>
            <a:r>
              <a:rPr lang="cs-CZ" dirty="0" smtClean="0"/>
              <a:t> (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mounatain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Bohemia – Sněžka (1603m)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5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MOUNTAINS AND HIGHLANDS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cs-CZ" dirty="0" smtClean="0"/>
              <a:t>Moravia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covered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and </a:t>
            </a:r>
            <a:r>
              <a:rPr lang="cs-CZ" dirty="0" err="1" smtClean="0"/>
              <a:t>hills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Moravian-Silesian</a:t>
            </a:r>
            <a:r>
              <a:rPr lang="cs-CZ" dirty="0" smtClean="0"/>
              <a:t> Beskydy </a:t>
            </a:r>
            <a:r>
              <a:rPr lang="cs-CZ" dirty="0" err="1"/>
              <a:t>r</a:t>
            </a:r>
            <a:r>
              <a:rPr lang="cs-CZ" dirty="0" err="1" smtClean="0"/>
              <a:t>ange</a:t>
            </a:r>
            <a:r>
              <a:rPr lang="cs-CZ" dirty="0" smtClean="0"/>
              <a:t>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Jeseníky </a:t>
            </a:r>
            <a:r>
              <a:rPr lang="cs-CZ" dirty="0" err="1" smtClean="0"/>
              <a:t>range</a:t>
            </a:r>
            <a:r>
              <a:rPr lang="cs-CZ" dirty="0" smtClean="0"/>
              <a:t>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Rychlebské hory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Drahanská vrchovina </a:t>
            </a:r>
            <a:r>
              <a:rPr lang="cs-CZ" dirty="0" err="1" smtClean="0"/>
              <a:t>highlands</a:t>
            </a:r>
            <a:r>
              <a:rPr lang="cs-CZ" dirty="0" smtClean="0"/>
              <a:t> (</a:t>
            </a:r>
            <a:r>
              <a:rPr lang="cs-CZ" dirty="0" err="1" smtClean="0"/>
              <a:t>central</a:t>
            </a:r>
            <a:r>
              <a:rPr lang="cs-CZ" dirty="0" smtClean="0"/>
              <a:t> Moravia)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Moravian</a:t>
            </a:r>
            <a:r>
              <a:rPr lang="cs-CZ" dirty="0" smtClean="0"/>
              <a:t> summit – Praděd </a:t>
            </a:r>
            <a:r>
              <a:rPr lang="cs-CZ" dirty="0" err="1" smtClean="0"/>
              <a:t>Mt</a:t>
            </a:r>
            <a:r>
              <a:rPr lang="cs-CZ" dirty="0" smtClean="0"/>
              <a:t>. (1492 m)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2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LOWLANDS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cs-CZ" dirty="0" err="1" smtClean="0"/>
              <a:t>Lowlands</a:t>
            </a:r>
            <a:r>
              <a:rPr lang="cs-CZ" dirty="0" smtClean="0"/>
              <a:t> and </a:t>
            </a:r>
            <a:r>
              <a:rPr lang="cs-CZ" dirty="0" err="1" smtClean="0"/>
              <a:t>basins</a:t>
            </a:r>
            <a:r>
              <a:rPr lang="cs-CZ" dirty="0" smtClean="0"/>
              <a:t> are </a:t>
            </a:r>
            <a:r>
              <a:rPr lang="cs-CZ" dirty="0" err="1" smtClean="0"/>
              <a:t>found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in Bohemia and Moravia.</a:t>
            </a:r>
          </a:p>
          <a:p>
            <a:r>
              <a:rPr lang="cs-CZ" dirty="0" smtClean="0"/>
              <a:t>Bohemia: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Elbe </a:t>
            </a:r>
            <a:r>
              <a:rPr lang="cs-CZ" dirty="0" err="1" smtClean="0"/>
              <a:t>basin</a:t>
            </a:r>
            <a:r>
              <a:rPr lang="cs-CZ" dirty="0" smtClean="0"/>
              <a:t> – </a:t>
            </a:r>
            <a:r>
              <a:rPr lang="cs-CZ" dirty="0" err="1" smtClean="0"/>
              <a:t>drained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Elbe (</a:t>
            </a:r>
            <a:r>
              <a:rPr lang="cs-CZ" dirty="0" err="1" smtClean="0"/>
              <a:t>central</a:t>
            </a:r>
            <a:r>
              <a:rPr lang="cs-CZ" dirty="0" smtClean="0"/>
              <a:t> Bohemia)</a:t>
            </a:r>
          </a:p>
          <a:p>
            <a:r>
              <a:rPr lang="cs-CZ" dirty="0" smtClean="0"/>
              <a:t>Moravia: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Hornomoravský Úval </a:t>
            </a:r>
            <a:r>
              <a:rPr lang="cs-CZ" dirty="0" err="1" smtClean="0"/>
              <a:t>lowlands</a:t>
            </a:r>
            <a:r>
              <a:rPr lang="cs-CZ" dirty="0" smtClean="0"/>
              <a:t> (</a:t>
            </a:r>
            <a:r>
              <a:rPr lang="cs-CZ" dirty="0" err="1" smtClean="0"/>
              <a:t>central</a:t>
            </a:r>
            <a:r>
              <a:rPr lang="cs-CZ" dirty="0"/>
              <a:t> </a:t>
            </a:r>
            <a:r>
              <a:rPr lang="cs-CZ" dirty="0" smtClean="0"/>
              <a:t>Moravia)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 Dolnomoravský Úval </a:t>
            </a:r>
            <a:r>
              <a:rPr lang="cs-CZ" dirty="0" err="1" smtClean="0"/>
              <a:t>lowlands</a:t>
            </a:r>
            <a:r>
              <a:rPr lang="cs-CZ" dirty="0" smtClean="0"/>
              <a:t>  (</a:t>
            </a:r>
            <a:r>
              <a:rPr lang="cs-CZ" dirty="0" err="1" smtClean="0"/>
              <a:t>southern</a:t>
            </a:r>
            <a:r>
              <a:rPr lang="cs-CZ" dirty="0" smtClean="0"/>
              <a:t> Moravia)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2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relief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Republic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92500" lnSpcReduction="10000"/>
          </a:bodyPr>
          <a:lstStyle/>
          <a:p>
            <a:endParaRPr lang="cs-CZ" dirty="0" smtClean="0">
              <a:hlinkClick r:id="rId2" tooltip="w:cs:Creative Commons"/>
            </a:endParaRPr>
          </a:p>
          <a:p>
            <a:endParaRPr lang="cs-CZ" dirty="0">
              <a:hlinkClick r:id="rId2" tooltip="w:cs:Creative Commons"/>
            </a:endParaRPr>
          </a:p>
          <a:p>
            <a:endParaRPr lang="cs-CZ" dirty="0" smtClean="0">
              <a:hlinkClick r:id="rId2" tooltip="w:cs:Creative Commons"/>
            </a:endParaRPr>
          </a:p>
          <a:p>
            <a:endParaRPr lang="cs-CZ" dirty="0">
              <a:hlinkClick r:id="rId2" tooltip="w:cs:Creative Commons"/>
            </a:endParaRPr>
          </a:p>
          <a:p>
            <a:endParaRPr lang="cs-CZ" dirty="0" smtClean="0">
              <a:hlinkClick r:id="rId2" tooltip="w:cs:Creative Commons"/>
            </a:endParaRPr>
          </a:p>
          <a:p>
            <a:endParaRPr lang="cs-CZ" dirty="0">
              <a:hlinkClick r:id="rId2" tooltip="w:cs:Creative Common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32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32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32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4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4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4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4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4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4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1400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-CZ" sz="1400" dirty="0" smtClean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1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[cit2014-04-14]. Dostupný pod licencí </a:t>
            </a:r>
            <a:r>
              <a:rPr lang="en-US" sz="1400" dirty="0" smtClean="0">
                <a:latin typeface="Calibri" panose="020F0502020204030204" pitchFamily="34" charset="0"/>
                <a:hlinkClick r:id="rId2" tooltip="w:cs:Creative Commons"/>
              </a:rPr>
              <a:t>Creative </a:t>
            </a:r>
            <a:r>
              <a:rPr lang="en-US" sz="1400" dirty="0">
                <a:latin typeface="Calibri" panose="020F0502020204030204" pitchFamily="34" charset="0"/>
                <a:hlinkClick r:id="rId2" tooltip="w:cs:Creative Commons"/>
              </a:rPr>
              <a:t>Commons</a:t>
            </a:r>
            <a:r>
              <a:rPr lang="en-US" sz="1400" dirty="0">
                <a:latin typeface="Calibri" panose="020F0502020204030204" pitchFamily="34" charset="0"/>
              </a:rPr>
              <a:t> </a:t>
            </a:r>
            <a:r>
              <a:rPr lang="en-US" sz="1400" dirty="0" err="1">
                <a:latin typeface="Calibri" panose="020F0502020204030204" pitchFamily="34" charset="0"/>
                <a:hlinkClick r:id="rId3"/>
              </a:rPr>
              <a:t>Uveďte</a:t>
            </a:r>
            <a:r>
              <a:rPr lang="en-US" sz="1400" dirty="0">
                <a:latin typeface="Calibri" panose="020F0502020204030204" pitchFamily="34" charset="0"/>
                <a:hlinkClick r:id="rId3"/>
              </a:rPr>
              <a:t> </a:t>
            </a:r>
            <a:r>
              <a:rPr lang="en-US" sz="1400" dirty="0" err="1">
                <a:latin typeface="Calibri" panose="020F0502020204030204" pitchFamily="34" charset="0"/>
                <a:hlinkClick r:id="rId3"/>
              </a:rPr>
              <a:t>autora-Zachovejte</a:t>
            </a:r>
            <a:r>
              <a:rPr lang="en-US" sz="1400" dirty="0">
                <a:latin typeface="Calibri" panose="020F0502020204030204" pitchFamily="34" charset="0"/>
                <a:hlinkClick r:id="rId3"/>
              </a:rPr>
              <a:t> </a:t>
            </a:r>
            <a:r>
              <a:rPr lang="en-US" sz="1400" dirty="0" err="1">
                <a:latin typeface="Calibri" panose="020F0502020204030204" pitchFamily="34" charset="0"/>
                <a:hlinkClick r:id="rId3"/>
              </a:rPr>
              <a:t>licenci</a:t>
            </a:r>
            <a:r>
              <a:rPr lang="en-US" sz="1400" dirty="0">
                <a:latin typeface="Calibri" panose="020F0502020204030204" pitchFamily="34" charset="0"/>
                <a:hlinkClick r:id="rId3"/>
              </a:rPr>
              <a:t> 3.0 </a:t>
            </a:r>
            <a:r>
              <a:rPr lang="en-US" sz="1400" dirty="0" err="1">
                <a:latin typeface="Calibri" panose="020F0502020204030204" pitchFamily="34" charset="0"/>
                <a:hlinkClick r:id="rId3"/>
              </a:rPr>
              <a:t>Unported</a:t>
            </a:r>
            <a:endParaRPr lang="cs-CZ" sz="1400" dirty="0">
              <a:latin typeface="Calibri" panose="020F0502020204030204" pitchFamily="34" charset="0"/>
            </a:endParaRPr>
          </a:p>
          <a:p>
            <a:pPr marL="64008" indent="0">
              <a:buNone/>
            </a:pPr>
            <a:r>
              <a:rPr lang="cs-CZ" sz="1100" dirty="0" smtClean="0">
                <a:latin typeface="Calibri" panose="020F0502020204030204" pitchFamily="34" charset="0"/>
              </a:rPr>
              <a:t>http</a:t>
            </a:r>
            <a:r>
              <a:rPr lang="cs-CZ" sz="1100" dirty="0">
                <a:latin typeface="Calibri" panose="020F0502020204030204" pitchFamily="34" charset="0"/>
              </a:rPr>
              <a:t>://upload.wikimedia.org/wikipedia/commons/thumb/0/08/Tschechien_topo.png/776px-Tschechien_topo.png</a:t>
            </a:r>
          </a:p>
          <a:p>
            <a:endParaRPr lang="cs-CZ" sz="11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391400" cy="46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3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RIVERS, LAKES, PONDS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Czech Republic </a:t>
            </a:r>
            <a:r>
              <a:rPr lang="cs-CZ" dirty="0" err="1" smtClean="0"/>
              <a:t>abounds</a:t>
            </a:r>
            <a:r>
              <a:rPr lang="cs-CZ" dirty="0" smtClean="0"/>
              <a:t> many </a:t>
            </a:r>
            <a:r>
              <a:rPr lang="cs-CZ" dirty="0" err="1" smtClean="0"/>
              <a:t>sources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fresh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rivers</a:t>
            </a:r>
            <a:r>
              <a:rPr lang="cs-CZ" dirty="0" smtClean="0"/>
              <a:t>, </a:t>
            </a:r>
            <a:r>
              <a:rPr lang="cs-CZ" dirty="0" err="1" smtClean="0"/>
              <a:t>lakes</a:t>
            </a:r>
            <a:r>
              <a:rPr lang="cs-CZ" dirty="0" smtClean="0"/>
              <a:t>, </a:t>
            </a:r>
            <a:r>
              <a:rPr lang="cs-CZ" dirty="0" err="1" smtClean="0"/>
              <a:t>ponds</a:t>
            </a:r>
            <a:r>
              <a:rPr lang="cs-CZ" dirty="0" smtClean="0"/>
              <a:t> and </a:t>
            </a:r>
            <a:r>
              <a:rPr lang="cs-CZ" dirty="0" err="1" smtClean="0"/>
              <a:t>dams</a:t>
            </a:r>
            <a:r>
              <a:rPr lang="cs-CZ" dirty="0" smtClean="0"/>
              <a:t>.</a:t>
            </a:r>
          </a:p>
          <a:p>
            <a:pPr marL="64008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landlocked</a:t>
            </a:r>
            <a:r>
              <a:rPr lang="cs-CZ" dirty="0" smtClean="0"/>
              <a:t> country </a:t>
            </a:r>
            <a:r>
              <a:rPr lang="cs-CZ" dirty="0" err="1" smtClean="0"/>
              <a:t>flows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3 </a:t>
            </a:r>
            <a:r>
              <a:rPr lang="cs-CZ" dirty="0" err="1" smtClean="0"/>
              <a:t>differnt</a:t>
            </a:r>
            <a:r>
              <a:rPr lang="cs-CZ" dirty="0" smtClean="0"/>
              <a:t> </a:t>
            </a:r>
            <a:r>
              <a:rPr lang="cs-CZ" dirty="0" err="1" smtClean="0"/>
              <a:t>seas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                                          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Baltic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                                            -</a:t>
            </a:r>
            <a:r>
              <a:rPr lang="cs-CZ" dirty="0" err="1" smtClean="0"/>
              <a:t>the</a:t>
            </a:r>
            <a:r>
              <a:rPr lang="cs-CZ" dirty="0" smtClean="0"/>
              <a:t> Black </a:t>
            </a:r>
            <a:r>
              <a:rPr lang="cs-CZ" dirty="0" err="1" smtClean="0"/>
              <a:t>Sea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</a:t>
            </a:r>
          </a:p>
          <a:p>
            <a:pPr marL="438912" lvl="1" indent="0">
              <a:buNone/>
            </a:pPr>
            <a:endParaRPr lang="cs-CZ" dirty="0" smtClean="0"/>
          </a:p>
          <a:p>
            <a:pPr marL="2587752" lvl="8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810</Words>
  <Application>Microsoft Office PowerPoint</Application>
  <PresentationFormat>Předvádění na obrazovce (4:3)</PresentationFormat>
  <Paragraphs>169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Talent</vt:lpstr>
      <vt:lpstr>Prezentace aplikace PowerPoint</vt:lpstr>
      <vt:lpstr>THE CZECH REPUBLIC - geography</vt:lpstr>
      <vt:lpstr>AREAS AND REGIONS</vt:lpstr>
      <vt:lpstr>The areas and addministrative divisions</vt:lpstr>
      <vt:lpstr>MOUNTAINS AND HIGHLANDS</vt:lpstr>
      <vt:lpstr>MOUNTAINS AND HIGHLANDS II</vt:lpstr>
      <vt:lpstr>LOWLANDS </vt:lpstr>
      <vt:lpstr>The relief of the Czech Republic</vt:lpstr>
      <vt:lpstr>RIVERS, LAKES, PONDS</vt:lpstr>
      <vt:lpstr>Rivers</vt:lpstr>
      <vt:lpstr>Prezentace aplikace PowerPoint</vt:lpstr>
      <vt:lpstr>Lakes</vt:lpstr>
      <vt:lpstr>The Vltava-Labe confluence near Mělník</vt:lpstr>
      <vt:lpstr>Bezdrev fishpond, Southern Bohemia</vt:lpstr>
      <vt:lpstr>Climate</vt:lpstr>
      <vt:lpstr>QUESTIONS</vt:lpstr>
      <vt:lpstr>ANSWER KEY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Roubinkovi</cp:lastModifiedBy>
  <cp:revision>39</cp:revision>
  <dcterms:created xsi:type="dcterms:W3CDTF">2014-04-14T18:22:36Z</dcterms:created>
  <dcterms:modified xsi:type="dcterms:W3CDTF">2014-06-15T09:15:15Z</dcterms:modified>
</cp:coreProperties>
</file>