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0" autoAdjust="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3B616-14A6-450A-B59E-C4B53C4B7C93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0033D-0BC2-4DE6-88DA-8837F5A15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80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033D-0BC2-4DE6-88DA-8837F5A15FA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9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5/Ez-map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thumb/1/11/Czech_Rep_._-_Bohemia,_Moravia_and_Silesia_V.png/800px-Czech_Rep_._-_Bohemia,_Moravia_and_Silesia_V.pn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thumb/c/cb/Flag_of_the_Czech_Republic.svg/800px-Flag_of_the_Czech_Republic.svg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thumb/c/cb/Flag_of_the_Czech_Republic.svg/800px-Flag_of_the_Czech_Republic.svg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48020"/>
              </p:ext>
            </p:extLst>
          </p:nvPr>
        </p:nvGraphicFramePr>
        <p:xfrm>
          <a:off x="457200" y="1600200"/>
          <a:ext cx="8280920" cy="5309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Czech Republic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– Basic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Anglický jazyk, 1.- 4. roč. , kvinta - oktáva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– Česká republika, Olomoucký kraj, Spojené státy americké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Kanada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Official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area, flag,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emblem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currency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government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parliament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Romana Jurášová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49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4. 2014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peníze středním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8216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EL-HMOUDOVÁ, Dagmar. </a:t>
            </a:r>
            <a:r>
              <a:rPr lang="cs-CZ" sz="2800" i="1" dirty="0">
                <a:latin typeface="Calibri" panose="020F0502020204030204" pitchFamily="34" charset="0"/>
                <a:ea typeface="Calibri"/>
                <a:cs typeface="Times New Roman"/>
              </a:rPr>
              <a:t>Angličtina - Maturitní témata</a:t>
            </a: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. Český Těšín: Petra </a:t>
            </a:r>
            <a:r>
              <a:rPr lang="cs-CZ" sz="2800" dirty="0" err="1">
                <a:latin typeface="Calibri" panose="020F0502020204030204" pitchFamily="34" charset="0"/>
                <a:ea typeface="Calibri"/>
                <a:cs typeface="Times New Roman"/>
              </a:rPr>
              <a:t>Velanová</a:t>
            </a:r>
            <a:r>
              <a:rPr lang="cs-CZ" sz="2800" dirty="0">
                <a:latin typeface="Calibri" panose="020F0502020204030204" pitchFamily="34" charset="0"/>
                <a:ea typeface="Calibri"/>
                <a:cs typeface="Times New Roman"/>
              </a:rPr>
              <a:t>, Třebíč, 2006, ISBN 9788086873046</a:t>
            </a:r>
            <a:r>
              <a:rPr lang="cs-CZ" sz="2800" dirty="0" smtClean="0"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</a:p>
          <a:p>
            <a:pPr marL="342900" indent="-342900">
              <a:buFont typeface="+mj-lt"/>
              <a:buAutoNum type="arabicParenR"/>
              <a:tabLst>
                <a:tab pos="457200" algn="l"/>
              </a:tabLst>
            </a:pPr>
            <a:r>
              <a:rPr lang="cs-CZ" sz="2800" i="1" dirty="0">
                <a:latin typeface="Calibri" panose="020F0502020204030204" pitchFamily="34" charset="0"/>
              </a:rPr>
              <a:t>Wikipedie </a:t>
            </a:r>
            <a:r>
              <a:rPr lang="en-US" sz="2800" dirty="0">
                <a:latin typeface="Calibri" panose="020F0502020204030204" pitchFamily="34" charset="0"/>
              </a:rPr>
              <a:t>[online]. </a:t>
            </a:r>
            <a:r>
              <a:rPr lang="en-US" sz="2800" dirty="0" smtClean="0">
                <a:latin typeface="Calibri" panose="020F0502020204030204" pitchFamily="34" charset="0"/>
              </a:rPr>
              <a:t>201</a:t>
            </a:r>
            <a:r>
              <a:rPr lang="cs-CZ" sz="2800" dirty="0" smtClean="0">
                <a:latin typeface="Calibri" panose="020F0502020204030204" pitchFamily="34" charset="0"/>
              </a:rPr>
              <a:t>4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n-US" sz="2800" dirty="0">
                <a:latin typeface="Calibri" panose="020F0502020204030204" pitchFamily="34" charset="0"/>
              </a:rPr>
              <a:t>[cit. </a:t>
            </a:r>
            <a:r>
              <a:rPr lang="en-US" sz="2800" dirty="0" smtClean="0">
                <a:latin typeface="Calibri" panose="020F0502020204030204" pitchFamily="34" charset="0"/>
              </a:rPr>
              <a:t>201</a:t>
            </a:r>
            <a:r>
              <a:rPr lang="cs-CZ" sz="2800" dirty="0" smtClean="0">
                <a:latin typeface="Calibri" panose="020F0502020204030204" pitchFamily="34" charset="0"/>
              </a:rPr>
              <a:t>4</a:t>
            </a:r>
            <a:r>
              <a:rPr lang="en-US" sz="2800" dirty="0" smtClean="0">
                <a:latin typeface="Calibri" panose="020F0502020204030204" pitchFamily="34" charset="0"/>
              </a:rPr>
              <a:t>-</a:t>
            </a:r>
            <a:r>
              <a:rPr lang="cs-CZ" sz="2800" dirty="0" smtClean="0">
                <a:latin typeface="Calibri" panose="020F0502020204030204" pitchFamily="34" charset="0"/>
              </a:rPr>
              <a:t>04</a:t>
            </a:r>
            <a:r>
              <a:rPr lang="en-US" sz="2800" dirty="0" smtClean="0">
                <a:latin typeface="Calibri" panose="020F0502020204030204" pitchFamily="34" charset="0"/>
              </a:rPr>
              <a:t>-</a:t>
            </a:r>
            <a:r>
              <a:rPr lang="cs-CZ" sz="2800" dirty="0" smtClean="0">
                <a:latin typeface="Calibri" panose="020F0502020204030204" pitchFamily="34" charset="0"/>
              </a:rPr>
              <a:t>14</a:t>
            </a:r>
            <a:r>
              <a:rPr lang="en-US" sz="2800" dirty="0" smtClean="0">
                <a:latin typeface="Calibri" panose="020F0502020204030204" pitchFamily="34" charset="0"/>
              </a:rPr>
              <a:t>]. </a:t>
            </a:r>
            <a:r>
              <a:rPr lang="en-US" sz="2800" dirty="0" err="1">
                <a:latin typeface="Calibri" panose="020F0502020204030204" pitchFamily="34" charset="0"/>
              </a:rPr>
              <a:t>Dostupné</a:t>
            </a:r>
            <a:r>
              <a:rPr lang="en-US" sz="2800" dirty="0">
                <a:latin typeface="Calibri" panose="020F0502020204030204" pitchFamily="34" charset="0"/>
              </a:rPr>
              <a:t> z: http://</a:t>
            </a:r>
            <a:r>
              <a:rPr lang="en-US" sz="2800" dirty="0" smtClean="0">
                <a:latin typeface="Calibri" panose="020F0502020204030204" pitchFamily="34" charset="0"/>
              </a:rPr>
              <a:t>en.wikipedia.org/wiki/Czech_Republic</a:t>
            </a:r>
            <a:endParaRPr lang="cs-CZ" sz="2800" dirty="0">
              <a:latin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endParaRPr lang="cs-CZ" sz="28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cs-CZ" sz="2800" dirty="0" smtClean="0">
              <a:latin typeface="Calibri" panose="020F050202020403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THE CZECH REPUBLIC – basic </a:t>
            </a:r>
            <a:r>
              <a:rPr lang="cs-CZ" sz="4000" b="1" dirty="0" err="1" smtClean="0">
                <a:solidFill>
                  <a:schemeClr val="tx2"/>
                </a:solidFill>
              </a:rPr>
              <a:t>facts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4464496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location</a:t>
            </a:r>
            <a:endParaRPr lang="cs-CZ" sz="4000" i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>
                <a:solidFill>
                  <a:schemeClr val="tx1"/>
                </a:solidFill>
              </a:rPr>
              <a:t>capital</a:t>
            </a:r>
            <a:r>
              <a:rPr lang="cs-CZ" sz="4000" i="1" dirty="0">
                <a:solidFill>
                  <a:schemeClr val="tx1"/>
                </a:solidFill>
              </a:rPr>
              <a:t> </a:t>
            </a:r>
            <a:endParaRPr lang="cs-CZ" sz="4000" i="1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population</a:t>
            </a:r>
            <a:endParaRPr lang="cs-CZ" sz="4000" i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area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  <a:latin typeface="+mj-lt"/>
              </a:rPr>
              <a:t>currency</a:t>
            </a:r>
            <a:endParaRPr lang="cs-CZ" sz="4000" i="1" dirty="0">
              <a:solidFill>
                <a:schemeClr val="tx1"/>
              </a:solidFill>
              <a:latin typeface="+mj-lt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system</a:t>
            </a: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of</a:t>
            </a:r>
            <a:r>
              <a:rPr lang="cs-CZ" sz="4000" i="1" dirty="0" smtClean="0">
                <a:solidFill>
                  <a:schemeClr val="tx1"/>
                </a:solidFill>
              </a:rPr>
              <a:t> </a:t>
            </a:r>
            <a:r>
              <a:rPr lang="cs-CZ" sz="4000" i="1" dirty="0" err="1" smtClean="0">
                <a:solidFill>
                  <a:schemeClr val="tx1"/>
                </a:solidFill>
              </a:rPr>
              <a:t>government</a:t>
            </a:r>
            <a:r>
              <a:rPr lang="cs-CZ" sz="4000" i="1" dirty="0"/>
              <a:t/>
            </a:r>
            <a:br>
              <a:rPr lang="cs-CZ" sz="4000" i="1" dirty="0"/>
            </a:b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34645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9575"/>
            <a:ext cx="9144000" cy="6448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3600" u="sng" dirty="0" err="1" smtClean="0">
                <a:solidFill>
                  <a:schemeClr val="tx2"/>
                </a:solidFill>
              </a:rPr>
              <a:t>Location</a:t>
            </a:r>
            <a:endParaRPr lang="cs-CZ" sz="3600" u="sng" dirty="0" smtClean="0">
              <a:solidFill>
                <a:schemeClr val="tx2"/>
              </a:solidFill>
            </a:endParaRPr>
          </a:p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 smtClean="0"/>
          </a:p>
          <a:p>
            <a:r>
              <a:rPr lang="cs-CZ" sz="2800" dirty="0" err="1" smtClean="0"/>
              <a:t>Neighbouring</a:t>
            </a:r>
            <a:r>
              <a:rPr lang="cs-CZ" sz="2800" dirty="0" smtClean="0"/>
              <a:t>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: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2800" dirty="0" err="1" smtClean="0"/>
              <a:t>Poland</a:t>
            </a:r>
            <a:r>
              <a:rPr lang="cs-CZ" sz="2800" dirty="0" smtClean="0"/>
              <a:t> 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north</a:t>
            </a:r>
            <a:r>
              <a:rPr lang="cs-CZ" sz="2800" dirty="0" smtClean="0"/>
              <a:t>)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2800" dirty="0" smtClean="0"/>
              <a:t>Slovakia 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east</a:t>
            </a:r>
            <a:r>
              <a:rPr lang="cs-CZ" sz="2800" dirty="0" smtClean="0"/>
              <a:t>)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2800" dirty="0" err="1" smtClean="0"/>
              <a:t>Germany</a:t>
            </a:r>
            <a:r>
              <a:rPr lang="cs-CZ" sz="2800" dirty="0" smtClean="0"/>
              <a:t> 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west</a:t>
            </a:r>
            <a:r>
              <a:rPr lang="cs-CZ" sz="2800" dirty="0" smtClean="0"/>
              <a:t>)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2800" dirty="0" err="1" smtClean="0"/>
              <a:t>Austria</a:t>
            </a:r>
            <a:r>
              <a:rPr lang="cs-CZ" sz="2800" dirty="0" smtClean="0"/>
              <a:t> (in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south-west</a:t>
            </a:r>
            <a:r>
              <a:rPr lang="cs-CZ" sz="2800" dirty="0" smtClean="0"/>
              <a:t>)</a:t>
            </a:r>
          </a:p>
          <a:p>
            <a:pPr marL="114300" indent="0">
              <a:buNone/>
            </a:pPr>
            <a:r>
              <a:rPr lang="cs-CZ" sz="3600" u="sng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Population</a:t>
            </a:r>
            <a:endParaRPr lang="cs-CZ" sz="3600" u="sng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8800" lvl="4" indent="0">
              <a:buNone/>
            </a:pPr>
            <a:r>
              <a:rPr lang="cs-CZ" sz="2800" dirty="0" smtClean="0"/>
              <a:t>10.5 </a:t>
            </a:r>
            <a:r>
              <a:rPr lang="cs-CZ" sz="2800" dirty="0" err="1" smtClean="0"/>
              <a:t>million</a:t>
            </a:r>
            <a:r>
              <a:rPr lang="cs-CZ" sz="2800" dirty="0" smtClean="0"/>
              <a:t>  (2012)</a:t>
            </a:r>
          </a:p>
          <a:p>
            <a:pPr marL="114300" indent="0">
              <a:buNone/>
            </a:pPr>
            <a:r>
              <a:rPr lang="cs-CZ" sz="3600" u="sng" dirty="0" smtClean="0">
                <a:solidFill>
                  <a:schemeClr val="tx2"/>
                </a:solidFill>
              </a:rPr>
              <a:t>Area</a:t>
            </a:r>
          </a:p>
          <a:p>
            <a:pPr marL="1828800" lvl="4" indent="0">
              <a:buNone/>
            </a:pPr>
            <a:r>
              <a:rPr lang="cs-CZ" sz="2800" dirty="0" smtClean="0"/>
              <a:t>78 867 </a:t>
            </a:r>
            <a:r>
              <a:rPr lang="cs-CZ" sz="2800" dirty="0" err="1" smtClean="0"/>
              <a:t>sq</a:t>
            </a:r>
            <a:r>
              <a:rPr lang="cs-CZ" sz="2800" dirty="0" smtClean="0"/>
              <a:t> km</a:t>
            </a:r>
          </a:p>
          <a:p>
            <a:pPr marL="1828800" lvl="4" indent="0">
              <a:buNone/>
            </a:pPr>
            <a:endParaRPr lang="cs-CZ" sz="2800" dirty="0" smtClean="0"/>
          </a:p>
          <a:p>
            <a:pPr marL="1828800" lvl="4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576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2904"/>
            <a:ext cx="504056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63688" y="6058079"/>
            <a:ext cx="604867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</a:t>
            </a:r>
            <a:r>
              <a:rPr lang="cs-CZ" sz="11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cit2014-04-14]. </a:t>
            </a:r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Dostupný pod licencí public </a:t>
            </a:r>
            <a:r>
              <a:rPr lang="cs-CZ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</a:t>
            </a:r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WWW:</a:t>
            </a:r>
          </a:p>
          <a:p>
            <a:r>
              <a:rPr lang="cs-CZ" sz="11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</a:t>
            </a:r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://</a:t>
            </a:r>
            <a:r>
              <a:rPr lang="cs-CZ" sz="11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upload.wikimedia.org/wikipedia/commons/f/f5/Ez-map.png</a:t>
            </a:r>
            <a:endParaRPr lang="cs-CZ" sz="11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1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100" dirty="0">
              <a:solidFill>
                <a:srgbClr val="002060"/>
              </a:solidFill>
            </a:endParaRPr>
          </a:p>
          <a:p>
            <a:endParaRPr lang="cs-CZ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Czech Republic and </a:t>
            </a:r>
            <a:r>
              <a:rPr lang="cs-CZ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nighbouring</a:t>
            </a:r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</a:t>
            </a:r>
            <a:endParaRPr lang="cs-CZ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021288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[cit2014-04-14]. Dostupný pod licencí public </a:t>
            </a:r>
            <a:r>
              <a:rPr lang="cs-CZ" sz="105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</a:t>
            </a:r>
            <a:r>
              <a:rPr lang="cs-CZ" sz="105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WWW</a:t>
            </a: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cs-CZ" sz="105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cs-CZ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upload.wikimedia.org/wikipedia/commons/thumb/1/11/Czech_Rep_._-_Bohemia%2C_Moravia_and_Silesia_V.png/800px-Czech_Rep_._-_Bohemia%2C_Moravia_and_Silesia_V.png</a:t>
            </a:r>
            <a:endParaRPr lang="cs-CZ" sz="105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9933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BOHEMIA, MORAVIA, SILESIA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6825"/>
            <a:ext cx="76200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5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u="sng" dirty="0" err="1" smtClean="0">
                <a:solidFill>
                  <a:schemeClr val="tx2"/>
                </a:solidFill>
              </a:rPr>
              <a:t>Capital</a:t>
            </a:r>
            <a:endParaRPr lang="cs-CZ" sz="36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Prague- </a:t>
            </a:r>
            <a:r>
              <a:rPr lang="cs-CZ" sz="2800" dirty="0" err="1" smtClean="0"/>
              <a:t>located</a:t>
            </a:r>
            <a:r>
              <a:rPr lang="cs-CZ" sz="2800" dirty="0" smtClean="0"/>
              <a:t> in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Bohemia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3600" u="sng" dirty="0" err="1" smtClean="0">
                <a:solidFill>
                  <a:schemeClr val="tx2"/>
                </a:solidFill>
              </a:rPr>
              <a:t>Currency</a:t>
            </a:r>
            <a:endParaRPr lang="cs-CZ" sz="36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Czech </a:t>
            </a:r>
            <a:r>
              <a:rPr lang="cs-CZ" sz="2800" dirty="0" err="1" smtClean="0"/>
              <a:t>crown</a:t>
            </a:r>
            <a:r>
              <a:rPr lang="cs-CZ" sz="2800" dirty="0" smtClean="0"/>
              <a:t> (1 CZK = 0.036 Euro)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3600" u="sng" dirty="0" err="1" smtClean="0">
                <a:solidFill>
                  <a:schemeClr val="tx2"/>
                </a:solidFill>
              </a:rPr>
              <a:t>National</a:t>
            </a:r>
            <a:r>
              <a:rPr lang="cs-CZ" sz="3600" u="sng" dirty="0" smtClean="0">
                <a:solidFill>
                  <a:schemeClr val="tx2"/>
                </a:solidFill>
              </a:rPr>
              <a:t> </a:t>
            </a:r>
            <a:r>
              <a:rPr lang="cs-CZ" sz="3600" u="sng" dirty="0" err="1" smtClean="0">
                <a:solidFill>
                  <a:schemeClr val="tx2"/>
                </a:solidFill>
              </a:rPr>
              <a:t>symbols</a:t>
            </a:r>
            <a:endParaRPr lang="cs-CZ" sz="3600" u="sng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err="1"/>
              <a:t>n</a:t>
            </a:r>
            <a:r>
              <a:rPr lang="cs-CZ" sz="2800" dirty="0" err="1" smtClean="0"/>
              <a:t>ational</a:t>
            </a:r>
            <a:r>
              <a:rPr lang="cs-CZ" sz="2800" dirty="0" smtClean="0"/>
              <a:t> flag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err="1" smtClean="0"/>
              <a:t>national</a:t>
            </a:r>
            <a:r>
              <a:rPr lang="cs-CZ" sz="2800" dirty="0" smtClean="0"/>
              <a:t> anthem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err="1"/>
              <a:t>n</a:t>
            </a:r>
            <a:r>
              <a:rPr lang="cs-CZ" sz="2800" dirty="0" err="1" smtClean="0"/>
              <a:t>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emblem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46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62000" y="6081960"/>
            <a:ext cx="78458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[cit2014-04-14]. Dostupný pod licencí public </a:t>
            </a:r>
            <a:r>
              <a:rPr lang="cs-CZ" sz="11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</a:t>
            </a:r>
            <a:r>
              <a:rPr lang="cs-CZ" sz="1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</a:t>
            </a:r>
            <a:r>
              <a:rPr lang="cs-CZ" sz="11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</a:t>
            </a:r>
            <a:endParaRPr lang="cs-C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2"/>
            </a:endParaRPr>
          </a:p>
          <a:p>
            <a:r>
              <a:rPr lang="cs-C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</a:t>
            </a: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://</a:t>
            </a:r>
            <a:r>
              <a:rPr lang="cs-CZ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upload.wikimedia.org/wikipedia/commons/thumb/c/cb/Flag_of_the_Czech_Republic.svg/800px-Flag_of_the_Czech_Republic.svg.png</a:t>
            </a:r>
            <a:endParaRPr lang="cs-CZ" sz="1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90588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395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THE NATIONAL FLAG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397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NATIONAL EMBLEM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20000"/>
          </a:bodyPr>
          <a:lstStyle/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3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[cit2014-04-14]. Dostupný pod licencí public </a:t>
            </a:r>
            <a:r>
              <a:rPr lang="cs-CZ" sz="1300" dirty="0" err="1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</a:t>
            </a:r>
            <a:r>
              <a:rPr lang="cs-CZ" sz="1300" dirty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WWW</a:t>
            </a:r>
            <a:endParaRPr lang="cs-CZ" sz="13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http://upload.wikimedia.org/wikipedia/commons/thumb/c/cb/Flag_of_the_Czech_Republic.svg/800px-Flag_of_the_Czech_Republic.svg.png</a:t>
            </a:r>
            <a:endParaRPr lang="cs-CZ" sz="13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47625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9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u="sng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cs-CZ" sz="3600" u="sng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3600" u="sng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r>
              <a:rPr lang="cs-CZ" sz="3600" u="sng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3600" u="sng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cs-CZ" sz="3600" u="sng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3600" u="sng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cs-CZ" sz="3600" u="sng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overnment</a:t>
            </a:r>
            <a:endParaRPr lang="cs-CZ" sz="3600" u="sng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President (</a:t>
            </a:r>
            <a:r>
              <a:rPr lang="cs-CZ" dirty="0" err="1" smtClean="0"/>
              <a:t>since</a:t>
            </a:r>
            <a:r>
              <a:rPr lang="cs-CZ" dirty="0" smtClean="0"/>
              <a:t> 2013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5-year term)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Prime </a:t>
            </a:r>
            <a:r>
              <a:rPr lang="cs-CZ" dirty="0" err="1"/>
              <a:t>M</a:t>
            </a:r>
            <a:r>
              <a:rPr lang="cs-CZ" dirty="0" err="1" smtClean="0"/>
              <a:t>inister</a:t>
            </a:r>
            <a:r>
              <a:rPr lang="cs-CZ" dirty="0" smtClean="0"/>
              <a:t> –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– </a:t>
            </a:r>
            <a:r>
              <a:rPr lang="cs-CZ" dirty="0" err="1" smtClean="0"/>
              <a:t>consists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 </a:t>
            </a:r>
            <a:r>
              <a:rPr lang="cs-CZ" dirty="0" err="1" smtClean="0"/>
              <a:t>chambers</a:t>
            </a:r>
            <a:endParaRPr lang="cs-CZ" dirty="0" smtClean="0"/>
          </a:p>
          <a:p>
            <a:pPr lvl="6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Chamber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Deputies</a:t>
            </a:r>
            <a:r>
              <a:rPr lang="cs-CZ" sz="2800" dirty="0" smtClean="0"/>
              <a:t> (200 </a:t>
            </a:r>
            <a:r>
              <a:rPr lang="cs-CZ" sz="2800" dirty="0" err="1" smtClean="0"/>
              <a:t>members</a:t>
            </a:r>
            <a:r>
              <a:rPr lang="cs-CZ" sz="2800" dirty="0" smtClean="0"/>
              <a:t>, 4-year term)</a:t>
            </a:r>
          </a:p>
          <a:p>
            <a:pPr lvl="6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Senate</a:t>
            </a:r>
            <a:r>
              <a:rPr lang="cs-CZ" sz="2800" dirty="0" smtClean="0"/>
              <a:t> (100 </a:t>
            </a:r>
            <a:r>
              <a:rPr lang="cs-CZ" sz="2800" dirty="0" err="1" smtClean="0"/>
              <a:t>members</a:t>
            </a:r>
            <a:r>
              <a:rPr lang="cs-CZ" sz="2800" dirty="0" smtClean="0"/>
              <a:t>, 6-year </a:t>
            </a:r>
            <a:r>
              <a:rPr lang="cs-CZ" sz="2800" dirty="0" err="1" smtClean="0"/>
              <a:t>terms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22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371</Words>
  <Application>Microsoft Office PowerPoint</Application>
  <PresentationFormat>Předvádění na obrazovce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Talent</vt:lpstr>
      <vt:lpstr>Prezentace aplikace PowerPoint</vt:lpstr>
      <vt:lpstr>THE CZECH REPUBLIC – basic facts</vt:lpstr>
      <vt:lpstr>Prezentace aplikace PowerPoint</vt:lpstr>
      <vt:lpstr>The Czech Republic and nighbouring countries</vt:lpstr>
      <vt:lpstr>BOHEMIA, MORAVIA, SILESIA</vt:lpstr>
      <vt:lpstr>Prezentace aplikace PowerPoint</vt:lpstr>
      <vt:lpstr>THE NATIONAL FLAG</vt:lpstr>
      <vt:lpstr>THE NATIONAL EMBLEM</vt:lpstr>
      <vt:lpstr>The system of government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Czech Republic – basic facts -  </dc:title>
  <dc:creator>Jurášová Romana</dc:creator>
  <cp:lastModifiedBy>Roubinkovi</cp:lastModifiedBy>
  <cp:revision>37</cp:revision>
  <dcterms:created xsi:type="dcterms:W3CDTF">2014-04-13T17:10:09Z</dcterms:created>
  <dcterms:modified xsi:type="dcterms:W3CDTF">2014-06-15T09:14:04Z</dcterms:modified>
</cp:coreProperties>
</file>