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0" r:id="rId2"/>
    <p:sldId id="256" r:id="rId3"/>
    <p:sldId id="299" r:id="rId4"/>
    <p:sldId id="269" r:id="rId5"/>
    <p:sldId id="304" r:id="rId6"/>
    <p:sldId id="297" r:id="rId7"/>
    <p:sldId id="296" r:id="rId8"/>
    <p:sldId id="305" r:id="rId9"/>
    <p:sldId id="300" r:id="rId10"/>
    <p:sldId id="306" r:id="rId11"/>
    <p:sldId id="301" r:id="rId12"/>
    <p:sldId id="303" r:id="rId13"/>
    <p:sldId id="302" r:id="rId14"/>
    <p:sldId id="309" r:id="rId15"/>
    <p:sldId id="282" r:id="rId16"/>
    <p:sldId id="308" r:id="rId17"/>
  </p:sldIdLst>
  <p:sldSz cx="9144000" cy="6858000" type="screen4x3"/>
  <p:notesSz cx="6858000" cy="9144000"/>
  <p:defaultTextStyle>
    <a:defPPr>
      <a:defRPr lang="cs-CZ"/>
    </a:defPPr>
    <a:lvl1pPr algn="ctr" rtl="0" fontAlgn="base">
      <a:spcBef>
        <a:spcPct val="0"/>
      </a:spcBef>
      <a:spcAft>
        <a:spcPct val="0"/>
      </a:spcAft>
      <a:defRPr b="1" kern="1200">
        <a:solidFill>
          <a:schemeClr val="tx1"/>
        </a:solidFill>
        <a:latin typeface="Arial" charset="0"/>
        <a:ea typeface="+mn-ea"/>
        <a:cs typeface="+mn-cs"/>
      </a:defRPr>
    </a:lvl1pPr>
    <a:lvl2pPr marL="457200" algn="ctr" rtl="0" fontAlgn="base">
      <a:spcBef>
        <a:spcPct val="0"/>
      </a:spcBef>
      <a:spcAft>
        <a:spcPct val="0"/>
      </a:spcAft>
      <a:defRPr b="1" kern="1200">
        <a:solidFill>
          <a:schemeClr val="tx1"/>
        </a:solidFill>
        <a:latin typeface="Arial" charset="0"/>
        <a:ea typeface="+mn-ea"/>
        <a:cs typeface="+mn-cs"/>
      </a:defRPr>
    </a:lvl2pPr>
    <a:lvl3pPr marL="914400" algn="ctr" rtl="0" fontAlgn="base">
      <a:spcBef>
        <a:spcPct val="0"/>
      </a:spcBef>
      <a:spcAft>
        <a:spcPct val="0"/>
      </a:spcAft>
      <a:defRPr b="1" kern="1200">
        <a:solidFill>
          <a:schemeClr val="tx1"/>
        </a:solidFill>
        <a:latin typeface="Arial" charset="0"/>
        <a:ea typeface="+mn-ea"/>
        <a:cs typeface="+mn-cs"/>
      </a:defRPr>
    </a:lvl3pPr>
    <a:lvl4pPr marL="1371600" algn="ctr" rtl="0" fontAlgn="base">
      <a:spcBef>
        <a:spcPct val="0"/>
      </a:spcBef>
      <a:spcAft>
        <a:spcPct val="0"/>
      </a:spcAft>
      <a:defRPr b="1" kern="1200">
        <a:solidFill>
          <a:schemeClr val="tx1"/>
        </a:solidFill>
        <a:latin typeface="Arial" charset="0"/>
        <a:ea typeface="+mn-ea"/>
        <a:cs typeface="+mn-cs"/>
      </a:defRPr>
    </a:lvl4pPr>
    <a:lvl5pPr marL="1828800" algn="ctr"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66"/>
    <a:srgbClr val="FFFF66"/>
    <a:srgbClr val="CCFF66"/>
    <a:srgbClr val="FFFF99"/>
    <a:srgbClr val="FFFFCC"/>
    <a:srgbClr val="CCFF99"/>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Kliknutím lze upravit styl.</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B75994E-30D8-4A9F-9945-02F91D83589F}"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857EBCC5-EBEE-4420-9186-44EEF24F600C}"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pPr>
              <a:defRPr/>
            </a:pPr>
            <a:endParaRPr lang="cs-CZ"/>
          </a:p>
        </p:txBody>
      </p:sp>
      <p:sp>
        <p:nvSpPr>
          <p:cNvPr id="5" name="Zástupný symbol pro zápatí 4"/>
          <p:cNvSpPr>
            <a:spLocks noGrp="1"/>
          </p:cNvSpPr>
          <p:nvPr>
            <p:ph type="ftr" sz="quarter" idx="11"/>
          </p:nvPr>
        </p:nvSpPr>
        <p:spPr>
          <a:xfrm>
            <a:off x="457201" y="6248207"/>
            <a:ext cx="5573483" cy="365125"/>
          </a:xfrm>
        </p:spPr>
        <p:txBody>
          <a:bodyPr/>
          <a:lstStyle/>
          <a:p>
            <a:pPr>
              <a:defRPr/>
            </a:pPr>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pPr>
              <a:defRPr/>
            </a:pPr>
            <a:fld id="{A7C9A06B-C7E8-415B-9DE9-E64F6BB95AC3}"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pPr>
              <a:defRPr/>
            </a:pPr>
            <a:fld id="{AFD9598A-6650-487A-AD6A-3FCC0DF3F2C9}" type="slidenum">
              <a:rPr lang="cs-CZ" smtClean="0"/>
              <a:pPr>
                <a:defRPr/>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pPr>
              <a:defRPr/>
            </a:pPr>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E116C550-B1E3-4F9A-9690-2C5319837F58}" type="slidenum">
              <a:rPr lang="cs-CZ" smtClean="0"/>
              <a:pPr>
                <a:defRPr/>
              </a:pPr>
              <a:t>‹#›</a:t>
            </a:fld>
            <a:endParaRPr lang="cs-CZ"/>
          </a:p>
        </p:txBody>
      </p:sp>
      <p:sp>
        <p:nvSpPr>
          <p:cNvPr id="14" name="Zástupný symbol pro zápatí 13"/>
          <p:cNvSpPr>
            <a:spLocks noGrp="1"/>
          </p:cNvSpPr>
          <p:nvPr>
            <p:ph type="ftr" sz="quarter" idx="12"/>
          </p:nvPr>
        </p:nvSpPr>
        <p:spPr/>
        <p:txBody>
          <a:body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pPr>
              <a:defRPr/>
            </a:pPr>
            <a:endParaRPr lang="cs-CZ"/>
          </a:p>
        </p:txBody>
      </p:sp>
      <p:sp>
        <p:nvSpPr>
          <p:cNvPr id="10" name="Zástupný symbol pro číslo snímku 9"/>
          <p:cNvSpPr>
            <a:spLocks noGrp="1"/>
          </p:cNvSpPr>
          <p:nvPr>
            <p:ph type="sldNum" sz="quarter" idx="16"/>
          </p:nvPr>
        </p:nvSpPr>
        <p:spPr/>
        <p:txBody>
          <a:bodyPr rtlCol="0"/>
          <a:lstStyle/>
          <a:p>
            <a:pPr>
              <a:defRPr/>
            </a:pPr>
            <a:fld id="{5BDA7C8C-4391-4917-A05D-4DE5476E45ED}" type="slidenum">
              <a:rPr lang="cs-CZ" smtClean="0"/>
              <a:pPr>
                <a:defRPr/>
              </a:pPr>
              <a:t>‹#›</a:t>
            </a:fld>
            <a:endParaRPr lang="cs-CZ"/>
          </a:p>
        </p:txBody>
      </p:sp>
      <p:sp>
        <p:nvSpPr>
          <p:cNvPr id="12" name="Zástupný symbol pro zápatí 11"/>
          <p:cNvSpPr>
            <a:spLocks noGrp="1"/>
          </p:cNvSpPr>
          <p:nvPr>
            <p:ph type="ftr" sz="quarter" idx="17"/>
          </p:nvPr>
        </p:nvSpPr>
        <p:spPr/>
        <p:txBody>
          <a:bodyPr rtlCol="0"/>
          <a:lstStyle/>
          <a:p>
            <a:pPr>
              <a:defRPr/>
            </a:pP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Kliknutím lze upravit styl.</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pPr>
              <a:defRPr/>
            </a:pPr>
            <a:endParaRPr lang="cs-CZ"/>
          </a:p>
        </p:txBody>
      </p:sp>
      <p:sp>
        <p:nvSpPr>
          <p:cNvPr id="12" name="Zástupný symbol pro číslo snímku 11"/>
          <p:cNvSpPr>
            <a:spLocks noGrp="1"/>
          </p:cNvSpPr>
          <p:nvPr>
            <p:ph type="sldNum" sz="quarter" idx="16"/>
          </p:nvPr>
        </p:nvSpPr>
        <p:spPr/>
        <p:txBody>
          <a:bodyPr rtlCol="0"/>
          <a:lstStyle/>
          <a:p>
            <a:pPr>
              <a:defRPr/>
            </a:pPr>
            <a:fld id="{A760ACAE-42EF-412D-AD11-E36C1635A441}" type="slidenum">
              <a:rPr lang="cs-CZ" smtClean="0"/>
              <a:pPr>
                <a:defRPr/>
              </a:pPr>
              <a:t>‹#›</a:t>
            </a:fld>
            <a:endParaRPr lang="cs-CZ"/>
          </a:p>
        </p:txBody>
      </p:sp>
      <p:sp>
        <p:nvSpPr>
          <p:cNvPr id="14" name="Zástupný symbol pro zápatí 13"/>
          <p:cNvSpPr>
            <a:spLocks noGrp="1"/>
          </p:cNvSpPr>
          <p:nvPr>
            <p:ph type="ftr" sz="quarter" idx="17"/>
          </p:nvPr>
        </p:nvSpPr>
        <p:spPr/>
        <p:txBody>
          <a:bodyPr rtlCol="0"/>
          <a:lstStyle/>
          <a:p>
            <a:pPr>
              <a:defRPr/>
            </a:pPr>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pPr>
              <a:defRPr/>
            </a:pPr>
            <a:fld id="{569FF30D-C40B-441E-A8F3-A1441FDC3035}"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D859927C-F6FE-409B-894B-01F08EAE8C83}"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pPr>
              <a:defRPr/>
            </a:pPr>
            <a:fld id="{2C7C7AD2-4763-412E-B679-E0004BBE8692}" type="slidenum">
              <a:rPr lang="cs-CZ" smtClean="0"/>
              <a:pPr>
                <a:defRPr/>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Kliknutím lze upravit styl.</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pPr>
              <a:defRPr/>
            </a:pPr>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pPr>
              <a:defRPr/>
            </a:pPr>
            <a:fld id="{9B77602B-7F5A-46E1-B1FD-E54D04798A7C}" type="slidenum">
              <a:rPr lang="cs-CZ" smtClean="0"/>
              <a:pPr>
                <a:defRPr/>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pPr>
              <a:defRPr/>
            </a:pPr>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Kliknutím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B60612E-E84A-467B-868F-4537DFD284D7}"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upload.wikimedia.org/wikipedia/commons/7/76/Phish.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upload.wikimedia.org/wikipedia/commons/7/7a/Malware_logo.p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kaspersky.com/cz/" TargetMode="External"/><Relationship Id="rId3" Type="http://schemas.openxmlformats.org/officeDocument/2006/relationships/image" Target="../media/image10.jpeg"/><Relationship Id="rId7" Type="http://schemas.openxmlformats.org/officeDocument/2006/relationships/image" Target="../media/image12.jpeg"/><Relationship Id="rId12" Type="http://schemas.openxmlformats.org/officeDocument/2006/relationships/image" Target="../media/image15.png"/><Relationship Id="rId2" Type="http://schemas.openxmlformats.org/officeDocument/2006/relationships/hyperlink" Target="http://avast.cz/" TargetMode="External"/><Relationship Id="rId1" Type="http://schemas.openxmlformats.org/officeDocument/2006/relationships/slideLayout" Target="../slideLayouts/slideLayout2.xml"/><Relationship Id="rId6" Type="http://schemas.openxmlformats.org/officeDocument/2006/relationships/hyperlink" Target="http://www.avg.cz/" TargetMode="External"/><Relationship Id="rId11" Type="http://schemas.openxmlformats.org/officeDocument/2006/relationships/image" Target="../media/image14.png"/><Relationship Id="rId5" Type="http://schemas.openxmlformats.org/officeDocument/2006/relationships/image" Target="../media/image11.jpeg"/><Relationship Id="rId10" Type="http://schemas.openxmlformats.org/officeDocument/2006/relationships/hyperlink" Target="http://www.bitdefender.com/" TargetMode="External"/><Relationship Id="rId4" Type="http://schemas.openxmlformats.org/officeDocument/2006/relationships/hyperlink" Target="http://www.eset.cz/" TargetMode="External"/><Relationship Id="rId9"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hyperlink" Target="http://technet.idnes.cz/15-nej-viru-sveta-0ja-/software.aspx?c=A120716_110329_software_nyv" TargetMode="External"/><Relationship Id="rId2" Type="http://schemas.openxmlformats.org/officeDocument/2006/relationships/hyperlink" Target="http://www.antivirovecentrum.cz/"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s.wikipedia.org/wiki/Spyware" TargetMode="External"/><Relationship Id="rId2" Type="http://schemas.openxmlformats.org/officeDocument/2006/relationships/hyperlink" Target="http://www.zskomslavkov.cz/pages/download/informatika.htm" TargetMode="External"/><Relationship Id="rId1" Type="http://schemas.openxmlformats.org/officeDocument/2006/relationships/slideLayout" Target="../slideLayouts/slideLayout2.xml"/><Relationship Id="rId4" Type="http://schemas.openxmlformats.org/officeDocument/2006/relationships/hyperlink" Target="http://www.novinky.cz/internet-a-pc/304250-internetem-se-siri-zavirovane-fotografie.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openclipart.org/image/800px/svg_to_png/168159/virus4.png"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openclipart.org/image/300px/svg_to_png/102523/worm.png"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hoax.cz/" TargetMode="External"/><Relationship Id="rId1" Type="http://schemas.openxmlformats.org/officeDocument/2006/relationships/slideLayout" Target="../slideLayouts/slideLayout2.xml"/><Relationship Id="rId5" Type="http://schemas.openxmlformats.org/officeDocument/2006/relationships/hyperlink" Target="http://openclipart.org/image/300px/svg_to_png/17371/ytknick_Email.png" TargetMode="External"/><Relationship Id="rId4" Type="http://schemas.openxmlformats.org/officeDocument/2006/relationships/hyperlink" Target="http://openclipart.org/image/800px/svg_to_png/168159/virus4.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p:cNvGraphicFramePr>
            <a:graphicFrameLocks noGrp="1"/>
          </p:cNvGraphicFramePr>
          <p:nvPr>
            <p:extLst>
              <p:ext uri="{D42A27DB-BD31-4B8C-83A1-F6EECF244321}">
                <p14:modId xmlns:p14="http://schemas.microsoft.com/office/powerpoint/2010/main" val="2968598183"/>
              </p:ext>
            </p:extLst>
          </p:nvPr>
        </p:nvGraphicFramePr>
        <p:xfrm>
          <a:off x="413284" y="1704114"/>
          <a:ext cx="8280920" cy="5070040"/>
        </p:xfrm>
        <a:graphic>
          <a:graphicData uri="http://schemas.openxmlformats.org/drawingml/2006/table">
            <a:tbl>
              <a:tblPr firstRow="1" bandRow="1">
                <a:tableStyleId>{5940675A-B579-460E-94D1-54222C63F5DA}</a:tableStyleId>
              </a:tblPr>
              <a:tblGrid>
                <a:gridCol w="1759988"/>
                <a:gridCol w="6520932"/>
              </a:tblGrid>
              <a:tr h="534928">
                <a:tc>
                  <a:txBody>
                    <a:bodyPr/>
                    <a:lstStyle/>
                    <a:p>
                      <a:pPr algn="l"/>
                      <a:r>
                        <a:rPr lang="cs-CZ" sz="1700" b="1" baseline="0" dirty="0" smtClean="0">
                          <a:latin typeface="Arial" pitchFamily="34" charset="0"/>
                          <a:cs typeface="Arial" pitchFamily="34" charset="0"/>
                        </a:rPr>
                        <a:t>Název</a:t>
                      </a:r>
                    </a:p>
                  </a:txBody>
                  <a:tcPr anchor="ctr"/>
                </a:tc>
                <a:tc>
                  <a:txBody>
                    <a:bodyPr/>
                    <a:lstStyle/>
                    <a:p>
                      <a:pPr algn="l"/>
                      <a:r>
                        <a:rPr lang="cs-CZ" sz="1700" b="1" baseline="0" dirty="0" err="1" smtClean="0">
                          <a:latin typeface="Arial" pitchFamily="34" charset="0"/>
                          <a:cs typeface="Arial" pitchFamily="34" charset="0"/>
                        </a:rPr>
                        <a:t>Malware</a:t>
                      </a:r>
                      <a:r>
                        <a:rPr lang="cs-CZ" sz="1700" b="1" baseline="0" dirty="0" smtClean="0">
                          <a:latin typeface="Arial" pitchFamily="34" charset="0"/>
                          <a:cs typeface="Arial" pitchFamily="34" charset="0"/>
                        </a:rPr>
                        <a:t> a zabezpečení počítače</a:t>
                      </a:r>
                    </a:p>
                  </a:txBody>
                  <a:tcPr anchor="ctr"/>
                </a:tc>
              </a:tr>
              <a:tr h="534928">
                <a:tc>
                  <a:txBody>
                    <a:bodyPr/>
                    <a:lstStyle/>
                    <a:p>
                      <a:pPr algn="l"/>
                      <a:r>
                        <a:rPr lang="cs-CZ" sz="1700" b="1" baseline="0" dirty="0" smtClean="0">
                          <a:latin typeface="Arial" pitchFamily="34" charset="0"/>
                          <a:cs typeface="Arial" pitchFamily="34" charset="0"/>
                        </a:rPr>
                        <a:t>Předmět, ročník</a:t>
                      </a:r>
                    </a:p>
                  </a:txBody>
                  <a:tcPr anchor="ctr"/>
                </a:tc>
                <a:tc>
                  <a:txBody>
                    <a:bodyPr/>
                    <a:lstStyle/>
                    <a:p>
                      <a:pPr algn="l"/>
                      <a:r>
                        <a:rPr lang="cs-CZ" sz="1700" b="0" baseline="0" dirty="0" smtClean="0">
                          <a:latin typeface="Arial" pitchFamily="34" charset="0"/>
                          <a:cs typeface="Arial" pitchFamily="34" charset="0"/>
                        </a:rPr>
                        <a:t>ICT, sekunda</a:t>
                      </a:r>
                    </a:p>
                  </a:txBody>
                  <a:tcPr anchor="ctr"/>
                </a:tc>
              </a:tr>
              <a:tr h="534928">
                <a:tc>
                  <a:txBody>
                    <a:bodyPr/>
                    <a:lstStyle/>
                    <a:p>
                      <a:pPr algn="l"/>
                      <a:r>
                        <a:rPr lang="cs-CZ" sz="1700" b="1" baseline="0" dirty="0" smtClean="0">
                          <a:latin typeface="Arial" pitchFamily="34" charset="0"/>
                          <a:cs typeface="Arial" pitchFamily="34" charset="0"/>
                        </a:rPr>
                        <a:t>Tematická oblast</a:t>
                      </a:r>
                    </a:p>
                  </a:txBody>
                  <a:tcPr anchor="ctr"/>
                </a:tc>
                <a:tc>
                  <a:txBody>
                    <a:bodyPr/>
                    <a:lstStyle/>
                    <a:p>
                      <a:pPr algn="l"/>
                      <a:r>
                        <a:rPr kumimoji="0" lang="cs-CZ" sz="1700" i="0" kern="1200" smtClean="0">
                          <a:solidFill>
                            <a:schemeClr val="tx1"/>
                          </a:solidFill>
                          <a:effectLst/>
                          <a:latin typeface="Arial" panose="020B0604020202020204" pitchFamily="34" charset="0"/>
                          <a:ea typeface="+mn-ea"/>
                          <a:cs typeface="Arial" panose="020B0604020202020204" pitchFamily="34" charset="0"/>
                        </a:rPr>
                        <a:t>Základy digitálních technologií</a:t>
                      </a:r>
                      <a:endParaRPr lang="cs-CZ" sz="1700" b="0" i="0" baseline="0" dirty="0" smtClean="0">
                        <a:latin typeface="Arial" pitchFamily="34" charset="0"/>
                        <a:cs typeface="Arial" pitchFamily="34" charset="0"/>
                      </a:endParaRPr>
                    </a:p>
                  </a:txBody>
                  <a:tcPr anchor="ctr"/>
                </a:tc>
              </a:tr>
              <a:tr h="524178">
                <a:tc>
                  <a:txBody>
                    <a:bodyPr/>
                    <a:lstStyle/>
                    <a:p>
                      <a:r>
                        <a:rPr lang="cs-CZ" sz="1700" b="1" dirty="0" smtClean="0">
                          <a:latin typeface="Arial" pitchFamily="34" charset="0"/>
                          <a:cs typeface="Arial" pitchFamily="34" charset="0"/>
                        </a:rPr>
                        <a:t>Anotace</a:t>
                      </a:r>
                      <a:endParaRPr lang="cs-CZ" sz="1700" b="1" dirty="0">
                        <a:latin typeface="Arial" pitchFamily="34" charset="0"/>
                        <a:cs typeface="Arial" pitchFamily="34" charset="0"/>
                      </a:endParaRPr>
                    </a:p>
                  </a:txBody>
                  <a:tcPr anchor="ctr"/>
                </a:tc>
                <a:tc>
                  <a:txBody>
                    <a:bodyPr/>
                    <a:lstStyle/>
                    <a:p>
                      <a:r>
                        <a:rPr lang="cs-CZ" sz="1700" b="0" dirty="0" smtClean="0">
                          <a:latin typeface="Arial" pitchFamily="34" charset="0"/>
                          <a:cs typeface="Arial" pitchFamily="34" charset="0"/>
                        </a:rPr>
                        <a:t>Výuková</a:t>
                      </a:r>
                      <a:r>
                        <a:rPr lang="cs-CZ" sz="1700" b="0" baseline="0" dirty="0" smtClean="0">
                          <a:latin typeface="Arial" pitchFamily="34" charset="0"/>
                          <a:cs typeface="Arial" pitchFamily="34" charset="0"/>
                        </a:rPr>
                        <a:t> prezentace s obrázky a úkoly</a:t>
                      </a:r>
                      <a:endParaRPr lang="cs-CZ" sz="1700" b="0" dirty="0">
                        <a:latin typeface="Arial" pitchFamily="34" charset="0"/>
                        <a:cs typeface="Arial" pitchFamily="34" charset="0"/>
                      </a:endParaRPr>
                    </a:p>
                  </a:txBody>
                  <a:tcPr anchor="ctr"/>
                </a:tc>
              </a:tr>
              <a:tr h="524178">
                <a:tc>
                  <a:txBody>
                    <a:bodyPr/>
                    <a:lstStyle/>
                    <a:p>
                      <a:r>
                        <a:rPr lang="cs-CZ" sz="1700" b="1" dirty="0" smtClean="0">
                          <a:latin typeface="Arial" pitchFamily="34" charset="0"/>
                          <a:cs typeface="Arial" pitchFamily="34" charset="0"/>
                        </a:rPr>
                        <a:t>Klíčová</a:t>
                      </a:r>
                      <a:r>
                        <a:rPr lang="cs-CZ" sz="1700" b="1" baseline="0" dirty="0" smtClean="0">
                          <a:latin typeface="Arial" pitchFamily="34" charset="0"/>
                          <a:cs typeface="Arial" pitchFamily="34" charset="0"/>
                        </a:rPr>
                        <a:t> slova</a:t>
                      </a:r>
                      <a:endParaRPr lang="cs-CZ" sz="1700" b="1" dirty="0" smtClean="0">
                        <a:latin typeface="Arial" pitchFamily="34" charset="0"/>
                        <a:cs typeface="Arial" pitchFamily="34" charset="0"/>
                      </a:endParaRPr>
                    </a:p>
                  </a:txBody>
                  <a:tcPr anchor="ctr"/>
                </a:tc>
                <a:tc>
                  <a:txBody>
                    <a:bodyPr/>
                    <a:lstStyle/>
                    <a:p>
                      <a:r>
                        <a:rPr lang="cs-CZ" sz="1700" b="0" dirty="0" smtClean="0">
                          <a:latin typeface="Arial" pitchFamily="34" charset="0"/>
                          <a:cs typeface="Arial" pitchFamily="34" charset="0"/>
                        </a:rPr>
                        <a:t>červ,</a:t>
                      </a:r>
                      <a:r>
                        <a:rPr lang="cs-CZ" sz="1700" b="0" baseline="0" dirty="0" smtClean="0">
                          <a:latin typeface="Arial" pitchFamily="34" charset="0"/>
                          <a:cs typeface="Arial" pitchFamily="34" charset="0"/>
                        </a:rPr>
                        <a:t> vir, </a:t>
                      </a:r>
                      <a:r>
                        <a:rPr lang="cs-CZ" sz="1700" b="0" baseline="0" dirty="0" err="1" smtClean="0">
                          <a:latin typeface="Arial" pitchFamily="34" charset="0"/>
                          <a:cs typeface="Arial" pitchFamily="34" charset="0"/>
                        </a:rPr>
                        <a:t>spyware</a:t>
                      </a:r>
                      <a:r>
                        <a:rPr lang="cs-CZ" sz="1700" b="0" baseline="0" dirty="0" smtClean="0">
                          <a:latin typeface="Arial" pitchFamily="34" charset="0"/>
                          <a:cs typeface="Arial" pitchFamily="34" charset="0"/>
                        </a:rPr>
                        <a:t>, </a:t>
                      </a:r>
                      <a:r>
                        <a:rPr lang="cs-CZ" sz="1700" b="0" baseline="0" dirty="0" err="1" smtClean="0">
                          <a:latin typeface="Arial" pitchFamily="34" charset="0"/>
                          <a:cs typeface="Arial" pitchFamily="34" charset="0"/>
                        </a:rPr>
                        <a:t>adware</a:t>
                      </a:r>
                      <a:r>
                        <a:rPr lang="cs-CZ" sz="1700" b="0" baseline="0" dirty="0" smtClean="0">
                          <a:latin typeface="Arial" pitchFamily="34" charset="0"/>
                          <a:cs typeface="Arial" pitchFamily="34" charset="0"/>
                        </a:rPr>
                        <a:t>, spam, </a:t>
                      </a:r>
                      <a:r>
                        <a:rPr lang="cs-CZ" sz="1700" b="0" baseline="0" dirty="0" err="1" smtClean="0">
                          <a:latin typeface="Arial" pitchFamily="34" charset="0"/>
                          <a:cs typeface="Arial" pitchFamily="34" charset="0"/>
                        </a:rPr>
                        <a:t>hoax</a:t>
                      </a:r>
                      <a:r>
                        <a:rPr lang="cs-CZ" sz="1700" b="0" baseline="0" dirty="0" smtClean="0">
                          <a:latin typeface="Arial" pitchFamily="34" charset="0"/>
                          <a:cs typeface="Arial" pitchFamily="34" charset="0"/>
                        </a:rPr>
                        <a:t>, </a:t>
                      </a:r>
                      <a:r>
                        <a:rPr lang="cs-CZ" sz="1700" b="0" baseline="0" dirty="0" err="1" smtClean="0">
                          <a:latin typeface="Arial" pitchFamily="34" charset="0"/>
                          <a:cs typeface="Arial" pitchFamily="34" charset="0"/>
                        </a:rPr>
                        <a:t>phishing</a:t>
                      </a:r>
                      <a:r>
                        <a:rPr lang="cs-CZ" sz="1700" b="0" baseline="0" dirty="0" smtClean="0">
                          <a:latin typeface="Arial" pitchFamily="34" charset="0"/>
                          <a:cs typeface="Arial" pitchFamily="34" charset="0"/>
                        </a:rPr>
                        <a:t>, trojský kůň, antivir, firewall</a:t>
                      </a:r>
                      <a:endParaRPr lang="cs-CZ" sz="1700" b="0" dirty="0" smtClean="0">
                        <a:latin typeface="Arial" pitchFamily="34" charset="0"/>
                        <a:cs typeface="Arial" pitchFamily="34" charset="0"/>
                      </a:endParaRPr>
                    </a:p>
                  </a:txBody>
                  <a:tcPr anchor="ctr"/>
                </a:tc>
              </a:tr>
              <a:tr h="524178">
                <a:tc>
                  <a:txBody>
                    <a:bodyPr/>
                    <a:lstStyle/>
                    <a:p>
                      <a:r>
                        <a:rPr lang="cs-CZ" sz="1700" b="1" dirty="0" smtClean="0">
                          <a:latin typeface="Arial" pitchFamily="34" charset="0"/>
                          <a:cs typeface="Arial" pitchFamily="34" charset="0"/>
                        </a:rPr>
                        <a:t>Autor</a:t>
                      </a:r>
                      <a:endParaRPr lang="cs-CZ" sz="1700" b="1" dirty="0">
                        <a:latin typeface="Arial" pitchFamily="34" charset="0"/>
                        <a:cs typeface="Arial" pitchFamily="34" charset="0"/>
                      </a:endParaRPr>
                    </a:p>
                  </a:txBody>
                  <a:tcPr anchor="ctr"/>
                </a:tc>
                <a:tc>
                  <a:txBody>
                    <a:bodyPr/>
                    <a:lstStyle/>
                    <a:p>
                      <a:r>
                        <a:rPr lang="cs-CZ" sz="1700" b="0" dirty="0" smtClean="0">
                          <a:latin typeface="Arial" pitchFamily="34" charset="0"/>
                          <a:cs typeface="Arial" pitchFamily="34" charset="0"/>
                        </a:rPr>
                        <a:t>Mgr. Zdeňka</a:t>
                      </a:r>
                      <a:r>
                        <a:rPr lang="cs-CZ" sz="1700" b="0" baseline="0" dirty="0" smtClean="0">
                          <a:latin typeface="Arial" pitchFamily="34" charset="0"/>
                          <a:cs typeface="Arial" pitchFamily="34" charset="0"/>
                        </a:rPr>
                        <a:t> Hanáková</a:t>
                      </a:r>
                      <a:endParaRPr lang="cs-CZ" sz="1700" b="0" dirty="0">
                        <a:latin typeface="Arial" pitchFamily="34" charset="0"/>
                        <a:cs typeface="Arial" pitchFamily="34" charset="0"/>
                      </a:endParaRPr>
                    </a:p>
                  </a:txBody>
                  <a:tcPr anchor="ctr"/>
                </a:tc>
              </a:tr>
              <a:tr h="524178">
                <a:tc>
                  <a:txBody>
                    <a:bodyPr/>
                    <a:lstStyle/>
                    <a:p>
                      <a:r>
                        <a:rPr lang="cs-CZ" sz="1700" b="1" dirty="0" smtClean="0">
                          <a:latin typeface="Arial" pitchFamily="34" charset="0"/>
                          <a:cs typeface="Arial" pitchFamily="34" charset="0"/>
                        </a:rPr>
                        <a:t>Datum</a:t>
                      </a:r>
                      <a:endParaRPr lang="cs-CZ" sz="1700" b="1" dirty="0">
                        <a:latin typeface="Arial" pitchFamily="34" charset="0"/>
                        <a:cs typeface="Arial" pitchFamily="34" charset="0"/>
                      </a:endParaRPr>
                    </a:p>
                  </a:txBody>
                  <a:tcPr anchor="ctr"/>
                </a:tc>
                <a:tc>
                  <a:txBody>
                    <a:bodyPr/>
                    <a:lstStyle/>
                    <a:p>
                      <a:r>
                        <a:rPr lang="cs-CZ" sz="1700" b="0" baseline="0" dirty="0" smtClean="0">
                          <a:latin typeface="Arial" pitchFamily="34" charset="0"/>
                          <a:cs typeface="Arial" pitchFamily="34" charset="0"/>
                        </a:rPr>
                        <a:t>Listopad 2013</a:t>
                      </a:r>
                      <a:endParaRPr lang="cs-CZ" sz="1700" b="0" dirty="0">
                        <a:latin typeface="Arial" pitchFamily="34" charset="0"/>
                        <a:cs typeface="Arial" pitchFamily="34" charset="0"/>
                      </a:endParaRPr>
                    </a:p>
                  </a:txBody>
                  <a:tcPr anchor="ctr"/>
                </a:tc>
              </a:tr>
              <a:tr h="524178">
                <a:tc>
                  <a:txBody>
                    <a:bodyPr/>
                    <a:lstStyle/>
                    <a:p>
                      <a:r>
                        <a:rPr lang="cs-CZ" sz="1700" b="1" dirty="0" smtClean="0">
                          <a:latin typeface="Arial" pitchFamily="34" charset="0"/>
                          <a:cs typeface="Arial" pitchFamily="34" charset="0"/>
                        </a:rPr>
                        <a:t>Škola</a:t>
                      </a:r>
                      <a:endParaRPr lang="cs-CZ" sz="1700" b="1" dirty="0">
                        <a:latin typeface="Arial" pitchFamily="34" charset="0"/>
                        <a:cs typeface="Arial" pitchFamily="34" charset="0"/>
                      </a:endParaRPr>
                    </a:p>
                  </a:txBody>
                  <a:tcPr anchor="ctr"/>
                </a:tc>
                <a:tc>
                  <a:txBody>
                    <a:bodyPr/>
                    <a:lstStyle/>
                    <a:p>
                      <a:r>
                        <a:rPr lang="cs-CZ" sz="1700" b="0" dirty="0" smtClean="0">
                          <a:latin typeface="Arial" pitchFamily="34" charset="0"/>
                          <a:cs typeface="Arial" pitchFamily="34" charset="0"/>
                        </a:rPr>
                        <a:t>Gymnázium Jana Opletala, Litovel, Opletalova 189</a:t>
                      </a:r>
                      <a:endParaRPr lang="cs-CZ" sz="1700" b="0" dirty="0">
                        <a:latin typeface="Arial" pitchFamily="34" charset="0"/>
                        <a:cs typeface="Arial" pitchFamily="34" charset="0"/>
                      </a:endParaRPr>
                    </a:p>
                  </a:txBody>
                  <a:tcPr anchor="ctr"/>
                </a:tc>
              </a:tr>
              <a:tr h="524178">
                <a:tc>
                  <a:txBody>
                    <a:bodyPr/>
                    <a:lstStyle/>
                    <a:p>
                      <a:r>
                        <a:rPr lang="cs-CZ" sz="1700" b="1" dirty="0" smtClean="0">
                          <a:latin typeface="Arial" pitchFamily="34" charset="0"/>
                          <a:cs typeface="Arial" pitchFamily="34" charset="0"/>
                        </a:rPr>
                        <a:t>Projekt</a:t>
                      </a:r>
                      <a:endParaRPr lang="cs-CZ" sz="1700" b="1" dirty="0">
                        <a:latin typeface="Arial" pitchFamily="34" charset="0"/>
                        <a:cs typeface="Arial" pitchFamily="34" charset="0"/>
                      </a:endParaRPr>
                    </a:p>
                  </a:txBody>
                  <a:tcPr anchor="ctr"/>
                </a:tc>
                <a:tc>
                  <a:txBody>
                    <a:bodyPr/>
                    <a:lstStyle/>
                    <a:p>
                      <a:r>
                        <a:rPr lang="cs-CZ" sz="1700" b="0" dirty="0" smtClean="0">
                          <a:latin typeface="Arial" pitchFamily="34" charset="0"/>
                          <a:cs typeface="Arial" pitchFamily="34" charset="0"/>
                        </a:rPr>
                        <a:t>EU peníze středním školám, </a:t>
                      </a:r>
                      <a:r>
                        <a:rPr lang="cs-CZ" sz="1700" b="0" dirty="0" err="1" smtClean="0">
                          <a:latin typeface="Arial" pitchFamily="34" charset="0"/>
                          <a:cs typeface="Arial" pitchFamily="34" charset="0"/>
                        </a:rPr>
                        <a:t>reg</a:t>
                      </a:r>
                      <a:r>
                        <a:rPr lang="cs-CZ" sz="1700" b="0" dirty="0" smtClean="0">
                          <a:latin typeface="Arial" pitchFamily="34" charset="0"/>
                          <a:cs typeface="Arial" pitchFamily="34" charset="0"/>
                        </a:rPr>
                        <a:t>. č.: CZ.1.07/1.5.00/34.0221</a:t>
                      </a:r>
                    </a:p>
                    <a:p>
                      <a:endParaRPr lang="cs-CZ" sz="1700" b="0" dirty="0">
                        <a:latin typeface="Arial" pitchFamily="34" charset="0"/>
                        <a:cs typeface="Arial" pitchFamily="34" charset="0"/>
                      </a:endParaRPr>
                    </a:p>
                  </a:txBody>
                  <a:tcPr anchor="ctr"/>
                </a:tc>
              </a:tr>
            </a:tbl>
          </a:graphicData>
        </a:graphic>
      </p:graphicFrame>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16632"/>
            <a:ext cx="8748464" cy="1541875"/>
          </a:xfrm>
          <a:prstGeom prst="rect">
            <a:avLst/>
          </a:prstGeom>
        </p:spPr>
      </p:pic>
    </p:spTree>
    <p:extLst>
      <p:ext uri="{BB962C8B-B14F-4D97-AF65-F5344CB8AC3E}">
        <p14:creationId xmlns:p14="http://schemas.microsoft.com/office/powerpoint/2010/main" val="3730089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noFill/>
        </p:spPr>
        <p:txBody>
          <a:bodyPr/>
          <a:lstStyle/>
          <a:p>
            <a:pPr eaLnBrk="1" hangingPunct="1">
              <a:defRPr/>
            </a:pPr>
            <a:r>
              <a:rPr lang="pl-PL" dirty="0" smtClean="0"/>
              <a:t>Nebezpečné</a:t>
            </a:r>
            <a:r>
              <a:rPr lang="pl-PL" b="1" dirty="0" smtClean="0">
                <a:solidFill>
                  <a:schemeClr val="bg1"/>
                </a:solidFill>
                <a:effectLst>
                  <a:outerShdw blurRad="38100" dist="38100" dir="2700000" algn="tl">
                    <a:srgbClr val="000000"/>
                  </a:outerShdw>
                </a:effectLst>
              </a:rPr>
              <a:t> </a:t>
            </a:r>
            <a:r>
              <a:rPr lang="pl-PL" dirty="0" smtClean="0"/>
              <a:t>e-maily</a:t>
            </a:r>
            <a:endParaRPr lang="cs-CZ" dirty="0" smtClean="0"/>
          </a:p>
        </p:txBody>
      </p:sp>
      <p:sp>
        <p:nvSpPr>
          <p:cNvPr id="12290" name="Zástupný symbol pro obsah 2"/>
          <p:cNvSpPr>
            <a:spLocks noGrp="1"/>
          </p:cNvSpPr>
          <p:nvPr>
            <p:ph sz="quarter" idx="1"/>
          </p:nvPr>
        </p:nvSpPr>
        <p:spPr/>
        <p:txBody>
          <a:bodyPr/>
          <a:lstStyle/>
          <a:p>
            <a:r>
              <a:rPr lang="cs-CZ" altLang="cs-CZ" sz="2600" b="1" dirty="0" err="1" smtClean="0"/>
              <a:t>Phishing</a:t>
            </a:r>
            <a:r>
              <a:rPr lang="cs-CZ" altLang="cs-CZ" sz="2600" b="1" dirty="0" smtClean="0"/>
              <a:t> </a:t>
            </a:r>
            <a:r>
              <a:rPr lang="cs-CZ" altLang="cs-CZ" sz="2600" dirty="0" smtClean="0"/>
              <a:t>je podvodná technika ke zjišťování citlivých informací např. hesel k internetovému bankovnictví. </a:t>
            </a:r>
          </a:p>
          <a:p>
            <a:r>
              <a:rPr lang="cs-CZ" altLang="cs-CZ" sz="2600" dirty="0" smtClean="0"/>
              <a:t>Šíří se pomocí emailů, které vypadají jako z banky a obsahují </a:t>
            </a:r>
            <a:r>
              <a:rPr lang="cs-CZ" altLang="cs-CZ" sz="2600" b="1" dirty="0" smtClean="0"/>
              <a:t>odkaz</a:t>
            </a:r>
            <a:r>
              <a:rPr lang="cs-CZ" altLang="cs-CZ" sz="2600" dirty="0" smtClean="0"/>
              <a:t> na podvodné stránky, které vypadají jako přihlášení k internet bance.</a:t>
            </a:r>
          </a:p>
        </p:txBody>
      </p:sp>
      <p:sp>
        <p:nvSpPr>
          <p:cNvPr id="2" name="TextovéPole 1"/>
          <p:cNvSpPr txBox="1"/>
          <p:nvPr/>
        </p:nvSpPr>
        <p:spPr>
          <a:xfrm>
            <a:off x="0" y="6381410"/>
            <a:ext cx="9144000" cy="738664"/>
          </a:xfrm>
          <a:prstGeom prst="rect">
            <a:avLst/>
          </a:prstGeom>
          <a:noFill/>
        </p:spPr>
        <p:txBody>
          <a:bodyPr wrap="square" rtlCol="0">
            <a:spAutoFit/>
          </a:bodyPr>
          <a:lstStyle/>
          <a:p>
            <a:pPr algn="l"/>
            <a:r>
              <a:rPr lang="cs-CZ" sz="1200" dirty="0" smtClean="0"/>
              <a:t>Zdroj obrázku: </a:t>
            </a:r>
            <a:r>
              <a:rPr lang="en-US" sz="1200" b="0" dirty="0" smtClean="0"/>
              <a:t>By Tabor at </a:t>
            </a:r>
            <a:r>
              <a:rPr lang="en-US" sz="1200" b="0" dirty="0" err="1" smtClean="0"/>
              <a:t>en.wikipedia</a:t>
            </a:r>
            <a:r>
              <a:rPr lang="en-US" sz="1200" b="0" dirty="0" smtClean="0"/>
              <a:t> [Public domain], from Wikimedia Commons</a:t>
            </a:r>
            <a:r>
              <a:rPr lang="cs-CZ" sz="1200" b="0" dirty="0" smtClean="0"/>
              <a:t>. </a:t>
            </a:r>
            <a:r>
              <a:rPr lang="en-US" sz="1200" b="0" dirty="0" smtClean="0"/>
              <a:t>[cit. 9. 11. 2013]. </a:t>
            </a:r>
            <a:r>
              <a:rPr lang="en-US" sz="1200" b="0" dirty="0" err="1" smtClean="0"/>
              <a:t>Dostupn</a:t>
            </a:r>
            <a:r>
              <a:rPr lang="cs-CZ" sz="1200" b="0" dirty="0" smtClean="0"/>
              <a:t>é z: </a:t>
            </a:r>
            <a:r>
              <a:rPr lang="cs-CZ" sz="1200" b="0" dirty="0" smtClean="0">
                <a:hlinkClick r:id="rId2"/>
              </a:rPr>
              <a:t>http://upload.wikimedia.org/wikipedia/commons/7/76/Phish.jpg</a:t>
            </a:r>
            <a:endParaRPr lang="cs-CZ" sz="1200" b="0" dirty="0" smtClean="0"/>
          </a:p>
          <a:p>
            <a:endParaRPr lang="cs-CZ"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5720" y="1604572"/>
            <a:ext cx="6432210" cy="467156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noFill/>
        </p:spPr>
        <p:txBody>
          <a:bodyPr/>
          <a:lstStyle/>
          <a:p>
            <a:pPr eaLnBrk="1" hangingPunct="1">
              <a:defRPr/>
            </a:pPr>
            <a:r>
              <a:rPr lang="pl-PL" sz="4000" dirty="0" smtClean="0"/>
              <a:t>Jak zabezpečit počítač</a:t>
            </a:r>
            <a:endParaRPr lang="cs-CZ" sz="4000" dirty="0" smtClean="0"/>
          </a:p>
        </p:txBody>
      </p:sp>
      <p:sp>
        <p:nvSpPr>
          <p:cNvPr id="2" name="Zástupný symbol pro obsah 1"/>
          <p:cNvSpPr>
            <a:spLocks noGrp="1"/>
          </p:cNvSpPr>
          <p:nvPr>
            <p:ph sz="quarter" idx="1"/>
          </p:nvPr>
        </p:nvSpPr>
        <p:spPr>
          <a:xfrm>
            <a:off x="612648" y="1600200"/>
            <a:ext cx="8153400" cy="4997240"/>
          </a:xfrm>
        </p:spPr>
        <p:txBody>
          <a:bodyPr>
            <a:normAutofit fontScale="77500" lnSpcReduction="20000"/>
          </a:bodyPr>
          <a:lstStyle/>
          <a:p>
            <a:pPr marL="514350" indent="-514350">
              <a:lnSpc>
                <a:spcPct val="120000"/>
              </a:lnSpc>
              <a:spcBef>
                <a:spcPct val="20000"/>
              </a:spcBef>
              <a:buFont typeface="+mj-lt"/>
              <a:buAutoNum type="arabicPeriod"/>
            </a:pPr>
            <a:r>
              <a:rPr lang="cs-CZ" altLang="cs-CZ" sz="3100" b="1" dirty="0" smtClean="0"/>
              <a:t>Aktualizovat</a:t>
            </a:r>
            <a:r>
              <a:rPr lang="cs-CZ" altLang="cs-CZ" sz="3100" dirty="0" smtClean="0"/>
              <a:t> </a:t>
            </a:r>
            <a:r>
              <a:rPr lang="cs-CZ" altLang="cs-CZ" sz="3100" b="1" dirty="0"/>
              <a:t>operační systém a jiné programy </a:t>
            </a:r>
            <a:r>
              <a:rPr lang="cs-CZ" altLang="cs-CZ" sz="3100" dirty="0"/>
              <a:t>s přístupem k Internetu tj. Java, </a:t>
            </a:r>
            <a:r>
              <a:rPr lang="cs-CZ" altLang="cs-CZ" sz="3100" dirty="0" err="1"/>
              <a:t>Flash</a:t>
            </a:r>
            <a:r>
              <a:rPr lang="cs-CZ" altLang="cs-CZ" sz="3100" dirty="0"/>
              <a:t>, Adobe </a:t>
            </a:r>
            <a:r>
              <a:rPr lang="cs-CZ" altLang="cs-CZ" sz="3100" dirty="0" err="1"/>
              <a:t>Reader</a:t>
            </a:r>
            <a:r>
              <a:rPr lang="cs-CZ" altLang="cs-CZ" sz="3100" dirty="0"/>
              <a:t>, prohlížeč apod..</a:t>
            </a:r>
          </a:p>
          <a:p>
            <a:pPr marL="514350" indent="-514350">
              <a:lnSpc>
                <a:spcPct val="120000"/>
              </a:lnSpc>
              <a:spcBef>
                <a:spcPct val="20000"/>
              </a:spcBef>
              <a:buFont typeface="+mj-lt"/>
              <a:buAutoNum type="arabicPeriod"/>
            </a:pPr>
            <a:r>
              <a:rPr lang="cs-CZ" altLang="cs-CZ" sz="3100" b="1" dirty="0" smtClean="0"/>
              <a:t>Nainstalovat </a:t>
            </a:r>
            <a:r>
              <a:rPr lang="cs-CZ" altLang="cs-CZ" sz="3100" b="1" dirty="0"/>
              <a:t>antivirový program</a:t>
            </a:r>
            <a:r>
              <a:rPr lang="cs-CZ" altLang="cs-CZ" sz="3100" dirty="0"/>
              <a:t>, pravidelně aktualizovat program i virovou databázi – nastavit automaticky!, pravidelně kontrolovat data v počítači.</a:t>
            </a:r>
          </a:p>
          <a:p>
            <a:pPr marL="514350" indent="-514350">
              <a:lnSpc>
                <a:spcPct val="120000"/>
              </a:lnSpc>
              <a:spcBef>
                <a:spcPct val="20000"/>
              </a:spcBef>
              <a:buFont typeface="+mj-lt"/>
              <a:buAutoNum type="arabicPeriod"/>
            </a:pPr>
            <a:r>
              <a:rPr lang="cs-CZ" altLang="cs-CZ" sz="3100" dirty="0" smtClean="0"/>
              <a:t>Spustit </a:t>
            </a:r>
            <a:r>
              <a:rPr lang="cs-CZ" altLang="cs-CZ" sz="3100" b="1" dirty="0"/>
              <a:t>Firewall</a:t>
            </a:r>
            <a:r>
              <a:rPr lang="cs-CZ" altLang="cs-CZ" sz="3100" dirty="0"/>
              <a:t>, tj. program, který kontroluje a omezuje provoz programů komunikujících přes počítačovou síť. Bývá součástí antivirových programů a je k dispozici i ve Windows. Brání útokům přes Síť.</a:t>
            </a:r>
          </a:p>
          <a:p>
            <a:pPr marL="514350" indent="-514350">
              <a:lnSpc>
                <a:spcPct val="120000"/>
              </a:lnSpc>
              <a:spcBef>
                <a:spcPct val="20000"/>
              </a:spcBef>
              <a:buFont typeface="+mj-lt"/>
              <a:buAutoNum type="arabicPeriod"/>
            </a:pPr>
            <a:r>
              <a:rPr lang="cs-CZ" altLang="cs-CZ" sz="3100" dirty="0" smtClean="0"/>
              <a:t>Používat </a:t>
            </a:r>
            <a:r>
              <a:rPr lang="cs-CZ" altLang="cs-CZ" sz="3100" dirty="0"/>
              <a:t>mozek a neklikat na vše a nevěřit všemu na Internetu. </a:t>
            </a:r>
            <a:r>
              <a:rPr lang="cs-CZ" altLang="cs-CZ" sz="3100" b="1" dirty="0"/>
              <a:t>Být opatrný</a:t>
            </a:r>
            <a:r>
              <a:rPr lang="cs-CZ" altLang="cs-CZ" sz="3100" dirty="0"/>
              <a:t>!</a:t>
            </a:r>
          </a:p>
          <a:p>
            <a:endParaRPr lang="cs-CZ" dirty="0"/>
          </a:p>
        </p:txBody>
      </p:sp>
      <p:sp>
        <p:nvSpPr>
          <p:cNvPr id="7" name="TextovéPole 6"/>
          <p:cNvSpPr txBox="1"/>
          <p:nvPr/>
        </p:nvSpPr>
        <p:spPr>
          <a:xfrm>
            <a:off x="0" y="6227360"/>
            <a:ext cx="9144000" cy="923330"/>
          </a:xfrm>
          <a:prstGeom prst="rect">
            <a:avLst/>
          </a:prstGeom>
          <a:noFill/>
        </p:spPr>
        <p:txBody>
          <a:bodyPr wrap="square" rtlCol="0">
            <a:spAutoFit/>
          </a:bodyPr>
          <a:lstStyle/>
          <a:p>
            <a:pPr algn="l"/>
            <a:r>
              <a:rPr lang="cs-CZ" sz="1200" dirty="0" smtClean="0"/>
              <a:t>Zdroj obrázku: </a:t>
            </a:r>
            <a:r>
              <a:rPr lang="en-US" sz="1200" b="0" dirty="0" smtClean="0"/>
              <a:t>By Terra Green at </a:t>
            </a:r>
            <a:r>
              <a:rPr lang="en-US" sz="1200" b="0" dirty="0" err="1" smtClean="0"/>
              <a:t>en.wikipedia</a:t>
            </a:r>
            <a:r>
              <a:rPr lang="en-US" sz="1200" b="0" dirty="0" smtClean="0"/>
              <a:t>. Later version(s) were uploaded by Noir, </a:t>
            </a:r>
            <a:r>
              <a:rPr lang="en-US" sz="1200" b="0" dirty="0" err="1" smtClean="0"/>
              <a:t>DanielPharos</a:t>
            </a:r>
            <a:r>
              <a:rPr lang="en-US" sz="1200" b="0" dirty="0" smtClean="0"/>
              <a:t> at </a:t>
            </a:r>
            <a:r>
              <a:rPr lang="en-US" sz="1200" b="0" dirty="0" err="1" smtClean="0"/>
              <a:t>en.wikipedia</a:t>
            </a:r>
            <a:r>
              <a:rPr lang="en-US" sz="1200" b="0" dirty="0" smtClean="0"/>
              <a:t>. [LGPL (http://www.gnu.org/licenses/lgpl.html)], from Wikimedia Commons</a:t>
            </a:r>
            <a:r>
              <a:rPr lang="cs-CZ" sz="1200" b="0" dirty="0" smtClean="0"/>
              <a:t> </a:t>
            </a:r>
            <a:r>
              <a:rPr lang="en-US" sz="1200" b="0" dirty="0" smtClean="0"/>
              <a:t>[cit. 9. 11. 2013]. </a:t>
            </a:r>
            <a:r>
              <a:rPr lang="en-US" sz="1200" b="0" dirty="0" err="1" smtClean="0"/>
              <a:t>Dostupn</a:t>
            </a:r>
            <a:r>
              <a:rPr lang="cs-CZ" sz="1200" b="0" dirty="0" smtClean="0"/>
              <a:t>é z: </a:t>
            </a:r>
            <a:r>
              <a:rPr lang="cs-CZ" sz="1200" b="0" dirty="0" smtClean="0">
                <a:hlinkClick r:id="rId2"/>
              </a:rPr>
              <a:t>http://upload.wikimedia.org/wikipedia/commons/7/7a/Malware_logo.png</a:t>
            </a:r>
            <a:endParaRPr lang="cs-CZ" sz="1200" b="0" dirty="0" smtClean="0"/>
          </a:p>
          <a:p>
            <a:pPr algn="l"/>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4360" y="-99490"/>
            <a:ext cx="1867290" cy="18672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noFill/>
        </p:spPr>
        <p:txBody>
          <a:bodyPr/>
          <a:lstStyle/>
          <a:p>
            <a:pPr eaLnBrk="1" hangingPunct="1">
              <a:defRPr/>
            </a:pPr>
            <a:r>
              <a:rPr lang="pl-PL" sz="4000" dirty="0" smtClean="0"/>
              <a:t>Antivirový</a:t>
            </a:r>
            <a:r>
              <a:rPr lang="pl-PL" sz="4000" b="1" dirty="0" smtClean="0">
                <a:solidFill>
                  <a:schemeClr val="bg1"/>
                </a:solidFill>
                <a:effectLst>
                  <a:outerShdw blurRad="38100" dist="38100" dir="2700000" algn="tl">
                    <a:srgbClr val="000000"/>
                  </a:outerShdw>
                </a:effectLst>
              </a:rPr>
              <a:t> </a:t>
            </a:r>
            <a:r>
              <a:rPr lang="pl-PL" sz="4000" dirty="0" smtClean="0"/>
              <a:t>program</a:t>
            </a:r>
            <a:endParaRPr lang="cs-CZ" sz="4000" dirty="0" smtClean="0"/>
          </a:p>
        </p:txBody>
      </p:sp>
      <p:sp>
        <p:nvSpPr>
          <p:cNvPr id="14338" name="Zástupný symbol pro obsah 2"/>
          <p:cNvSpPr>
            <a:spLocks noGrp="1"/>
          </p:cNvSpPr>
          <p:nvPr>
            <p:ph sz="quarter" idx="1"/>
          </p:nvPr>
        </p:nvSpPr>
        <p:spPr/>
        <p:txBody>
          <a:bodyPr/>
          <a:lstStyle/>
          <a:p>
            <a:r>
              <a:rPr lang="cs-CZ" altLang="cs-CZ" sz="2600" dirty="0" smtClean="0"/>
              <a:t>Umožňuje kontrolovat počítač a zjišťovat a odstraňovat možné hrozby. Má </a:t>
            </a:r>
            <a:r>
              <a:rPr lang="cs-CZ" altLang="cs-CZ" sz="2600" b="1" dirty="0" smtClean="0"/>
              <a:t>databázi virů </a:t>
            </a:r>
            <a:r>
              <a:rPr lang="cs-CZ" altLang="cs-CZ" sz="2600" dirty="0" smtClean="0"/>
              <a:t>(musí se často aktualizovat) podle kterých počítač kontroluje.</a:t>
            </a:r>
          </a:p>
          <a:p>
            <a:r>
              <a:rPr lang="cs-CZ" altLang="cs-CZ" sz="2600" dirty="0" smtClean="0"/>
              <a:t>Obsahuje i funkce </a:t>
            </a:r>
            <a:r>
              <a:rPr lang="cs-CZ" altLang="cs-CZ" sz="2600" b="1" dirty="0" err="1" smtClean="0"/>
              <a:t>antispyware</a:t>
            </a:r>
            <a:r>
              <a:rPr lang="cs-CZ" altLang="cs-CZ" sz="2600" dirty="0" smtClean="0"/>
              <a:t>, </a:t>
            </a:r>
            <a:r>
              <a:rPr lang="cs-CZ" altLang="cs-CZ" sz="2600" b="1" dirty="0" smtClean="0"/>
              <a:t>firewall, kontrolu webových stránek a pošty. </a:t>
            </a:r>
            <a:r>
              <a:rPr lang="cs-CZ" altLang="cs-CZ" sz="2600" dirty="0" smtClean="0"/>
              <a:t>Velmi důležitý je </a:t>
            </a:r>
            <a:r>
              <a:rPr lang="cs-CZ" altLang="cs-CZ" sz="2600" b="1" dirty="0" smtClean="0"/>
              <a:t>rezidentní štít</a:t>
            </a:r>
            <a:r>
              <a:rPr lang="cs-CZ" altLang="cs-CZ" sz="2600" dirty="0" smtClean="0"/>
              <a:t>, který </a:t>
            </a:r>
            <a:r>
              <a:rPr lang="cs-CZ" altLang="cs-CZ" sz="2600" dirty="0" err="1" smtClean="0"/>
              <a:t>scanuje</a:t>
            </a:r>
            <a:r>
              <a:rPr lang="cs-CZ" altLang="cs-CZ" sz="2600" dirty="0" smtClean="0"/>
              <a:t> všechny soubory, které uživatel spouští.</a:t>
            </a:r>
          </a:p>
          <a:p>
            <a:r>
              <a:rPr lang="cs-CZ" altLang="cs-CZ" sz="2600" dirty="0" smtClean="0"/>
              <a:t>Existují verze zdarma nebo placené.</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aoblený obdélníkový popisek 1"/>
          <p:cNvSpPr/>
          <p:nvPr/>
        </p:nvSpPr>
        <p:spPr>
          <a:xfrm>
            <a:off x="5940190" y="116540"/>
            <a:ext cx="3024420" cy="1008140"/>
          </a:xfrm>
          <a:prstGeom prst="wedgeRoundRectCallout">
            <a:avLst>
              <a:gd name="adj1" fmla="val -63190"/>
              <a:gd name="adj2" fmla="val 5090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Jmenujte! Který máte doma?</a:t>
            </a:r>
            <a:endParaRPr lang="cs-CZ" dirty="0">
              <a:solidFill>
                <a:schemeClr val="tx1"/>
              </a:solidFill>
            </a:endParaRPr>
          </a:p>
        </p:txBody>
      </p:sp>
      <p:sp>
        <p:nvSpPr>
          <p:cNvPr id="102402" name="Rectangle 2"/>
          <p:cNvSpPr>
            <a:spLocks noGrp="1" noChangeArrowheads="1"/>
          </p:cNvSpPr>
          <p:nvPr>
            <p:ph type="title"/>
          </p:nvPr>
        </p:nvSpPr>
        <p:spPr>
          <a:noFill/>
        </p:spPr>
        <p:txBody>
          <a:bodyPr/>
          <a:lstStyle/>
          <a:p>
            <a:pPr eaLnBrk="1" hangingPunct="1">
              <a:defRPr/>
            </a:pPr>
            <a:r>
              <a:rPr lang="cs-CZ" dirty="0" smtClean="0"/>
              <a:t>Antivirové</a:t>
            </a:r>
            <a:r>
              <a:rPr lang="cs-CZ" b="1" dirty="0" smtClean="0">
                <a:solidFill>
                  <a:schemeClr val="bg1"/>
                </a:solidFill>
                <a:effectLst>
                  <a:outerShdw blurRad="38100" dist="38100" dir="2700000" algn="tl">
                    <a:srgbClr val="000000"/>
                  </a:outerShdw>
                </a:effectLst>
              </a:rPr>
              <a:t> </a:t>
            </a:r>
            <a:r>
              <a:rPr lang="cs-CZ" dirty="0" smtClean="0"/>
              <a:t>programy</a:t>
            </a:r>
          </a:p>
        </p:txBody>
      </p:sp>
      <p:pic>
        <p:nvPicPr>
          <p:cNvPr id="15363" name="Picture 7" descr="ANd9GcTUdpGC93vdyzcQ5zTjkaMgTpdFdkUASj64ODRF1e5OEg3GxnCtHw">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2118115"/>
            <a:ext cx="1968500" cy="161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9" descr="ANd9GcQrZpS3hNlFWEZV_5fZlrh_JOkIW8UIdWEXN7LieCV-ZC9fbwwr4Q">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8713" y="1988800"/>
            <a:ext cx="2822575" cy="160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15" descr="ANd9GcQDz3IDS6B0P8o8KXlpQ-DwJZc-pJ1JpjBf53DY5L9Sf4WdZedJ">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7449" y="3861060"/>
            <a:ext cx="3903663"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17" descr="Kaspersky-LOGO">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21288" y="2118115"/>
            <a:ext cx="1862137"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18" descr="bitdefender-logo">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59675" y="2059377"/>
            <a:ext cx="158432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2" name="Picture 1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514167" y="3729427"/>
            <a:ext cx="1730115" cy="173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500" fill="hold"/>
                                        <p:tgtEl>
                                          <p:spTgt spid="15363"/>
                                        </p:tgtEl>
                                        <p:attrNameLst>
                                          <p:attrName>ppt_x</p:attrName>
                                        </p:attrNameLst>
                                      </p:cBhvr>
                                      <p:tavLst>
                                        <p:tav tm="0">
                                          <p:val>
                                            <p:strVal val="#ppt_x"/>
                                          </p:val>
                                        </p:tav>
                                        <p:tav tm="100000">
                                          <p:val>
                                            <p:strVal val="#ppt_x"/>
                                          </p:val>
                                        </p:tav>
                                      </p:tavLst>
                                    </p:anim>
                                    <p:anim calcmode="lin" valueType="num">
                                      <p:cBhvr additive="base">
                                        <p:cTn id="8" dur="500" fill="hold"/>
                                        <p:tgtEl>
                                          <p:spTgt spid="1536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9" fill="hold" nodeType="afterEffect">
                                  <p:stCondLst>
                                    <p:cond delay="0"/>
                                  </p:stCondLst>
                                  <p:childTnLst>
                                    <p:set>
                                      <p:cBhvr>
                                        <p:cTn id="11" dur="1" fill="hold">
                                          <p:stCondLst>
                                            <p:cond delay="0"/>
                                          </p:stCondLst>
                                        </p:cTn>
                                        <p:tgtEl>
                                          <p:spTgt spid="15364"/>
                                        </p:tgtEl>
                                        <p:attrNameLst>
                                          <p:attrName>style.visibility</p:attrName>
                                        </p:attrNameLst>
                                      </p:cBhvr>
                                      <p:to>
                                        <p:strVal val="visible"/>
                                      </p:to>
                                    </p:set>
                                    <p:anim calcmode="lin" valueType="num">
                                      <p:cBhvr additive="base">
                                        <p:cTn id="12" dur="500" fill="hold"/>
                                        <p:tgtEl>
                                          <p:spTgt spid="15364"/>
                                        </p:tgtEl>
                                        <p:attrNameLst>
                                          <p:attrName>ppt_x</p:attrName>
                                        </p:attrNameLst>
                                      </p:cBhvr>
                                      <p:tavLst>
                                        <p:tav tm="0">
                                          <p:val>
                                            <p:strVal val="0-#ppt_w/2"/>
                                          </p:val>
                                        </p:tav>
                                        <p:tav tm="100000">
                                          <p:val>
                                            <p:strVal val="#ppt_x"/>
                                          </p:val>
                                        </p:tav>
                                      </p:tavLst>
                                    </p:anim>
                                    <p:anim calcmode="lin" valueType="num">
                                      <p:cBhvr additive="base">
                                        <p:cTn id="13" dur="500" fill="hold"/>
                                        <p:tgtEl>
                                          <p:spTgt spid="15364"/>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3" fill="hold" nodeType="afterEffect">
                                  <p:stCondLst>
                                    <p:cond delay="0"/>
                                  </p:stCondLst>
                                  <p:childTnLst>
                                    <p:set>
                                      <p:cBhvr>
                                        <p:cTn id="16" dur="1" fill="hold">
                                          <p:stCondLst>
                                            <p:cond delay="0"/>
                                          </p:stCondLst>
                                        </p:cTn>
                                        <p:tgtEl>
                                          <p:spTgt spid="15366"/>
                                        </p:tgtEl>
                                        <p:attrNameLst>
                                          <p:attrName>style.visibility</p:attrName>
                                        </p:attrNameLst>
                                      </p:cBhvr>
                                      <p:to>
                                        <p:strVal val="visible"/>
                                      </p:to>
                                    </p:set>
                                    <p:anim calcmode="lin" valueType="num">
                                      <p:cBhvr additive="base">
                                        <p:cTn id="17" dur="500" fill="hold"/>
                                        <p:tgtEl>
                                          <p:spTgt spid="15366"/>
                                        </p:tgtEl>
                                        <p:attrNameLst>
                                          <p:attrName>ppt_x</p:attrName>
                                        </p:attrNameLst>
                                      </p:cBhvr>
                                      <p:tavLst>
                                        <p:tav tm="0">
                                          <p:val>
                                            <p:strVal val="1+#ppt_w/2"/>
                                          </p:val>
                                        </p:tav>
                                        <p:tav tm="100000">
                                          <p:val>
                                            <p:strVal val="#ppt_x"/>
                                          </p:val>
                                        </p:tav>
                                      </p:tavLst>
                                    </p:anim>
                                    <p:anim calcmode="lin" valueType="num">
                                      <p:cBhvr additive="base">
                                        <p:cTn id="18" dur="500" fill="hold"/>
                                        <p:tgtEl>
                                          <p:spTgt spid="15366"/>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15367"/>
                                        </p:tgtEl>
                                        <p:attrNameLst>
                                          <p:attrName>style.visibility</p:attrName>
                                        </p:attrNameLst>
                                      </p:cBhvr>
                                      <p:to>
                                        <p:strVal val="visible"/>
                                      </p:to>
                                    </p:set>
                                    <p:anim calcmode="lin" valueType="num">
                                      <p:cBhvr additive="base">
                                        <p:cTn id="22" dur="500" fill="hold"/>
                                        <p:tgtEl>
                                          <p:spTgt spid="15367"/>
                                        </p:tgtEl>
                                        <p:attrNameLst>
                                          <p:attrName>ppt_x</p:attrName>
                                        </p:attrNameLst>
                                      </p:cBhvr>
                                      <p:tavLst>
                                        <p:tav tm="0">
                                          <p:val>
                                            <p:strVal val="#ppt_x"/>
                                          </p:val>
                                        </p:tav>
                                        <p:tav tm="100000">
                                          <p:val>
                                            <p:strVal val="#ppt_x"/>
                                          </p:val>
                                        </p:tav>
                                      </p:tavLst>
                                    </p:anim>
                                    <p:anim calcmode="lin" valueType="num">
                                      <p:cBhvr additive="base">
                                        <p:cTn id="23" dur="500" fill="hold"/>
                                        <p:tgtEl>
                                          <p:spTgt spid="1536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1" fill="hold" nodeType="afterEffect">
                                  <p:stCondLst>
                                    <p:cond delay="0"/>
                                  </p:stCondLst>
                                  <p:childTnLst>
                                    <p:set>
                                      <p:cBhvr>
                                        <p:cTn id="26" dur="1" fill="hold">
                                          <p:stCondLst>
                                            <p:cond delay="0"/>
                                          </p:stCondLst>
                                        </p:cTn>
                                        <p:tgtEl>
                                          <p:spTgt spid="15365"/>
                                        </p:tgtEl>
                                        <p:attrNameLst>
                                          <p:attrName>style.visibility</p:attrName>
                                        </p:attrNameLst>
                                      </p:cBhvr>
                                      <p:to>
                                        <p:strVal val="visible"/>
                                      </p:to>
                                    </p:set>
                                    <p:anim calcmode="lin" valueType="num">
                                      <p:cBhvr additive="base">
                                        <p:cTn id="27" dur="500" fill="hold"/>
                                        <p:tgtEl>
                                          <p:spTgt spid="15365"/>
                                        </p:tgtEl>
                                        <p:attrNameLst>
                                          <p:attrName>ppt_x</p:attrName>
                                        </p:attrNameLst>
                                      </p:cBhvr>
                                      <p:tavLst>
                                        <p:tav tm="0">
                                          <p:val>
                                            <p:strVal val="#ppt_x"/>
                                          </p:val>
                                        </p:tav>
                                        <p:tav tm="100000">
                                          <p:val>
                                            <p:strVal val="#ppt_x"/>
                                          </p:val>
                                        </p:tav>
                                      </p:tavLst>
                                    </p:anim>
                                    <p:anim calcmode="lin" valueType="num">
                                      <p:cBhvr additive="base">
                                        <p:cTn id="28" dur="500" fill="hold"/>
                                        <p:tgtEl>
                                          <p:spTgt spid="15365"/>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15372"/>
                                        </p:tgtEl>
                                        <p:attrNameLst>
                                          <p:attrName>style.visibility</p:attrName>
                                        </p:attrNameLst>
                                      </p:cBhvr>
                                      <p:to>
                                        <p:strVal val="visible"/>
                                      </p:to>
                                    </p:set>
                                    <p:anim calcmode="lin" valueType="num">
                                      <p:cBhvr additive="base">
                                        <p:cTn id="32" dur="500" fill="hold"/>
                                        <p:tgtEl>
                                          <p:spTgt spid="15372"/>
                                        </p:tgtEl>
                                        <p:attrNameLst>
                                          <p:attrName>ppt_x</p:attrName>
                                        </p:attrNameLst>
                                      </p:cBhvr>
                                      <p:tavLst>
                                        <p:tav tm="0">
                                          <p:val>
                                            <p:strVal val="1+#ppt_w/2"/>
                                          </p:val>
                                        </p:tav>
                                        <p:tav tm="100000">
                                          <p:val>
                                            <p:strVal val="#ppt_x"/>
                                          </p:val>
                                        </p:tav>
                                      </p:tavLst>
                                    </p:anim>
                                    <p:anim calcmode="lin" valueType="num">
                                      <p:cBhvr additive="base">
                                        <p:cTn id="33" dur="500" fill="hold"/>
                                        <p:tgtEl>
                                          <p:spTgt spid="153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Zajímavé odkazy</a:t>
            </a:r>
            <a:endParaRPr lang="cs-CZ" dirty="0"/>
          </a:p>
        </p:txBody>
      </p:sp>
      <p:sp>
        <p:nvSpPr>
          <p:cNvPr id="3" name="Zástupný symbol pro obsah 2"/>
          <p:cNvSpPr>
            <a:spLocks noGrp="1"/>
          </p:cNvSpPr>
          <p:nvPr>
            <p:ph sz="quarter" idx="1"/>
          </p:nvPr>
        </p:nvSpPr>
        <p:spPr/>
        <p:txBody>
          <a:bodyPr/>
          <a:lstStyle/>
          <a:p>
            <a:r>
              <a:rPr lang="cs-CZ" dirty="0" smtClean="0">
                <a:hlinkClick r:id="rId2"/>
              </a:rPr>
              <a:t>www.antivirovecentrum.cz</a:t>
            </a:r>
            <a:endParaRPr lang="cs-CZ" dirty="0" smtClean="0"/>
          </a:p>
          <a:p>
            <a:r>
              <a:rPr lang="cs-CZ" dirty="0" smtClean="0">
                <a:hlinkClick r:id="rId3"/>
              </a:rPr>
              <a:t>http</a:t>
            </a:r>
            <a:r>
              <a:rPr lang="cs-CZ" dirty="0">
                <a:hlinkClick r:id="rId3"/>
              </a:rPr>
              <a:t>://technet.idnes.cz/15-nej-viru-sveta-0ja-/software.aspx?c=A120716_110329_software_nyv</a:t>
            </a:r>
            <a:endParaRPr lang="cs-CZ" altLang="cs-CZ" dirty="0"/>
          </a:p>
          <a:p>
            <a:pPr marL="0" indent="0">
              <a:buNone/>
            </a:pPr>
            <a:endParaRPr lang="cs-CZ" b="1" dirty="0" smtClean="0"/>
          </a:p>
          <a:p>
            <a:endParaRPr lang="cs-CZ" dirty="0"/>
          </a:p>
        </p:txBody>
      </p:sp>
    </p:spTree>
    <p:extLst>
      <p:ext uri="{BB962C8B-B14F-4D97-AF65-F5344CB8AC3E}">
        <p14:creationId xmlns:p14="http://schemas.microsoft.com/office/powerpoint/2010/main" val="8272664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274638"/>
            <a:ext cx="8229600" cy="993775"/>
          </a:xfrm>
          <a:noFill/>
        </p:spPr>
        <p:txBody>
          <a:bodyPr/>
          <a:lstStyle/>
          <a:p>
            <a:pPr eaLnBrk="1" hangingPunct="1">
              <a:defRPr/>
            </a:pPr>
            <a:r>
              <a:rPr lang="pl-PL" sz="4000" dirty="0" smtClean="0"/>
              <a:t>Desatero bezpečného Internetu</a:t>
            </a:r>
            <a:endParaRPr lang="cs-CZ" sz="4000" dirty="0" smtClean="0"/>
          </a:p>
        </p:txBody>
      </p:sp>
      <p:graphicFrame>
        <p:nvGraphicFramePr>
          <p:cNvPr id="8" name="Zástupný symbol pro obsah 7"/>
          <p:cNvGraphicFramePr>
            <a:graphicFrameLocks noGrp="1"/>
          </p:cNvGraphicFramePr>
          <p:nvPr>
            <p:ph sz="quarter" idx="1"/>
          </p:nvPr>
        </p:nvGraphicFramePr>
        <p:xfrm>
          <a:off x="684213" y="1341438"/>
          <a:ext cx="7704137" cy="5359411"/>
        </p:xfrm>
        <a:graphic>
          <a:graphicData uri="http://schemas.openxmlformats.org/drawingml/2006/table">
            <a:tbl>
              <a:tblPr/>
              <a:tblGrid>
                <a:gridCol w="288005"/>
                <a:gridCol w="7416132"/>
              </a:tblGrid>
              <a:tr h="511704">
                <a:tc>
                  <a:txBody>
                    <a:bodyPr/>
                    <a:lstStyle/>
                    <a:p>
                      <a:r>
                        <a:rPr lang="cs-CZ" sz="1400" b="1" dirty="0">
                          <a:effectLst/>
                          <a:latin typeface="Arial"/>
                        </a:rPr>
                        <a:t>1. </a:t>
                      </a:r>
                      <a:br>
                        <a:rPr lang="cs-CZ" sz="1400" b="1" dirty="0">
                          <a:effectLst/>
                          <a:latin typeface="Arial"/>
                        </a:rPr>
                      </a:b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r>
                        <a:rPr lang="cs-CZ" sz="1400" dirty="0">
                          <a:effectLst/>
                          <a:latin typeface="Arial"/>
                        </a:rPr>
                        <a:t>Důležité jsou pravidelné </a:t>
                      </a:r>
                      <a:r>
                        <a:rPr lang="cs-CZ" sz="1400" b="1" dirty="0">
                          <a:effectLst/>
                          <a:latin typeface="Arial"/>
                        </a:rPr>
                        <a:t>aktualizace</a:t>
                      </a:r>
                      <a:r>
                        <a:rPr lang="cs-CZ" sz="1400" dirty="0">
                          <a:effectLst/>
                          <a:latin typeface="Arial"/>
                        </a:rPr>
                        <a:t> celého počítače. Ty je nutné stahovat pro operační systém, bezpečnostní bránu (firewall), antivirus i další programy.</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r>
              <a:tr h="445177">
                <a:tc>
                  <a:txBody>
                    <a:bodyPr/>
                    <a:lstStyle/>
                    <a:p>
                      <a:r>
                        <a:rPr lang="cs-CZ" sz="1400" b="1" dirty="0">
                          <a:effectLst/>
                          <a:latin typeface="Arial"/>
                        </a:rPr>
                        <a:t>2.</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c>
                  <a:txBody>
                    <a:bodyPr/>
                    <a:lstStyle/>
                    <a:p>
                      <a:r>
                        <a:rPr lang="cs-CZ" sz="1400" dirty="0">
                          <a:effectLst/>
                          <a:latin typeface="Arial"/>
                        </a:rPr>
                        <a:t>Některé viry dokážou bezpečnostní software v PC zablokovat. Proto je vhodné pravidelně </a:t>
                      </a:r>
                      <a:r>
                        <a:rPr lang="cs-CZ" sz="1400" b="1" dirty="0">
                          <a:effectLst/>
                          <a:latin typeface="Arial"/>
                        </a:rPr>
                        <a:t>kontrolovat</a:t>
                      </a:r>
                      <a:r>
                        <a:rPr lang="cs-CZ" sz="1400" dirty="0">
                          <a:effectLst/>
                          <a:latin typeface="Arial"/>
                        </a:rPr>
                        <a:t>, zdali funguje.</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r>
              <a:tr h="511704">
                <a:tc>
                  <a:txBody>
                    <a:bodyPr/>
                    <a:lstStyle/>
                    <a:p>
                      <a:r>
                        <a:rPr lang="cs-CZ" sz="1400" b="1" dirty="0">
                          <a:effectLst/>
                          <a:latin typeface="Arial"/>
                        </a:rPr>
                        <a:t>3.</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r>
                        <a:rPr lang="cs-CZ" sz="1400" dirty="0">
                          <a:effectLst/>
                          <a:latin typeface="Arial"/>
                        </a:rPr>
                        <a:t>Škodlivé programy se často šíří prostřednictvím nevyžádané pošty. Pokud nevíte, od koho e-mail je, nikdy </a:t>
                      </a:r>
                      <a:r>
                        <a:rPr lang="cs-CZ" sz="1400" b="1" dirty="0">
                          <a:effectLst/>
                          <a:latin typeface="Arial"/>
                        </a:rPr>
                        <a:t>nestahujte</a:t>
                      </a:r>
                      <a:r>
                        <a:rPr lang="cs-CZ" sz="1400" dirty="0">
                          <a:effectLst/>
                          <a:latin typeface="Arial"/>
                        </a:rPr>
                        <a:t> jeho </a:t>
                      </a:r>
                      <a:r>
                        <a:rPr lang="cs-CZ" sz="1400" b="1" dirty="0">
                          <a:effectLst/>
                          <a:latin typeface="Arial"/>
                        </a:rPr>
                        <a:t>přílohu</a:t>
                      </a:r>
                      <a:r>
                        <a:rPr lang="cs-CZ" sz="1400" dirty="0">
                          <a:effectLst/>
                          <a:latin typeface="Arial"/>
                        </a:rPr>
                        <a:t> a neklikejte na žádné </a:t>
                      </a:r>
                      <a:r>
                        <a:rPr lang="cs-CZ" sz="1400" b="1" dirty="0">
                          <a:effectLst/>
                          <a:latin typeface="Arial"/>
                        </a:rPr>
                        <a:t>odkazy</a:t>
                      </a:r>
                      <a:r>
                        <a:rPr lang="cs-CZ" sz="1400" dirty="0">
                          <a:effectLst/>
                          <a:latin typeface="Arial"/>
                        </a:rPr>
                        <a:t>.</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r>
              <a:tr h="511704">
                <a:tc>
                  <a:txBody>
                    <a:bodyPr/>
                    <a:lstStyle/>
                    <a:p>
                      <a:r>
                        <a:rPr lang="cs-CZ" sz="1400" b="1" dirty="0">
                          <a:effectLst/>
                          <a:latin typeface="Arial"/>
                        </a:rPr>
                        <a:t>4.</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c>
                  <a:txBody>
                    <a:bodyPr/>
                    <a:lstStyle/>
                    <a:p>
                      <a:r>
                        <a:rPr lang="cs-CZ" sz="1400" dirty="0">
                          <a:effectLst/>
                          <a:latin typeface="Arial"/>
                        </a:rPr>
                        <a:t>Pozor je nutné dávat na e-maily, v nichž odesílatel požaduje, abyste se přihlásili na nějakou webovou stránku a aktualizovali informace o vašem účtu.</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r>
              <a:tr h="806811">
                <a:tc>
                  <a:txBody>
                    <a:bodyPr/>
                    <a:lstStyle/>
                    <a:p>
                      <a:r>
                        <a:rPr lang="cs-CZ" sz="1400" b="1" dirty="0">
                          <a:effectLst/>
                          <a:latin typeface="Arial"/>
                        </a:rPr>
                        <a:t>5.</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r>
                        <a:rPr lang="cs-CZ" sz="1400" dirty="0">
                          <a:effectLst/>
                          <a:latin typeface="Arial"/>
                        </a:rPr>
                        <a:t>Při zadávání přístupových hesel na internetových stránkách je nutné kontrolovat, zda je web zabezpečený. To poznáte například podle ikonky zámečku na liště internetového prohlížeče nebo tak, že adresa webové stránky začíná zkratkou </a:t>
                      </a:r>
                      <a:r>
                        <a:rPr lang="cs-CZ" sz="1400" b="1" dirty="0">
                          <a:effectLst/>
                          <a:latin typeface="Arial"/>
                        </a:rPr>
                        <a:t>https</a:t>
                      </a:r>
                      <a:r>
                        <a:rPr lang="cs-CZ" sz="1400" dirty="0">
                          <a:effectLst/>
                          <a:latin typeface="Arial"/>
                        </a:rPr>
                        <a:t>, kde „s“ znamená bezpečná.</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r>
              <a:tr h="445177">
                <a:tc>
                  <a:txBody>
                    <a:bodyPr/>
                    <a:lstStyle/>
                    <a:p>
                      <a:r>
                        <a:rPr lang="cs-CZ" sz="1400" b="1" dirty="0">
                          <a:effectLst/>
                          <a:latin typeface="Arial"/>
                        </a:rPr>
                        <a:t>6.</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c>
                  <a:txBody>
                    <a:bodyPr/>
                    <a:lstStyle/>
                    <a:p>
                      <a:r>
                        <a:rPr lang="cs-CZ" sz="1400" dirty="0">
                          <a:effectLst/>
                          <a:latin typeface="Arial"/>
                        </a:rPr>
                        <a:t>Citlivé osobní informace zadávejte vždy pouze na internetových stránkách, které bezpečně znáte.</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r>
              <a:tr h="511704">
                <a:tc>
                  <a:txBody>
                    <a:bodyPr/>
                    <a:lstStyle/>
                    <a:p>
                      <a:r>
                        <a:rPr lang="cs-CZ" sz="1400" b="1" dirty="0">
                          <a:effectLst/>
                          <a:latin typeface="Arial"/>
                        </a:rPr>
                        <a:t>7.</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r>
                        <a:rPr lang="cs-CZ" sz="1400" dirty="0">
                          <a:effectLst/>
                          <a:latin typeface="Arial"/>
                        </a:rPr>
                        <a:t>Do e-mailů nepatří důvěrné informace, jako je například číslo kreditní karty nebo heslo k bankovnímu účtu. Elektronickou poštu totiž může zachytit útočník.</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r>
              <a:tr h="658535">
                <a:tc>
                  <a:txBody>
                    <a:bodyPr/>
                    <a:lstStyle/>
                    <a:p>
                      <a:r>
                        <a:rPr lang="cs-CZ" sz="1400" b="1" dirty="0">
                          <a:effectLst/>
                          <a:latin typeface="Arial"/>
                        </a:rPr>
                        <a:t>8.</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c>
                  <a:txBody>
                    <a:bodyPr/>
                    <a:lstStyle/>
                    <a:p>
                      <a:r>
                        <a:rPr lang="cs-CZ" sz="1400" dirty="0">
                          <a:effectLst/>
                          <a:latin typeface="Arial"/>
                        </a:rPr>
                        <a:t>Firewall dovoluje lépe zabezpečit operační systém. Méně zkušení uživatelé by jej rozhodně neměli vypínat. Při nedostatečných znalostech je vhodné jej nechat pracovat v automatickém režimu.</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r>
              <a:tr h="445177">
                <a:tc>
                  <a:txBody>
                    <a:bodyPr/>
                    <a:lstStyle/>
                    <a:p>
                      <a:r>
                        <a:rPr lang="cs-CZ" sz="1400" b="1" dirty="0">
                          <a:effectLst/>
                          <a:latin typeface="Arial"/>
                        </a:rPr>
                        <a:t>9.</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r>
                        <a:rPr lang="cs-CZ" sz="1400" dirty="0">
                          <a:effectLst/>
                          <a:latin typeface="Arial"/>
                        </a:rPr>
                        <a:t>V internetových kavárnách a na cizích počítačích se nepřihlašujte do internetového bankovnictví. V počítači mohou být nainstalované </a:t>
                      </a:r>
                      <a:r>
                        <a:rPr lang="cs-CZ" sz="1400" dirty="0" err="1">
                          <a:effectLst/>
                          <a:latin typeface="Arial"/>
                        </a:rPr>
                        <a:t>keyloggery</a:t>
                      </a:r>
                      <a:r>
                        <a:rPr lang="cs-CZ" sz="1400" dirty="0">
                          <a:effectLst/>
                          <a:latin typeface="Arial"/>
                        </a:rPr>
                        <a:t>.</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r>
              <a:tr h="511704">
                <a:tc>
                  <a:txBody>
                    <a:bodyPr/>
                    <a:lstStyle/>
                    <a:p>
                      <a:r>
                        <a:rPr lang="cs-CZ" sz="1400" b="1" dirty="0">
                          <a:effectLst/>
                          <a:latin typeface="Arial"/>
                        </a:rPr>
                        <a:t>10.</a:t>
                      </a:r>
                      <a:endParaRPr lang="cs-CZ" sz="1400" dirty="0">
                        <a:effectLst/>
                        <a:latin typeface="Arial"/>
                      </a:endParaRP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c>
                  <a:txBody>
                    <a:bodyPr/>
                    <a:lstStyle/>
                    <a:p>
                      <a:r>
                        <a:rPr lang="cs-CZ" sz="1400" dirty="0">
                          <a:effectLst/>
                          <a:latin typeface="Arial"/>
                        </a:rPr>
                        <a:t>Obezřetnost je nutná při připojení k nezašifrovaným bezdrátovým sítím. Ty totiž může kdokoliv odposlouchávat a získat tak přístup ke všem datům v cizím počítači.</a:t>
                      </a:r>
                    </a:p>
                  </a:txBody>
                  <a:tcPr marL="9228" marR="9228" marT="9230" marB="9230" anchor="ctr">
                    <a:lnL>
                      <a:noFill/>
                    </a:lnL>
                    <a:lnR>
                      <a:noFill/>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4FCF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r>
              <a:rPr lang="cs-CZ" altLang="cs-CZ" smtClean="0"/>
              <a:t>Zdroje</a:t>
            </a:r>
          </a:p>
        </p:txBody>
      </p:sp>
      <p:sp>
        <p:nvSpPr>
          <p:cNvPr id="17411" name="Zástupný symbol pro obsah 2"/>
          <p:cNvSpPr>
            <a:spLocks noGrp="1"/>
          </p:cNvSpPr>
          <p:nvPr>
            <p:ph sz="quarter" idx="1"/>
          </p:nvPr>
        </p:nvSpPr>
        <p:spPr/>
        <p:txBody>
          <a:bodyPr/>
          <a:lstStyle/>
          <a:p>
            <a:pPr>
              <a:buFont typeface="+mj-lt"/>
              <a:buAutoNum type="arabicPeriod"/>
            </a:pPr>
            <a:r>
              <a:rPr lang="en-US" altLang="cs-CZ" sz="1200" i="1" dirty="0" err="1" smtClean="0"/>
              <a:t>Informatika</a:t>
            </a:r>
            <a:r>
              <a:rPr lang="en-US" altLang="cs-CZ" sz="1200" i="1" dirty="0" smtClean="0"/>
              <a:t> </a:t>
            </a:r>
            <a:r>
              <a:rPr lang="cs-CZ" altLang="cs-CZ" sz="1200" i="1" dirty="0" smtClean="0"/>
              <a:t> - počítačové viry</a:t>
            </a:r>
            <a:r>
              <a:rPr lang="cs-CZ" altLang="cs-CZ" sz="1200" dirty="0" smtClean="0"/>
              <a:t> </a:t>
            </a:r>
            <a:r>
              <a:rPr lang="en-US" altLang="cs-CZ" sz="1200" dirty="0" smtClean="0"/>
              <a:t>[online]. [cit. </a:t>
            </a:r>
            <a:r>
              <a:rPr lang="cs-CZ" altLang="cs-CZ" sz="1200" dirty="0" smtClean="0"/>
              <a:t>7. 6. 2013</a:t>
            </a:r>
            <a:r>
              <a:rPr lang="en-US" altLang="cs-CZ" sz="1200" dirty="0" smtClean="0"/>
              <a:t> ]</a:t>
            </a:r>
            <a:r>
              <a:rPr lang="cs-CZ" altLang="cs-CZ" sz="1200" dirty="0" smtClean="0"/>
              <a:t> Dostupné z: </a:t>
            </a:r>
            <a:r>
              <a:rPr lang="cs-CZ" altLang="cs-CZ" sz="1200" dirty="0" smtClean="0">
                <a:hlinkClick r:id="rId2"/>
              </a:rPr>
              <a:t>http://www.zskomslavkov.cz/pages/download/informatika.htm</a:t>
            </a:r>
            <a:endParaRPr lang="cs-CZ" altLang="cs-CZ" sz="1200" dirty="0" smtClean="0"/>
          </a:p>
          <a:p>
            <a:pPr>
              <a:buFont typeface="+mj-lt"/>
              <a:buAutoNum type="arabicPeriod"/>
            </a:pPr>
            <a:r>
              <a:rPr lang="cs-CZ" altLang="cs-CZ" sz="1200" i="1" dirty="0" smtClean="0"/>
              <a:t>Wikipedie</a:t>
            </a:r>
            <a:r>
              <a:rPr lang="cs-CZ" altLang="cs-CZ" sz="1200" dirty="0" smtClean="0"/>
              <a:t> </a:t>
            </a:r>
            <a:r>
              <a:rPr lang="en-US" altLang="cs-CZ" sz="1200" dirty="0" smtClean="0"/>
              <a:t>[online]. </a:t>
            </a:r>
            <a:r>
              <a:rPr lang="cs-CZ" altLang="cs-CZ" sz="1200" dirty="0" smtClean="0"/>
              <a:t>16. 5. 2013, </a:t>
            </a:r>
            <a:r>
              <a:rPr lang="en-US" altLang="cs-CZ" sz="1200" dirty="0" smtClean="0"/>
              <a:t>[</a:t>
            </a:r>
            <a:r>
              <a:rPr lang="cs-CZ" altLang="cs-CZ" sz="1200" dirty="0" smtClean="0"/>
              <a:t>cit. 7. 6. 2013</a:t>
            </a:r>
            <a:r>
              <a:rPr lang="en-US" altLang="cs-CZ" sz="1200" dirty="0" smtClean="0"/>
              <a:t>]</a:t>
            </a:r>
            <a:r>
              <a:rPr lang="cs-CZ" altLang="cs-CZ" sz="1200" dirty="0" smtClean="0"/>
              <a:t>. Dostupné z: </a:t>
            </a:r>
            <a:r>
              <a:rPr lang="cs-CZ" altLang="cs-CZ" sz="1200" dirty="0" smtClean="0">
                <a:hlinkClick r:id="rId3"/>
              </a:rPr>
              <a:t>http://cs.wikipedia.org/wiki/Spyware</a:t>
            </a:r>
            <a:endParaRPr lang="cs-CZ" altLang="cs-CZ" sz="1200" dirty="0" smtClean="0"/>
          </a:p>
          <a:p>
            <a:pPr>
              <a:buFont typeface="+mj-lt"/>
              <a:buAutoNum type="arabicPeriod"/>
            </a:pPr>
            <a:r>
              <a:rPr lang="cs-CZ" altLang="cs-CZ" sz="1200" dirty="0" err="1" smtClean="0"/>
              <a:t>Mif</a:t>
            </a:r>
            <a:r>
              <a:rPr lang="cs-CZ" altLang="cs-CZ" sz="1200" dirty="0" smtClean="0"/>
              <a:t>, </a:t>
            </a:r>
            <a:r>
              <a:rPr lang="cs-CZ" altLang="cs-CZ" sz="1200" i="1" dirty="0" smtClean="0"/>
              <a:t>Novinky.cz</a:t>
            </a:r>
            <a:r>
              <a:rPr lang="cs-CZ" altLang="cs-CZ" sz="1200" dirty="0" smtClean="0"/>
              <a:t> </a:t>
            </a:r>
            <a:r>
              <a:rPr lang="en-US" altLang="cs-CZ" sz="1200" dirty="0" smtClean="0"/>
              <a:t>[online]. </a:t>
            </a:r>
            <a:r>
              <a:rPr lang="cs-CZ" altLang="cs-CZ" sz="1200" dirty="0" smtClean="0"/>
              <a:t>7. 6. 2013, </a:t>
            </a:r>
            <a:r>
              <a:rPr lang="en-US" altLang="cs-CZ" sz="1200" dirty="0" smtClean="0"/>
              <a:t>[cit. </a:t>
            </a:r>
            <a:r>
              <a:rPr lang="cs-CZ" altLang="cs-CZ" sz="1200" dirty="0" smtClean="0"/>
              <a:t>7. 6. 2013</a:t>
            </a:r>
            <a:r>
              <a:rPr lang="en-US" altLang="cs-CZ" sz="1200" dirty="0" smtClean="0"/>
              <a:t>]</a:t>
            </a:r>
            <a:r>
              <a:rPr lang="cs-CZ" altLang="cs-CZ" sz="1200" dirty="0" smtClean="0"/>
              <a:t>. Dostupné z: </a:t>
            </a:r>
            <a:r>
              <a:rPr lang="cs-CZ" altLang="cs-CZ" sz="1200" dirty="0" smtClean="0">
                <a:hlinkClick r:id="rId4"/>
              </a:rPr>
              <a:t>http://www.novinky.cz/internet-a-pc/304250-internetem-se-siri-zavirovane-fotografie.html</a:t>
            </a:r>
            <a:r>
              <a:rPr lang="en-US" altLang="cs-CZ" sz="1200" dirty="0" smtClean="0"/>
              <a:t> </a:t>
            </a:r>
            <a:endParaRPr lang="cs-CZ" altLang="cs-CZ" sz="1200" dirty="0" smtClean="0"/>
          </a:p>
          <a:p>
            <a:pPr>
              <a:buFont typeface="+mj-lt"/>
              <a:buAutoNum type="arabicPeriod"/>
            </a:pPr>
            <a:r>
              <a:rPr lang="cs-CZ" altLang="cs-CZ" sz="1200" dirty="0" smtClean="0"/>
              <a:t>ROUBAL, Pavel. </a:t>
            </a:r>
            <a:r>
              <a:rPr lang="cs-CZ" altLang="cs-CZ" sz="1200" i="1" dirty="0" smtClean="0"/>
              <a:t>Informatika a výpočetní technika pro střední školy: teoretická učebnice</a:t>
            </a:r>
            <a:r>
              <a:rPr lang="cs-CZ" altLang="cs-CZ" sz="1200" dirty="0" smtClean="0"/>
              <a:t>. Vyd. 1. Brno: </a:t>
            </a:r>
            <a:r>
              <a:rPr lang="cs-CZ" altLang="cs-CZ" sz="1200" dirty="0" err="1" smtClean="0"/>
              <a:t>Computer</a:t>
            </a:r>
            <a:r>
              <a:rPr lang="cs-CZ" altLang="cs-CZ" sz="1200" dirty="0" smtClean="0"/>
              <a:t> </a:t>
            </a:r>
            <a:r>
              <a:rPr lang="cs-CZ" altLang="cs-CZ" sz="1200" dirty="0" err="1" smtClean="0"/>
              <a:t>Press</a:t>
            </a:r>
            <a:r>
              <a:rPr lang="cs-CZ" altLang="cs-CZ" sz="1200" dirty="0" smtClean="0"/>
              <a:t>, 2010, 103 s. ISBN 978-80-251-3228-9.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ctrTitle"/>
          </p:nvPr>
        </p:nvSpPr>
        <p:spPr>
          <a:xfrm>
            <a:off x="165128" y="2924930"/>
            <a:ext cx="8710612" cy="2857500"/>
          </a:xfrm>
          <a:noFill/>
        </p:spPr>
        <p:txBody>
          <a:bodyPr/>
          <a:lstStyle/>
          <a:p>
            <a:pPr algn="ctr" eaLnBrk="1" hangingPunct="1">
              <a:defRPr/>
            </a:pPr>
            <a:r>
              <a:rPr lang="cs-CZ" sz="5400" dirty="0" err="1" smtClean="0">
                <a:solidFill>
                  <a:schemeClr val="tx1"/>
                </a:solidFill>
              </a:rPr>
              <a:t>Malware</a:t>
            </a:r>
            <a:r>
              <a:rPr lang="cs-CZ" sz="5400" dirty="0" smtClean="0">
                <a:solidFill>
                  <a:schemeClr val="tx1"/>
                </a:solidFill>
              </a:rPr>
              <a:t> a Zabezpečení počítače</a:t>
            </a:r>
          </a:p>
        </p:txBody>
      </p:sp>
      <p:sp>
        <p:nvSpPr>
          <p:cNvPr id="2051" name="TextovéPole 2"/>
          <p:cNvSpPr txBox="1">
            <a:spLocks noChangeArrowheads="1"/>
          </p:cNvSpPr>
          <p:nvPr/>
        </p:nvSpPr>
        <p:spPr bwMode="auto">
          <a:xfrm>
            <a:off x="2339690" y="6261894"/>
            <a:ext cx="680431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algn="ctr" eaLnBrk="0" fontAlgn="base" hangingPunct="0">
              <a:spcBef>
                <a:spcPct val="0"/>
              </a:spcBef>
              <a:spcAft>
                <a:spcPct val="0"/>
              </a:spcAft>
              <a:defRPr b="1">
                <a:solidFill>
                  <a:schemeClr val="tx1"/>
                </a:solidFill>
                <a:latin typeface="Arial" charset="0"/>
              </a:defRPr>
            </a:lvl6pPr>
            <a:lvl7pPr marL="2971800" indent="-228600" algn="ctr" eaLnBrk="0" fontAlgn="base" hangingPunct="0">
              <a:spcBef>
                <a:spcPct val="0"/>
              </a:spcBef>
              <a:spcAft>
                <a:spcPct val="0"/>
              </a:spcAft>
              <a:defRPr b="1">
                <a:solidFill>
                  <a:schemeClr val="tx1"/>
                </a:solidFill>
                <a:latin typeface="Arial" charset="0"/>
              </a:defRPr>
            </a:lvl7pPr>
            <a:lvl8pPr marL="3429000" indent="-228600" algn="ctr" eaLnBrk="0" fontAlgn="base" hangingPunct="0">
              <a:spcBef>
                <a:spcPct val="0"/>
              </a:spcBef>
              <a:spcAft>
                <a:spcPct val="0"/>
              </a:spcAft>
              <a:defRPr b="1">
                <a:solidFill>
                  <a:schemeClr val="tx1"/>
                </a:solidFill>
                <a:latin typeface="Arial" charset="0"/>
              </a:defRPr>
            </a:lvl8pPr>
            <a:lvl9pPr marL="3886200" indent="-228600" algn="ctr" eaLnBrk="0" fontAlgn="base" hangingPunct="0">
              <a:spcBef>
                <a:spcPct val="0"/>
              </a:spcBef>
              <a:spcAft>
                <a:spcPct val="0"/>
              </a:spcAft>
              <a:defRPr b="1">
                <a:solidFill>
                  <a:schemeClr val="tx1"/>
                </a:solidFill>
                <a:latin typeface="Arial" charset="0"/>
              </a:defRPr>
            </a:lvl9pPr>
          </a:lstStyle>
          <a:p>
            <a:pPr algn="l" eaLnBrk="1" hangingPunct="1"/>
            <a:r>
              <a:rPr lang="cs-CZ" altLang="cs-CZ" dirty="0"/>
              <a:t>Mgr. </a:t>
            </a:r>
            <a:r>
              <a:rPr lang="cs-CZ" altLang="cs-CZ" dirty="0" smtClean="0"/>
              <a:t>Zdeňka Hanáková</a:t>
            </a:r>
            <a:endParaRPr lang="cs-CZ" altLang="cs-CZ" dirty="0"/>
          </a:p>
        </p:txBody>
      </p:sp>
      <p:sp>
        <p:nvSpPr>
          <p:cNvPr id="3" name="TextovéPole 2"/>
          <p:cNvSpPr txBox="1"/>
          <p:nvPr/>
        </p:nvSpPr>
        <p:spPr>
          <a:xfrm>
            <a:off x="0" y="6283088"/>
            <a:ext cx="2267680" cy="369332"/>
          </a:xfrm>
          <a:prstGeom prst="rect">
            <a:avLst/>
          </a:prstGeom>
          <a:noFill/>
        </p:spPr>
        <p:txBody>
          <a:bodyPr wrap="square" rtlCol="0">
            <a:spAutoFit/>
          </a:bodyPr>
          <a:lstStyle/>
          <a:p>
            <a:r>
              <a:rPr lang="cs-CZ" dirty="0" smtClean="0"/>
              <a:t>9. 11. 2013</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noFill/>
        </p:spPr>
        <p:txBody>
          <a:bodyPr/>
          <a:lstStyle/>
          <a:p>
            <a:pPr eaLnBrk="1" hangingPunct="1">
              <a:defRPr/>
            </a:pPr>
            <a:r>
              <a:rPr lang="pl-PL" sz="4000" dirty="0" smtClean="0"/>
              <a:t>Malware</a:t>
            </a:r>
            <a:endParaRPr lang="cs-CZ" sz="4000" dirty="0" smtClean="0"/>
          </a:p>
        </p:txBody>
      </p:sp>
      <p:sp>
        <p:nvSpPr>
          <p:cNvPr id="3075" name="Rectangle 3"/>
          <p:cNvSpPr>
            <a:spLocks noGrp="1" noChangeArrowheads="1"/>
          </p:cNvSpPr>
          <p:nvPr>
            <p:ph sz="quarter" idx="1"/>
          </p:nvPr>
        </p:nvSpPr>
        <p:spPr/>
        <p:txBody>
          <a:bodyPr>
            <a:normAutofit/>
          </a:bodyPr>
          <a:lstStyle/>
          <a:p>
            <a:pPr>
              <a:lnSpc>
                <a:spcPct val="80000"/>
              </a:lnSpc>
            </a:pPr>
            <a:r>
              <a:rPr lang="cs-CZ" altLang="cs-CZ" sz="2800" dirty="0"/>
              <a:t>Š</a:t>
            </a:r>
            <a:r>
              <a:rPr lang="cs-CZ" altLang="cs-CZ" sz="2800" dirty="0" smtClean="0"/>
              <a:t>kodlivý program určený ke vniknutí do počítače nebo poškození systému a dat.</a:t>
            </a:r>
          </a:p>
          <a:p>
            <a:pPr>
              <a:lnSpc>
                <a:spcPct val="80000"/>
              </a:lnSpc>
            </a:pPr>
            <a:r>
              <a:rPr lang="cs-CZ" sz="2800" kern="0" dirty="0" smtClean="0"/>
              <a:t>Maskuje </a:t>
            </a:r>
            <a:r>
              <a:rPr lang="cs-CZ" sz="2800" kern="0" dirty="0"/>
              <a:t>se, </a:t>
            </a:r>
            <a:r>
              <a:rPr lang="cs-CZ" sz="2800" kern="0" dirty="0" smtClean="0"/>
              <a:t>množí a šíří </a:t>
            </a:r>
            <a:r>
              <a:rPr lang="cs-CZ" sz="2800" kern="0" dirty="0"/>
              <a:t>se bez vědomí </a:t>
            </a:r>
            <a:r>
              <a:rPr lang="cs-CZ" sz="2800" kern="0" dirty="0" smtClean="0"/>
              <a:t>uživatele.</a:t>
            </a:r>
            <a:endParaRPr lang="cs-CZ" sz="2800" kern="0" dirty="0"/>
          </a:p>
          <a:p>
            <a:pPr>
              <a:lnSpc>
                <a:spcPct val="80000"/>
              </a:lnSpc>
            </a:pPr>
            <a:r>
              <a:rPr lang="cs-CZ" altLang="cs-CZ" sz="2800" dirty="0" smtClean="0"/>
              <a:t>Např. </a:t>
            </a:r>
            <a:r>
              <a:rPr lang="cs-CZ" altLang="cs-CZ" sz="2800" b="1" dirty="0" smtClean="0"/>
              <a:t>počítačové viry, trojské koně, </a:t>
            </a:r>
            <a:r>
              <a:rPr lang="cs-CZ" altLang="cs-CZ" sz="2800" b="1" dirty="0" err="1" smtClean="0"/>
              <a:t>spyware</a:t>
            </a:r>
            <a:r>
              <a:rPr lang="cs-CZ" altLang="cs-CZ" sz="2800" b="1" dirty="0" smtClean="0"/>
              <a:t>, </a:t>
            </a:r>
            <a:r>
              <a:rPr lang="cs-CZ" altLang="cs-CZ" sz="2800" b="1" dirty="0" err="1" smtClean="0"/>
              <a:t>adware</a:t>
            </a:r>
            <a:r>
              <a:rPr lang="cs-CZ" altLang="cs-CZ" sz="2800" b="1" dirty="0" smtClean="0"/>
              <a:t>, spam, </a:t>
            </a:r>
            <a:r>
              <a:rPr lang="cs-CZ" altLang="cs-CZ" sz="2800" b="1" dirty="0" err="1" smtClean="0"/>
              <a:t>hoax</a:t>
            </a:r>
            <a:r>
              <a:rPr lang="cs-CZ" altLang="cs-CZ" sz="2800" b="1" dirty="0" smtClean="0"/>
              <a:t> atd.</a:t>
            </a:r>
          </a:p>
          <a:p>
            <a:pPr>
              <a:lnSpc>
                <a:spcPct val="80000"/>
              </a:lnSpc>
            </a:pPr>
            <a:r>
              <a:rPr lang="cs-CZ" altLang="cs-CZ" sz="2800" dirty="0" smtClean="0"/>
              <a:t>„počítačová havěť“</a:t>
            </a:r>
          </a:p>
          <a:p>
            <a:pPr>
              <a:lnSpc>
                <a:spcPct val="80000"/>
              </a:lnSpc>
            </a:pPr>
            <a:r>
              <a:rPr lang="cs-CZ" altLang="cs-CZ" sz="2800" dirty="0" smtClean="0"/>
              <a:t>Z angl. </a:t>
            </a:r>
            <a:r>
              <a:rPr lang="cs-CZ" altLang="cs-CZ" sz="2800" dirty="0" err="1" smtClean="0"/>
              <a:t>malicious</a:t>
            </a:r>
            <a:r>
              <a:rPr lang="cs-CZ" altLang="cs-CZ" sz="2800" dirty="0" smtClean="0"/>
              <a:t> (zákeřný) a software (program) </a:t>
            </a:r>
          </a:p>
          <a:p>
            <a:pPr marL="0" indent="182563" eaLnBrk="1" hangingPunct="1">
              <a:lnSpc>
                <a:spcPct val="80000"/>
              </a:lnSpc>
              <a:buFontTx/>
              <a:buNone/>
            </a:pPr>
            <a:endParaRPr lang="cs-CZ" altLang="cs-CZ" sz="2600" dirty="0" smtClean="0"/>
          </a:p>
          <a:p>
            <a:pPr marL="0" indent="182563" eaLnBrk="1" hangingPunct="1">
              <a:lnSpc>
                <a:spcPct val="80000"/>
              </a:lnSpc>
              <a:buFontTx/>
              <a:buNone/>
            </a:pPr>
            <a:endParaRPr lang="cs-CZ" altLang="cs-CZ" sz="2600" dirty="0" smtClean="0"/>
          </a:p>
          <a:p>
            <a:pPr marL="0" indent="182563" eaLnBrk="1" hangingPunct="1">
              <a:lnSpc>
                <a:spcPct val="80000"/>
              </a:lnSpc>
              <a:buFontTx/>
              <a:buNone/>
            </a:pPr>
            <a:endParaRPr lang="cs-CZ" altLang="cs-CZ" sz="2600" dirty="0" smtClean="0"/>
          </a:p>
          <a:p>
            <a:pPr marL="0" indent="182563" eaLnBrk="1" hangingPunct="1">
              <a:lnSpc>
                <a:spcPct val="80000"/>
              </a:lnSpc>
              <a:buFontTx/>
              <a:buNone/>
            </a:pPr>
            <a:endParaRPr lang="cs-CZ" altLang="cs-CZ" sz="2600" dirty="0" smtClean="0"/>
          </a:p>
          <a:p>
            <a:pPr marL="0" indent="182563" eaLnBrk="1" hangingPunct="1">
              <a:lnSpc>
                <a:spcPct val="80000"/>
              </a:lnSpc>
              <a:buFontTx/>
              <a:buNone/>
            </a:pPr>
            <a:endParaRPr lang="cs-CZ" altLang="cs-CZ" sz="1000" dirty="0" smtClean="0"/>
          </a:p>
        </p:txBody>
      </p:sp>
      <p:sp>
        <p:nvSpPr>
          <p:cNvPr id="2" name="TextovéPole 1"/>
          <p:cNvSpPr txBox="1"/>
          <p:nvPr/>
        </p:nvSpPr>
        <p:spPr>
          <a:xfrm>
            <a:off x="0" y="6381410"/>
            <a:ext cx="9144000" cy="461665"/>
          </a:xfrm>
          <a:prstGeom prst="rect">
            <a:avLst/>
          </a:prstGeom>
          <a:noFill/>
        </p:spPr>
        <p:txBody>
          <a:bodyPr wrap="square" rtlCol="0">
            <a:spAutoFit/>
          </a:bodyPr>
          <a:lstStyle/>
          <a:p>
            <a:pPr algn="l"/>
            <a:r>
              <a:rPr lang="cs-CZ" sz="1200" dirty="0" smtClean="0"/>
              <a:t>Zdroj obrázku:</a:t>
            </a:r>
            <a:r>
              <a:rPr lang="cs-CZ" sz="1200" b="0" dirty="0" smtClean="0"/>
              <a:t> </a:t>
            </a:r>
            <a:r>
              <a:rPr lang="en-US" sz="1200" b="0" dirty="0" smtClean="0"/>
              <a:t>By </a:t>
            </a:r>
            <a:r>
              <a:rPr lang="en-US" sz="1200" b="0" dirty="0" err="1" smtClean="0"/>
              <a:t>Berishafjolla</a:t>
            </a:r>
            <a:r>
              <a:rPr lang="en-US" sz="1200" b="0" dirty="0" smtClean="0"/>
              <a:t> (Own work) [CC-BY-SA-3.0 (http://creativecommons.org/licenses/by-sa/3.0)], via Wikimedia Commons</a:t>
            </a:r>
            <a:r>
              <a:rPr lang="cs-CZ" sz="1200" b="0" dirty="0" smtClean="0"/>
              <a:t>. </a:t>
            </a:r>
            <a:r>
              <a:rPr lang="en-US" sz="1200" b="0" dirty="0" smtClean="0"/>
              <a:t>[cit. 9. 11. 2013]. </a:t>
            </a:r>
            <a:r>
              <a:rPr lang="en-US" sz="1200" b="0" dirty="0" err="1" smtClean="0"/>
              <a:t>Dostupn</a:t>
            </a:r>
            <a:r>
              <a:rPr lang="cs-CZ" sz="1200" b="0" dirty="0" smtClean="0"/>
              <a:t>é z: http://upload.wikimedia.org/wikipedia/commons/6/64/Viruses%2Ctrojans%2Cworms.jpg</a:t>
            </a:r>
            <a:endParaRPr lang="cs-CZ" sz="1200" b="0"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570" y="2122430"/>
            <a:ext cx="7510540" cy="422467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p:spPr>
        <p:txBody>
          <a:bodyPr/>
          <a:lstStyle/>
          <a:p>
            <a:pPr eaLnBrk="1" hangingPunct="1">
              <a:defRPr/>
            </a:pPr>
            <a:r>
              <a:rPr lang="pl-PL" dirty="0" smtClean="0"/>
              <a:t>Druhy Malware</a:t>
            </a:r>
            <a:endParaRPr lang="cs-CZ" dirty="0" smtClean="0"/>
          </a:p>
        </p:txBody>
      </p:sp>
      <p:sp>
        <p:nvSpPr>
          <p:cNvPr id="4105" name="Zástupný symbol pro obsah 1"/>
          <p:cNvSpPr>
            <a:spLocks noGrp="1"/>
          </p:cNvSpPr>
          <p:nvPr>
            <p:ph sz="quarter" idx="1"/>
          </p:nvPr>
        </p:nvSpPr>
        <p:spPr>
          <a:xfrm>
            <a:off x="612648" y="1600199"/>
            <a:ext cx="8153400" cy="4853221"/>
          </a:xfrm>
        </p:spPr>
        <p:txBody>
          <a:bodyPr>
            <a:normAutofit/>
          </a:bodyPr>
          <a:lstStyle/>
          <a:p>
            <a:pPr marL="514350" indent="-514350">
              <a:buFont typeface="+mj-lt"/>
              <a:buAutoNum type="arabicPeriod"/>
            </a:pPr>
            <a:r>
              <a:rPr lang="cs-CZ" altLang="cs-CZ" sz="2600" b="1" dirty="0" smtClean="0"/>
              <a:t>Počítačový virus</a:t>
            </a:r>
            <a:r>
              <a:rPr lang="cs-CZ" altLang="cs-CZ" sz="2600" dirty="0" smtClean="0"/>
              <a:t> je malý počítačový program, který se „přilepí“ na nějaký jiný program v počítači a šíří se s ním. Při spuštění napadeného souboru (např. </a:t>
            </a:r>
            <a:r>
              <a:rPr lang="cs-CZ" altLang="cs-CZ" sz="2600" dirty="0" err="1" smtClean="0"/>
              <a:t>exe</a:t>
            </a:r>
            <a:r>
              <a:rPr lang="cs-CZ" altLang="cs-CZ" sz="2600" dirty="0" smtClean="0"/>
              <a:t> soubor) se umí dále množit i měnit. Bez vědomí uživatele </a:t>
            </a:r>
            <a:r>
              <a:rPr lang="cs-CZ" altLang="cs-CZ" sz="2600" dirty="0" err="1" smtClean="0"/>
              <a:t>pc</a:t>
            </a:r>
            <a:r>
              <a:rPr lang="cs-CZ" altLang="cs-CZ" sz="2600" dirty="0" smtClean="0"/>
              <a:t>. Viry můžou provádět různou škodlivou činnost a dělí se do mnoha skupin. </a:t>
            </a:r>
          </a:p>
          <a:p>
            <a:pPr marL="514350" indent="-514350">
              <a:buFont typeface="+mj-lt"/>
              <a:buAutoNum type="arabicPeriod"/>
            </a:pPr>
            <a:r>
              <a:rPr lang="cs-CZ" altLang="cs-CZ" sz="2600" b="1" dirty="0" err="1"/>
              <a:t>Makroviry</a:t>
            </a:r>
            <a:r>
              <a:rPr lang="cs-CZ" altLang="cs-CZ" sz="2600" dirty="0"/>
              <a:t> jsou viry napadají textové dokumenty používající </a:t>
            </a:r>
            <a:r>
              <a:rPr lang="cs-CZ" altLang="cs-CZ" sz="2600" dirty="0" smtClean="0"/>
              <a:t>makra např. Word</a:t>
            </a:r>
          </a:p>
          <a:p>
            <a:pPr marL="514350" indent="-514350"/>
            <a:endParaRPr lang="cs-CZ" altLang="cs-CZ" sz="2600" dirty="0" smtClean="0"/>
          </a:p>
        </p:txBody>
      </p:sp>
      <p:sp>
        <p:nvSpPr>
          <p:cNvPr id="4100" name="Rectangle 17"/>
          <p:cNvSpPr>
            <a:spLocks noChangeArrowheads="1"/>
          </p:cNvSpPr>
          <p:nvPr/>
        </p:nvSpPr>
        <p:spPr bwMode="auto">
          <a:xfrm>
            <a:off x="784225" y="5248275"/>
            <a:ext cx="8064500" cy="144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14350" indent="-514350"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algn="ctr" eaLnBrk="0" fontAlgn="base" hangingPunct="0">
              <a:spcBef>
                <a:spcPct val="0"/>
              </a:spcBef>
              <a:spcAft>
                <a:spcPct val="0"/>
              </a:spcAft>
              <a:defRPr b="1">
                <a:solidFill>
                  <a:schemeClr val="tx1"/>
                </a:solidFill>
                <a:latin typeface="Arial" charset="0"/>
              </a:defRPr>
            </a:lvl6pPr>
            <a:lvl7pPr marL="2971800" indent="-228600" algn="ctr" eaLnBrk="0" fontAlgn="base" hangingPunct="0">
              <a:spcBef>
                <a:spcPct val="0"/>
              </a:spcBef>
              <a:spcAft>
                <a:spcPct val="0"/>
              </a:spcAft>
              <a:defRPr b="1">
                <a:solidFill>
                  <a:schemeClr val="tx1"/>
                </a:solidFill>
                <a:latin typeface="Arial" charset="0"/>
              </a:defRPr>
            </a:lvl7pPr>
            <a:lvl8pPr marL="3429000" indent="-228600" algn="ctr" eaLnBrk="0" fontAlgn="base" hangingPunct="0">
              <a:spcBef>
                <a:spcPct val="0"/>
              </a:spcBef>
              <a:spcAft>
                <a:spcPct val="0"/>
              </a:spcAft>
              <a:defRPr b="1">
                <a:solidFill>
                  <a:schemeClr val="tx1"/>
                </a:solidFill>
                <a:latin typeface="Arial" charset="0"/>
              </a:defRPr>
            </a:lvl8pPr>
            <a:lvl9pPr marL="3886200" indent="-228600" algn="ctr" eaLnBrk="0" fontAlgn="base" hangingPunct="0">
              <a:spcBef>
                <a:spcPct val="0"/>
              </a:spcBef>
              <a:spcAft>
                <a:spcPct val="0"/>
              </a:spcAft>
              <a:defRPr b="1">
                <a:solidFill>
                  <a:schemeClr val="tx1"/>
                </a:solidFill>
                <a:latin typeface="Arial" charset="0"/>
              </a:defRPr>
            </a:lvl9pPr>
          </a:lstStyle>
          <a:p>
            <a:pPr algn="l" eaLnBrk="1" hangingPunct="1">
              <a:lnSpc>
                <a:spcPct val="80000"/>
              </a:lnSpc>
              <a:spcBef>
                <a:spcPct val="20000"/>
              </a:spcBef>
              <a:buClr>
                <a:schemeClr val="accent2"/>
              </a:buClr>
              <a:buSzPct val="60000"/>
              <a:buFont typeface="+mj-lt"/>
              <a:buAutoNum type="arabicPeriod" startAt="2"/>
            </a:pPr>
            <a:endParaRPr lang="cs-CZ" altLang="cs-CZ" sz="2600" b="0"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90" y="4455152"/>
            <a:ext cx="3090655" cy="2348898"/>
          </a:xfrm>
          <a:prstGeom prst="rect">
            <a:avLst/>
          </a:prstGeom>
        </p:spPr>
      </p:pic>
      <p:sp>
        <p:nvSpPr>
          <p:cNvPr id="4" name="TextovéPole 3"/>
          <p:cNvSpPr txBox="1"/>
          <p:nvPr/>
        </p:nvSpPr>
        <p:spPr>
          <a:xfrm>
            <a:off x="0" y="6381410"/>
            <a:ext cx="9144000" cy="461665"/>
          </a:xfrm>
          <a:prstGeom prst="rect">
            <a:avLst/>
          </a:prstGeom>
          <a:noFill/>
        </p:spPr>
        <p:txBody>
          <a:bodyPr wrap="square" rtlCol="0">
            <a:spAutoFit/>
          </a:bodyPr>
          <a:lstStyle/>
          <a:p>
            <a:pPr algn="l"/>
            <a:r>
              <a:rPr lang="cs-CZ" sz="1200" dirty="0" smtClean="0"/>
              <a:t>Zdroj obrázku: </a:t>
            </a:r>
            <a:r>
              <a:rPr lang="en-US" sz="1200" b="0" dirty="0" smtClean="0"/>
              <a:t>[</a:t>
            </a:r>
            <a:r>
              <a:rPr lang="cs-CZ" sz="1200" b="0" dirty="0" smtClean="0"/>
              <a:t>cit</a:t>
            </a:r>
            <a:r>
              <a:rPr lang="cs-CZ" sz="1200" dirty="0" smtClean="0"/>
              <a:t>. </a:t>
            </a:r>
            <a:r>
              <a:rPr lang="cs-CZ" sz="1200" b="0" dirty="0" smtClean="0"/>
              <a:t>9. 11. 2013</a:t>
            </a:r>
            <a:r>
              <a:rPr lang="en-US" sz="1200" b="0" dirty="0" smtClean="0"/>
              <a:t>]</a:t>
            </a:r>
            <a:r>
              <a:rPr lang="cs-CZ" sz="1200" b="0" dirty="0" smtClean="0"/>
              <a:t>. Dostupné pod licencí </a:t>
            </a:r>
            <a:r>
              <a:rPr lang="en-US" sz="1200" b="0" dirty="0" smtClean="0"/>
              <a:t>P</a:t>
            </a:r>
            <a:r>
              <a:rPr lang="cs-CZ" sz="1200" b="0" dirty="0" err="1" smtClean="0"/>
              <a:t>ublic</a:t>
            </a:r>
            <a:r>
              <a:rPr lang="cs-CZ" sz="1200" b="0" dirty="0" smtClean="0"/>
              <a:t> </a:t>
            </a:r>
            <a:r>
              <a:rPr lang="cs-CZ" sz="1200" b="0" dirty="0" err="1" smtClean="0"/>
              <a:t>domain</a:t>
            </a:r>
            <a:r>
              <a:rPr lang="cs-CZ" sz="1200" b="0" dirty="0" smtClean="0"/>
              <a:t> z: </a:t>
            </a:r>
            <a:r>
              <a:rPr lang="cs-CZ" sz="1200" dirty="0" smtClean="0">
                <a:hlinkClick r:id="rId3"/>
              </a:rPr>
              <a:t>http://openclipart.org/image/800px/svg_to_png/168159/virus4.png</a:t>
            </a:r>
            <a:endParaRPr lang="cs-CZ"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5">
                                            <p:txEl>
                                              <p:pRg st="0" end="0"/>
                                            </p:txEl>
                                          </p:spTgt>
                                        </p:tgtEl>
                                        <p:attrNameLst>
                                          <p:attrName>style.visibility</p:attrName>
                                        </p:attrNameLst>
                                      </p:cBhvr>
                                      <p:to>
                                        <p:strVal val="visible"/>
                                      </p:to>
                                    </p:set>
                                    <p:animEffect transition="in" filter="fade">
                                      <p:cBhvr>
                                        <p:cTn id="7" dur="1000"/>
                                        <p:tgtEl>
                                          <p:spTgt spid="4105">
                                            <p:txEl>
                                              <p:pRg st="0" end="0"/>
                                            </p:txEl>
                                          </p:spTgt>
                                        </p:tgtEl>
                                      </p:cBhvr>
                                    </p:animEffect>
                                    <p:anim calcmode="lin" valueType="num">
                                      <p:cBhvr>
                                        <p:cTn id="8" dur="1000" fill="hold"/>
                                        <p:tgtEl>
                                          <p:spTgt spid="410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5">
                                            <p:txEl>
                                              <p:pRg st="1" end="1"/>
                                            </p:txEl>
                                          </p:spTgt>
                                        </p:tgtEl>
                                        <p:attrNameLst>
                                          <p:attrName>style.visibility</p:attrName>
                                        </p:attrNameLst>
                                      </p:cBhvr>
                                      <p:to>
                                        <p:strVal val="visible"/>
                                      </p:to>
                                    </p:set>
                                    <p:animEffect transition="in" filter="fade">
                                      <p:cBhvr>
                                        <p:cTn id="14" dur="1000"/>
                                        <p:tgtEl>
                                          <p:spTgt spid="4105">
                                            <p:txEl>
                                              <p:pRg st="1" end="1"/>
                                            </p:txEl>
                                          </p:spTgt>
                                        </p:tgtEl>
                                      </p:cBhvr>
                                    </p:animEffect>
                                    <p:anim calcmode="lin" valueType="num">
                                      <p:cBhvr>
                                        <p:cTn id="15" dur="1000" fill="hold"/>
                                        <p:tgtEl>
                                          <p:spTgt spid="410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noFill/>
        </p:spPr>
        <p:txBody>
          <a:bodyPr/>
          <a:lstStyle/>
          <a:p>
            <a:pPr eaLnBrk="1" hangingPunct="1">
              <a:defRPr/>
            </a:pPr>
            <a:r>
              <a:rPr lang="pl-PL" dirty="0" smtClean="0"/>
              <a:t>Druhy Malware</a:t>
            </a:r>
            <a:endParaRPr lang="cs-CZ" dirty="0" smtClean="0"/>
          </a:p>
        </p:txBody>
      </p:sp>
      <p:sp>
        <p:nvSpPr>
          <p:cNvPr id="3" name="Zástupný symbol pro obsah 2"/>
          <p:cNvSpPr>
            <a:spLocks noGrp="1"/>
          </p:cNvSpPr>
          <p:nvPr>
            <p:ph sz="quarter" idx="1"/>
          </p:nvPr>
        </p:nvSpPr>
        <p:spPr/>
        <p:txBody>
          <a:bodyPr>
            <a:normAutofit/>
          </a:bodyPr>
          <a:lstStyle/>
          <a:p>
            <a:pPr>
              <a:buFont typeface="Arial" charset="0"/>
              <a:buAutoNum type="arabicPeriod" startAt="3"/>
            </a:pPr>
            <a:r>
              <a:rPr lang="cs-CZ" altLang="cs-CZ" sz="2600" b="1" dirty="0"/>
              <a:t>Červ</a:t>
            </a:r>
            <a:r>
              <a:rPr lang="cs-CZ" altLang="cs-CZ" sz="2600" dirty="0"/>
              <a:t> je počítačový program, který se umí šířit </a:t>
            </a:r>
            <a:r>
              <a:rPr lang="cs-CZ" altLang="cs-CZ" sz="2600" dirty="0" smtClean="0"/>
              <a:t>sám</a:t>
            </a:r>
            <a:r>
              <a:rPr lang="cs-CZ" altLang="cs-CZ" sz="2600" dirty="0"/>
              <a:t>.</a:t>
            </a:r>
            <a:r>
              <a:rPr lang="cs-CZ" altLang="cs-CZ" sz="2600" dirty="0" smtClean="0"/>
              <a:t> Šíří </a:t>
            </a:r>
            <a:r>
              <a:rPr lang="cs-CZ" altLang="cs-CZ" sz="2600" dirty="0"/>
              <a:t>se emailem a přes Internet. </a:t>
            </a:r>
            <a:r>
              <a:rPr lang="cs-CZ" altLang="cs-CZ" sz="2600" dirty="0" smtClean="0"/>
              <a:t>V </a:t>
            </a:r>
            <a:r>
              <a:rPr lang="cs-CZ" altLang="cs-CZ" sz="2600" dirty="0"/>
              <a:t>současnosti rozšířenější než klasické viry.</a:t>
            </a:r>
          </a:p>
          <a:p>
            <a:pPr>
              <a:buFont typeface="Arial" charset="0"/>
              <a:buAutoNum type="arabicPeriod" startAt="3"/>
            </a:pPr>
            <a:r>
              <a:rPr lang="cs-CZ" altLang="cs-CZ" sz="2600" b="1" dirty="0" smtClean="0"/>
              <a:t>Trojský </a:t>
            </a:r>
            <a:r>
              <a:rPr lang="cs-CZ" altLang="cs-CZ" sz="2600" b="1" dirty="0"/>
              <a:t>kůň</a:t>
            </a:r>
            <a:r>
              <a:rPr lang="cs-CZ" altLang="cs-CZ" sz="2600" dirty="0"/>
              <a:t> je </a:t>
            </a:r>
            <a:r>
              <a:rPr lang="cs-CZ" altLang="cs-CZ" sz="2600" dirty="0" smtClean="0"/>
              <a:t>vir, </a:t>
            </a:r>
            <a:r>
              <a:rPr lang="cs-CZ" altLang="cs-CZ" sz="2600" dirty="0"/>
              <a:t>který se vydává za nějaký normální program, např. hru, spořič obrazovky apod., může také vypadat jako obrázek, zvuk </a:t>
            </a:r>
            <a:r>
              <a:rPr lang="cs-CZ" altLang="cs-CZ" sz="2600" dirty="0" smtClean="0"/>
              <a:t>apod. Po </a:t>
            </a:r>
            <a:r>
              <a:rPr lang="cs-CZ" altLang="cs-CZ" sz="2600" dirty="0"/>
              <a:t>spuštění tohoto souboru se ale nainstaluje </a:t>
            </a:r>
            <a:r>
              <a:rPr lang="cs-CZ" altLang="cs-CZ" sz="2600" dirty="0" err="1"/>
              <a:t>trojan</a:t>
            </a:r>
            <a:r>
              <a:rPr lang="cs-CZ" altLang="cs-CZ" sz="2600" dirty="0"/>
              <a:t>, který potom v počítači </a:t>
            </a:r>
            <a:r>
              <a:rPr lang="cs-CZ" altLang="cs-CZ" sz="2600" dirty="0" smtClean="0"/>
              <a:t>škodí.</a:t>
            </a:r>
            <a:endParaRPr lang="cs-CZ" altLang="cs-CZ" sz="2600" dirty="0"/>
          </a:p>
          <a:p>
            <a:pPr>
              <a:buFont typeface="Arial" charset="0"/>
              <a:buAutoNum type="arabicPeriod" startAt="3"/>
            </a:pPr>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80" y="4422825"/>
            <a:ext cx="2447640" cy="2415005"/>
          </a:xfrm>
          <a:prstGeom prst="rect">
            <a:avLst/>
          </a:prstGeom>
        </p:spPr>
      </p:pic>
      <p:sp>
        <p:nvSpPr>
          <p:cNvPr id="9" name="TextovéPole 8"/>
          <p:cNvSpPr txBox="1"/>
          <p:nvPr/>
        </p:nvSpPr>
        <p:spPr>
          <a:xfrm>
            <a:off x="0" y="6381410"/>
            <a:ext cx="9144000" cy="461665"/>
          </a:xfrm>
          <a:prstGeom prst="rect">
            <a:avLst/>
          </a:prstGeom>
          <a:noFill/>
        </p:spPr>
        <p:txBody>
          <a:bodyPr wrap="square" rtlCol="0">
            <a:spAutoFit/>
          </a:bodyPr>
          <a:lstStyle/>
          <a:p>
            <a:pPr algn="l"/>
            <a:r>
              <a:rPr lang="cs-CZ" sz="1200" dirty="0" smtClean="0"/>
              <a:t>Zdroj obrázku: </a:t>
            </a:r>
            <a:r>
              <a:rPr lang="en-US" sz="1200" b="0" dirty="0" smtClean="0"/>
              <a:t>[</a:t>
            </a:r>
            <a:r>
              <a:rPr lang="cs-CZ" sz="1200" b="0" dirty="0" smtClean="0"/>
              <a:t>cit</a:t>
            </a:r>
            <a:r>
              <a:rPr lang="cs-CZ" sz="1200" dirty="0" smtClean="0"/>
              <a:t>. </a:t>
            </a:r>
            <a:r>
              <a:rPr lang="cs-CZ" sz="1200" b="0" dirty="0" smtClean="0"/>
              <a:t>9. 11. 2013</a:t>
            </a:r>
            <a:r>
              <a:rPr lang="en-US" sz="1200" b="0" dirty="0" smtClean="0"/>
              <a:t>]</a:t>
            </a:r>
            <a:r>
              <a:rPr lang="cs-CZ" sz="1200" b="0" dirty="0" smtClean="0"/>
              <a:t>. Dostupné pod licencí </a:t>
            </a:r>
            <a:r>
              <a:rPr lang="en-US" sz="1200" b="0" dirty="0" smtClean="0"/>
              <a:t>P</a:t>
            </a:r>
            <a:r>
              <a:rPr lang="cs-CZ" sz="1200" b="0" dirty="0" err="1" smtClean="0"/>
              <a:t>ublic</a:t>
            </a:r>
            <a:r>
              <a:rPr lang="cs-CZ" sz="1200" b="0" dirty="0" smtClean="0"/>
              <a:t> </a:t>
            </a:r>
            <a:r>
              <a:rPr lang="cs-CZ" sz="1200" b="0" dirty="0" err="1" smtClean="0"/>
              <a:t>domain</a:t>
            </a:r>
            <a:r>
              <a:rPr lang="cs-CZ" sz="1200" b="0" dirty="0" smtClean="0"/>
              <a:t> z: </a:t>
            </a:r>
            <a:r>
              <a:rPr lang="cs-CZ" sz="1200" dirty="0" smtClean="0">
                <a:hlinkClick r:id="rId3"/>
              </a:rPr>
              <a:t>http://openclipart.org/image/300px/svg_to_png/102523/worm.png</a:t>
            </a:r>
            <a:endParaRPr lang="cs-CZ"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noFill/>
        </p:spPr>
        <p:txBody>
          <a:bodyPr/>
          <a:lstStyle/>
          <a:p>
            <a:pPr eaLnBrk="1" hangingPunct="1">
              <a:defRPr/>
            </a:pPr>
            <a:r>
              <a:rPr lang="pl-PL" dirty="0" smtClean="0"/>
              <a:t>Další škodlivé programy</a:t>
            </a:r>
            <a:endParaRPr lang="cs-CZ" dirty="0" smtClean="0"/>
          </a:p>
        </p:txBody>
      </p:sp>
      <p:sp>
        <p:nvSpPr>
          <p:cNvPr id="2" name="Zástupný symbol pro obsah 1"/>
          <p:cNvSpPr>
            <a:spLocks noGrp="1"/>
          </p:cNvSpPr>
          <p:nvPr>
            <p:ph sz="quarter" idx="1"/>
          </p:nvPr>
        </p:nvSpPr>
        <p:spPr/>
        <p:txBody>
          <a:bodyPr>
            <a:normAutofit lnSpcReduction="10000"/>
          </a:bodyPr>
          <a:lstStyle/>
          <a:p>
            <a:pPr marL="514350" indent="-514350">
              <a:buFont typeface="+mj-lt"/>
              <a:buAutoNum type="arabicPeriod" startAt="6"/>
            </a:pPr>
            <a:r>
              <a:rPr lang="cs-CZ" altLang="cs-CZ" sz="2600" b="1" dirty="0" err="1"/>
              <a:t>Spyware</a:t>
            </a:r>
            <a:r>
              <a:rPr lang="cs-CZ" altLang="cs-CZ" sz="2600" dirty="0"/>
              <a:t> je sledovací program, tzv. špion. Sleduje chování uživatele na Internetu a tyto informace posílá dál. Může také  zachytávat text psaný na klávesnici (</a:t>
            </a:r>
            <a:r>
              <a:rPr lang="cs-CZ" altLang="cs-CZ" sz="2600" dirty="0" err="1"/>
              <a:t>keylogger</a:t>
            </a:r>
            <a:r>
              <a:rPr lang="cs-CZ" altLang="cs-CZ" sz="2600" dirty="0"/>
              <a:t>), krade data, hesla, otevírá „vrátka“ dalším virům (</a:t>
            </a:r>
            <a:r>
              <a:rPr lang="cs-CZ" altLang="cs-CZ" sz="2600" dirty="0" err="1"/>
              <a:t>backdoor</a:t>
            </a:r>
            <a:r>
              <a:rPr lang="cs-CZ" altLang="cs-CZ" sz="2600" dirty="0" smtClean="0"/>
              <a:t>).</a:t>
            </a:r>
            <a:endParaRPr lang="en-US" altLang="cs-CZ" sz="2600" dirty="0" smtClean="0"/>
          </a:p>
          <a:p>
            <a:pPr marL="514350" indent="-514350">
              <a:buFont typeface="+mj-lt"/>
              <a:buAutoNum type="arabicPeriod" startAt="6"/>
            </a:pPr>
            <a:r>
              <a:rPr lang="cs-CZ" altLang="cs-CZ" sz="2600" b="1" dirty="0" err="1"/>
              <a:t>Adware</a:t>
            </a:r>
            <a:r>
              <a:rPr lang="cs-CZ" altLang="cs-CZ" sz="2600" dirty="0"/>
              <a:t> je program, který znepříjemňuje práci pomocí reklamní aplikace, která zobrazuje reklamy.</a:t>
            </a:r>
          </a:p>
          <a:p>
            <a:pPr marL="514350" indent="-514350">
              <a:buFont typeface="+mj-lt"/>
              <a:buAutoNum type="arabicPeriod" startAt="6"/>
            </a:pPr>
            <a:r>
              <a:rPr lang="cs-CZ" altLang="cs-CZ" sz="2600" dirty="0" smtClean="0"/>
              <a:t>Kromě </a:t>
            </a:r>
            <a:r>
              <a:rPr lang="cs-CZ" altLang="cs-CZ" sz="2600" dirty="0"/>
              <a:t>počítačů jsou ohrožené také </a:t>
            </a:r>
            <a:r>
              <a:rPr lang="cs-CZ" altLang="cs-CZ" sz="2600" b="1" dirty="0"/>
              <a:t>chytré mobilní telefony</a:t>
            </a:r>
            <a:r>
              <a:rPr lang="cs-CZ" altLang="cs-CZ" sz="2600" dirty="0"/>
              <a:t> s operačním systémem a </a:t>
            </a:r>
            <a:r>
              <a:rPr lang="cs-CZ" altLang="cs-CZ" sz="2600" b="1" dirty="0" err="1"/>
              <a:t>smart</a:t>
            </a:r>
            <a:r>
              <a:rPr lang="cs-CZ" altLang="cs-CZ" sz="2600" b="1" dirty="0"/>
              <a:t> </a:t>
            </a:r>
            <a:r>
              <a:rPr lang="cs-CZ" altLang="cs-CZ" sz="2600" b="1" dirty="0" err="1"/>
              <a:t>tv</a:t>
            </a:r>
            <a:r>
              <a:rPr lang="cs-CZ" altLang="cs-CZ" sz="2600" b="1" dirty="0"/>
              <a:t> </a:t>
            </a:r>
            <a:r>
              <a:rPr lang="cs-CZ" altLang="cs-CZ" sz="2600" dirty="0"/>
              <a:t>(televize s přístupem na internet), které mají doposud celkem špatné zabezpečení</a:t>
            </a:r>
          </a:p>
          <a:p>
            <a:pPr marL="514350" indent="-514350">
              <a:buFont typeface="+mj-lt"/>
              <a:buAutoNum type="arabicPeriod" startAt="6"/>
            </a:pPr>
            <a:endParaRPr lang="cs-CZ" altLang="cs-CZ" sz="3200" dirty="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noFill/>
        </p:spPr>
        <p:txBody>
          <a:bodyPr/>
          <a:lstStyle/>
          <a:p>
            <a:pPr eaLnBrk="1" hangingPunct="1">
              <a:defRPr/>
            </a:pPr>
            <a:r>
              <a:rPr lang="pl-PL" dirty="0" smtClean="0"/>
              <a:t>Jak se malware šíří?</a:t>
            </a:r>
            <a:endParaRPr lang="cs-CZ" dirty="0" smtClean="0"/>
          </a:p>
        </p:txBody>
      </p:sp>
      <p:sp>
        <p:nvSpPr>
          <p:cNvPr id="2" name="Zástupný symbol pro obsah 1"/>
          <p:cNvSpPr>
            <a:spLocks noGrp="1"/>
          </p:cNvSpPr>
          <p:nvPr>
            <p:ph sz="quarter" idx="1"/>
          </p:nvPr>
        </p:nvSpPr>
        <p:spPr/>
        <p:txBody>
          <a:bodyPr>
            <a:normAutofit/>
          </a:bodyPr>
          <a:lstStyle/>
          <a:p>
            <a:pPr>
              <a:lnSpc>
                <a:spcPct val="90000"/>
              </a:lnSpc>
              <a:spcBef>
                <a:spcPct val="20000"/>
              </a:spcBef>
            </a:pPr>
            <a:r>
              <a:rPr lang="cs-CZ" altLang="cs-CZ" sz="2600" dirty="0" smtClean="0"/>
              <a:t>Přes programy </a:t>
            </a:r>
            <a:r>
              <a:rPr lang="cs-CZ" altLang="cs-CZ" sz="2600" dirty="0"/>
              <a:t>spuštěné v počítači, které ale musí obsahovat určité bezpečnostní chyby. Chyby se dají odstranit </a:t>
            </a:r>
            <a:r>
              <a:rPr lang="cs-CZ" altLang="cs-CZ" sz="2600" dirty="0" smtClean="0"/>
              <a:t>aktualizacemi.</a:t>
            </a:r>
            <a:endParaRPr lang="cs-CZ" altLang="cs-CZ" sz="2600" dirty="0"/>
          </a:p>
          <a:p>
            <a:pPr>
              <a:lnSpc>
                <a:spcPct val="90000"/>
              </a:lnSpc>
              <a:spcBef>
                <a:spcPct val="20000"/>
              </a:spcBef>
            </a:pPr>
            <a:r>
              <a:rPr lang="cs-CZ" altLang="cs-CZ" sz="2600" dirty="0" smtClean="0"/>
              <a:t>Dále přes webové </a:t>
            </a:r>
            <a:r>
              <a:rPr lang="cs-CZ" altLang="cs-CZ" sz="2600" dirty="0"/>
              <a:t>stránky a </a:t>
            </a:r>
            <a:r>
              <a:rPr lang="cs-CZ" altLang="cs-CZ" sz="2600" dirty="0" smtClean="0"/>
              <a:t>blogy, email,</a:t>
            </a:r>
          </a:p>
          <a:p>
            <a:pPr>
              <a:lnSpc>
                <a:spcPct val="90000"/>
              </a:lnSpc>
              <a:spcBef>
                <a:spcPct val="20000"/>
              </a:spcBef>
            </a:pPr>
            <a:r>
              <a:rPr lang="cs-CZ" altLang="cs-CZ" sz="2600" dirty="0" smtClean="0"/>
              <a:t>přenosná </a:t>
            </a:r>
            <a:r>
              <a:rPr lang="cs-CZ" altLang="cs-CZ" sz="2600" dirty="0"/>
              <a:t>paměťová zařízení (USB paměti, paměťové karty, externí disky</a:t>
            </a:r>
            <a:r>
              <a:rPr lang="cs-CZ" altLang="cs-CZ" sz="2600" dirty="0" smtClean="0"/>
              <a:t>).</a:t>
            </a:r>
            <a:endParaRPr lang="cs-CZ" altLang="cs-CZ" sz="2600" dirty="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altLang="cs-CZ" dirty="0" smtClean="0"/>
              <a:t>Projevy virů</a:t>
            </a:r>
          </a:p>
        </p:txBody>
      </p:sp>
      <p:sp>
        <p:nvSpPr>
          <p:cNvPr id="10243" name="Zástupný symbol pro obsah 2"/>
          <p:cNvSpPr>
            <a:spLocks noGrp="1"/>
          </p:cNvSpPr>
          <p:nvPr>
            <p:ph sz="quarter" idx="1"/>
          </p:nvPr>
        </p:nvSpPr>
        <p:spPr/>
        <p:txBody>
          <a:bodyPr/>
          <a:lstStyle/>
          <a:p>
            <a:pPr>
              <a:lnSpc>
                <a:spcPct val="80000"/>
              </a:lnSpc>
            </a:pPr>
            <a:endParaRPr lang="cs-CZ" altLang="cs-CZ" sz="2800" dirty="0" smtClean="0"/>
          </a:p>
          <a:p>
            <a:pPr>
              <a:lnSpc>
                <a:spcPct val="80000"/>
              </a:lnSpc>
            </a:pPr>
            <a:endParaRPr lang="cs-CZ" altLang="cs-CZ" sz="2800" dirty="0"/>
          </a:p>
          <a:p>
            <a:pPr>
              <a:lnSpc>
                <a:spcPct val="80000"/>
              </a:lnSpc>
            </a:pPr>
            <a:endParaRPr lang="cs-CZ" altLang="cs-CZ" sz="2800" dirty="0" smtClean="0"/>
          </a:p>
          <a:p>
            <a:pPr>
              <a:lnSpc>
                <a:spcPct val="80000"/>
              </a:lnSpc>
            </a:pPr>
            <a:endParaRPr lang="cs-CZ" altLang="cs-CZ" sz="2800" dirty="0"/>
          </a:p>
          <a:p>
            <a:pPr>
              <a:lnSpc>
                <a:spcPct val="80000"/>
              </a:lnSpc>
            </a:pPr>
            <a:r>
              <a:rPr lang="cs-CZ" altLang="cs-CZ" sz="2800" dirty="0" smtClean="0"/>
              <a:t>Mazání</a:t>
            </a:r>
            <a:r>
              <a:rPr lang="en-US" altLang="cs-CZ" sz="2800" dirty="0" smtClean="0"/>
              <a:t> </a:t>
            </a:r>
            <a:r>
              <a:rPr lang="en-US" altLang="cs-CZ" sz="2800" dirty="0" err="1" smtClean="0"/>
              <a:t>dat</a:t>
            </a:r>
            <a:endParaRPr lang="cs-CZ" altLang="cs-CZ" sz="2800" dirty="0" smtClean="0"/>
          </a:p>
          <a:p>
            <a:pPr>
              <a:lnSpc>
                <a:spcPct val="80000"/>
              </a:lnSpc>
            </a:pPr>
            <a:r>
              <a:rPr lang="cs-CZ" altLang="cs-CZ" sz="2800" dirty="0" smtClean="0"/>
              <a:t>Zpomalování </a:t>
            </a:r>
            <a:r>
              <a:rPr lang="cs-CZ" altLang="cs-CZ" sz="2800" dirty="0" err="1" smtClean="0"/>
              <a:t>pc</a:t>
            </a:r>
            <a:endParaRPr lang="cs-CZ" altLang="cs-CZ" sz="2800" dirty="0" smtClean="0"/>
          </a:p>
          <a:p>
            <a:pPr>
              <a:lnSpc>
                <a:spcPct val="80000"/>
              </a:lnSpc>
            </a:pPr>
            <a:r>
              <a:rPr lang="cs-CZ" altLang="cs-CZ" sz="2800" dirty="0" smtClean="0"/>
              <a:t>Z</a:t>
            </a:r>
            <a:r>
              <a:rPr lang="en-US" altLang="cs-CZ" sz="2800" dirty="0" err="1" smtClean="0"/>
              <a:t>obrazování</a:t>
            </a:r>
            <a:r>
              <a:rPr lang="en-US" altLang="cs-CZ" sz="2800" dirty="0" smtClean="0"/>
              <a:t> </a:t>
            </a:r>
            <a:r>
              <a:rPr lang="en-US" altLang="cs-CZ" sz="2800" dirty="0" err="1" smtClean="0"/>
              <a:t>různých</a:t>
            </a:r>
            <a:r>
              <a:rPr lang="en-US" altLang="cs-CZ" sz="2800" dirty="0" smtClean="0"/>
              <a:t> </a:t>
            </a:r>
            <a:r>
              <a:rPr lang="en-US" altLang="cs-CZ" sz="2800" dirty="0" err="1" smtClean="0"/>
              <a:t>zpráv</a:t>
            </a:r>
            <a:r>
              <a:rPr lang="en-US" altLang="cs-CZ" sz="2800" dirty="0" smtClean="0"/>
              <a:t> </a:t>
            </a:r>
            <a:r>
              <a:rPr lang="en-US" altLang="cs-CZ" sz="2800" dirty="0" err="1" smtClean="0"/>
              <a:t>na</a:t>
            </a:r>
            <a:r>
              <a:rPr lang="en-US" altLang="cs-CZ" sz="2800" dirty="0" smtClean="0"/>
              <a:t> </a:t>
            </a:r>
            <a:r>
              <a:rPr lang="en-US" altLang="cs-CZ" sz="2800" dirty="0" err="1" smtClean="0"/>
              <a:t>obrazovce</a:t>
            </a:r>
            <a:endParaRPr lang="cs-CZ" altLang="cs-CZ" sz="2800" dirty="0" smtClean="0"/>
          </a:p>
          <a:p>
            <a:pPr>
              <a:lnSpc>
                <a:spcPct val="80000"/>
              </a:lnSpc>
            </a:pPr>
            <a:r>
              <a:rPr lang="cs-CZ" altLang="cs-CZ" sz="2800" dirty="0" smtClean="0"/>
              <a:t>V</a:t>
            </a:r>
            <a:r>
              <a:rPr lang="en-US" altLang="cs-CZ" sz="2800" dirty="0" err="1" smtClean="0"/>
              <a:t>yluzování</a:t>
            </a:r>
            <a:r>
              <a:rPr lang="en-US" altLang="cs-CZ" sz="2800" dirty="0" smtClean="0"/>
              <a:t> </a:t>
            </a:r>
            <a:r>
              <a:rPr lang="en-US" altLang="cs-CZ" sz="2800" dirty="0" err="1" smtClean="0"/>
              <a:t>různých</a:t>
            </a:r>
            <a:r>
              <a:rPr lang="en-US" altLang="cs-CZ" sz="2800" dirty="0" smtClean="0"/>
              <a:t> </a:t>
            </a:r>
            <a:r>
              <a:rPr lang="en-US" altLang="cs-CZ" sz="2800" dirty="0" err="1" smtClean="0"/>
              <a:t>zvuků</a:t>
            </a:r>
            <a:r>
              <a:rPr lang="en-US" altLang="cs-CZ" sz="2800" dirty="0" smtClean="0"/>
              <a:t> a </a:t>
            </a:r>
            <a:r>
              <a:rPr lang="en-US" altLang="cs-CZ" sz="2800" dirty="0" err="1" smtClean="0"/>
              <a:t>melodií</a:t>
            </a:r>
            <a:endParaRPr lang="cs-CZ" altLang="cs-CZ" sz="2800" dirty="0" smtClean="0"/>
          </a:p>
          <a:p>
            <a:pPr>
              <a:lnSpc>
                <a:spcPct val="80000"/>
              </a:lnSpc>
            </a:pPr>
            <a:r>
              <a:rPr lang="cs-CZ" altLang="cs-CZ" sz="2800" dirty="0" smtClean="0"/>
              <a:t>S</a:t>
            </a:r>
            <a:r>
              <a:rPr lang="en-US" altLang="cs-CZ" sz="2800" dirty="0" err="1" smtClean="0"/>
              <a:t>imulace</a:t>
            </a:r>
            <a:r>
              <a:rPr lang="en-US" altLang="cs-CZ" sz="2800" dirty="0" smtClean="0"/>
              <a:t> </a:t>
            </a:r>
            <a:r>
              <a:rPr lang="en-US" altLang="cs-CZ" sz="2800" dirty="0" err="1" smtClean="0"/>
              <a:t>selhání</a:t>
            </a:r>
            <a:r>
              <a:rPr lang="en-US" altLang="cs-CZ" sz="2800" dirty="0" smtClean="0"/>
              <a:t> </a:t>
            </a:r>
            <a:r>
              <a:rPr lang="cs-CZ" altLang="cs-CZ" sz="2800" dirty="0" smtClean="0"/>
              <a:t>technického vybavení</a:t>
            </a:r>
          </a:p>
          <a:p>
            <a:pPr marL="0" indent="0">
              <a:lnSpc>
                <a:spcPct val="80000"/>
              </a:lnSpc>
              <a:buNone/>
            </a:pPr>
            <a:endParaRPr lang="en-US" altLang="cs-CZ" dirty="0" smtClean="0"/>
          </a:p>
        </p:txBody>
      </p:sp>
      <p:sp>
        <p:nvSpPr>
          <p:cNvPr id="2" name="Zaoblený obdélníkový popisek 1"/>
          <p:cNvSpPr/>
          <p:nvPr/>
        </p:nvSpPr>
        <p:spPr>
          <a:xfrm>
            <a:off x="395420" y="1772770"/>
            <a:ext cx="5832810" cy="1152160"/>
          </a:xfrm>
          <a:prstGeom prst="wedgeRoundRectCallout">
            <a:avLst>
              <a:gd name="adj1" fmla="val -41082"/>
              <a:gd name="adj2" fmla="val 7131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chemeClr val="tx1"/>
                </a:solidFill>
              </a:rPr>
              <a:t>Jak poznáte, že máte v počítači vir? Co může způsobit?</a:t>
            </a:r>
            <a:endParaRPr lang="cs-CZ"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43">
                                            <p:txEl>
                                              <p:pRg st="4" end="4"/>
                                            </p:txEl>
                                          </p:spTgt>
                                        </p:tgtEl>
                                        <p:attrNameLst>
                                          <p:attrName>style.visibility</p:attrName>
                                        </p:attrNameLst>
                                      </p:cBhvr>
                                      <p:to>
                                        <p:strVal val="visible"/>
                                      </p:to>
                                    </p:set>
                                    <p:animEffect transition="in" filter="fade">
                                      <p:cBhvr>
                                        <p:cTn id="7" dur="1000"/>
                                        <p:tgtEl>
                                          <p:spTgt spid="10243">
                                            <p:txEl>
                                              <p:pRg st="4" end="4"/>
                                            </p:txEl>
                                          </p:spTgt>
                                        </p:tgtEl>
                                      </p:cBhvr>
                                    </p:animEffect>
                                    <p:anim calcmode="lin" valueType="num">
                                      <p:cBhvr>
                                        <p:cTn id="8" dur="10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43">
                                            <p:txEl>
                                              <p:pRg st="5" end="5"/>
                                            </p:txEl>
                                          </p:spTgt>
                                        </p:tgtEl>
                                        <p:attrNameLst>
                                          <p:attrName>style.visibility</p:attrName>
                                        </p:attrNameLst>
                                      </p:cBhvr>
                                      <p:to>
                                        <p:strVal val="visible"/>
                                      </p:to>
                                    </p:set>
                                    <p:animEffect transition="in" filter="fade">
                                      <p:cBhvr>
                                        <p:cTn id="12" dur="1000"/>
                                        <p:tgtEl>
                                          <p:spTgt spid="10243">
                                            <p:txEl>
                                              <p:pRg st="5" end="5"/>
                                            </p:txEl>
                                          </p:spTgt>
                                        </p:tgtEl>
                                      </p:cBhvr>
                                    </p:animEffect>
                                    <p:anim calcmode="lin" valueType="num">
                                      <p:cBhvr>
                                        <p:cTn id="13" dur="10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1024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243">
                                            <p:txEl>
                                              <p:pRg st="6" end="6"/>
                                            </p:txEl>
                                          </p:spTgt>
                                        </p:tgtEl>
                                        <p:attrNameLst>
                                          <p:attrName>style.visibility</p:attrName>
                                        </p:attrNameLst>
                                      </p:cBhvr>
                                      <p:to>
                                        <p:strVal val="visible"/>
                                      </p:to>
                                    </p:set>
                                    <p:animEffect transition="in" filter="fade">
                                      <p:cBhvr>
                                        <p:cTn id="17" dur="1000"/>
                                        <p:tgtEl>
                                          <p:spTgt spid="10243">
                                            <p:txEl>
                                              <p:pRg st="6" end="6"/>
                                            </p:txEl>
                                          </p:spTgt>
                                        </p:tgtEl>
                                      </p:cBhvr>
                                    </p:animEffect>
                                    <p:anim calcmode="lin" valueType="num">
                                      <p:cBhvr>
                                        <p:cTn id="18" dur="10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10243">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0243">
                                            <p:txEl>
                                              <p:pRg st="7" end="7"/>
                                            </p:txEl>
                                          </p:spTgt>
                                        </p:tgtEl>
                                        <p:attrNameLst>
                                          <p:attrName>style.visibility</p:attrName>
                                        </p:attrNameLst>
                                      </p:cBhvr>
                                      <p:to>
                                        <p:strVal val="visible"/>
                                      </p:to>
                                    </p:set>
                                    <p:animEffect transition="in" filter="fade">
                                      <p:cBhvr>
                                        <p:cTn id="22" dur="1000"/>
                                        <p:tgtEl>
                                          <p:spTgt spid="10243">
                                            <p:txEl>
                                              <p:pRg st="7" end="7"/>
                                            </p:txEl>
                                          </p:spTgt>
                                        </p:tgtEl>
                                      </p:cBhvr>
                                    </p:animEffect>
                                    <p:anim calcmode="lin" valueType="num">
                                      <p:cBhvr>
                                        <p:cTn id="23" dur="10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10243">
                                            <p:txEl>
                                              <p:pRg st="7" end="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0243">
                                            <p:txEl>
                                              <p:pRg st="8" end="8"/>
                                            </p:txEl>
                                          </p:spTgt>
                                        </p:tgtEl>
                                        <p:attrNameLst>
                                          <p:attrName>style.visibility</p:attrName>
                                        </p:attrNameLst>
                                      </p:cBhvr>
                                      <p:to>
                                        <p:strVal val="visible"/>
                                      </p:to>
                                    </p:set>
                                    <p:animEffect transition="in" filter="fade">
                                      <p:cBhvr>
                                        <p:cTn id="27" dur="1000"/>
                                        <p:tgtEl>
                                          <p:spTgt spid="10243">
                                            <p:txEl>
                                              <p:pRg st="8" end="8"/>
                                            </p:txEl>
                                          </p:spTgt>
                                        </p:tgtEl>
                                      </p:cBhvr>
                                    </p:animEffect>
                                    <p:anim calcmode="lin" valueType="num">
                                      <p:cBhvr>
                                        <p:cTn id="28" dur="1000" fill="hold"/>
                                        <p:tgtEl>
                                          <p:spTgt spid="10243">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1024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noFill/>
        </p:spPr>
        <p:txBody>
          <a:bodyPr/>
          <a:lstStyle/>
          <a:p>
            <a:pPr eaLnBrk="1" hangingPunct="1">
              <a:defRPr/>
            </a:pPr>
            <a:r>
              <a:rPr lang="pl-PL" dirty="0" smtClean="0"/>
              <a:t>Obtěžující emaily</a:t>
            </a:r>
            <a:endParaRPr lang="cs-CZ" dirty="0" smtClean="0"/>
          </a:p>
        </p:txBody>
      </p:sp>
      <p:sp>
        <p:nvSpPr>
          <p:cNvPr id="2" name="Zástupný symbol pro obsah 1"/>
          <p:cNvSpPr>
            <a:spLocks noGrp="1"/>
          </p:cNvSpPr>
          <p:nvPr>
            <p:ph sz="quarter" idx="1"/>
          </p:nvPr>
        </p:nvSpPr>
        <p:spPr/>
        <p:txBody>
          <a:bodyPr>
            <a:normAutofit/>
          </a:bodyPr>
          <a:lstStyle/>
          <a:p>
            <a:pPr>
              <a:spcBef>
                <a:spcPct val="50000"/>
              </a:spcBef>
            </a:pPr>
            <a:r>
              <a:rPr lang="cs-CZ" altLang="cs-CZ" sz="2400" b="1" dirty="0"/>
              <a:t>SPAM</a:t>
            </a:r>
            <a:r>
              <a:rPr lang="cs-CZ" altLang="cs-CZ" sz="2400" dirty="0"/>
              <a:t> je obtěžující e-mail, nejčastěji s reklamním obsahem. Tzv. nevyžádaná pošta. </a:t>
            </a:r>
            <a:r>
              <a:rPr lang="en-US" altLang="cs-CZ" sz="2400" dirty="0" smtClean="0"/>
              <a:t>M</a:t>
            </a:r>
            <a:r>
              <a:rPr lang="cs-CZ" altLang="cs-CZ" sz="2400" dirty="0" err="1" smtClean="0"/>
              <a:t>ůže</a:t>
            </a:r>
            <a:r>
              <a:rPr lang="cs-CZ" altLang="cs-CZ" sz="2400" dirty="0" smtClean="0"/>
              <a:t>  být i vir v příloze. V </a:t>
            </a:r>
            <a:r>
              <a:rPr lang="cs-CZ" altLang="cs-CZ" sz="2400" dirty="0"/>
              <a:t>mnoha zemích je rozesílání spamu trestné. Často v angličtině nebo špatně přeložený text.</a:t>
            </a:r>
          </a:p>
          <a:p>
            <a:pPr>
              <a:spcBef>
                <a:spcPct val="50000"/>
              </a:spcBef>
            </a:pPr>
            <a:r>
              <a:rPr lang="cs-CZ" altLang="cs-CZ" sz="2400" b="1" dirty="0" err="1"/>
              <a:t>Hoax</a:t>
            </a:r>
            <a:r>
              <a:rPr lang="cs-CZ" altLang="cs-CZ" sz="2400" dirty="0"/>
              <a:t> je druh spamu, </a:t>
            </a:r>
            <a:r>
              <a:rPr lang="cs-CZ" altLang="cs-CZ" sz="2400" dirty="0" smtClean="0"/>
              <a:t>smyšlená </a:t>
            </a:r>
            <a:r>
              <a:rPr lang="cs-CZ" altLang="cs-CZ" sz="2400" dirty="0"/>
              <a:t>e-mailová </a:t>
            </a:r>
            <a:r>
              <a:rPr lang="cs-CZ" altLang="cs-CZ" sz="2400" dirty="0" smtClean="0"/>
              <a:t>zpráva. </a:t>
            </a:r>
            <a:r>
              <a:rPr lang="cs-CZ" altLang="cs-CZ" sz="2400" dirty="0"/>
              <a:t>Může </a:t>
            </a:r>
            <a:r>
              <a:rPr lang="cs-CZ" altLang="cs-CZ" sz="2400" dirty="0" smtClean="0"/>
              <a:t>varovat </a:t>
            </a:r>
            <a:r>
              <a:rPr lang="cs-CZ" altLang="cs-CZ" sz="2400" dirty="0"/>
              <a:t>před nebezpečným virem, který neexistuje, láká peníze od lidí a obsahuje výzvu k dalšímu rozesílání např. i dopisy štěstí.</a:t>
            </a:r>
          </a:p>
          <a:p>
            <a:pPr>
              <a:spcBef>
                <a:spcPct val="50000"/>
              </a:spcBef>
            </a:pPr>
            <a:r>
              <a:rPr lang="cs-CZ" altLang="cs-CZ" sz="2400" i="1" dirty="0"/>
              <a:t>Ověření na </a:t>
            </a:r>
            <a:r>
              <a:rPr lang="cs-CZ" altLang="cs-CZ" sz="2400" i="1" dirty="0" smtClean="0">
                <a:hlinkClick r:id="rId2"/>
              </a:rPr>
              <a:t>www.hoax.cz</a:t>
            </a:r>
            <a:endParaRPr lang="cs-CZ" altLang="cs-CZ" sz="2400" i="1" dirty="0" smtClean="0"/>
          </a:p>
          <a:p>
            <a:pPr marL="0" indent="0">
              <a:spcBef>
                <a:spcPct val="50000"/>
              </a:spcBef>
              <a:buNone/>
            </a:pPr>
            <a:endParaRPr lang="cs-CZ" sz="2400"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2250" y="4413377"/>
            <a:ext cx="2641470" cy="2350908"/>
          </a:xfrm>
          <a:prstGeom prst="rect">
            <a:avLst/>
          </a:prstGeom>
        </p:spPr>
      </p:pic>
      <p:sp>
        <p:nvSpPr>
          <p:cNvPr id="9" name="TextovéPole 8"/>
          <p:cNvSpPr txBox="1"/>
          <p:nvPr/>
        </p:nvSpPr>
        <p:spPr>
          <a:xfrm>
            <a:off x="0" y="6381410"/>
            <a:ext cx="9144000" cy="461665"/>
          </a:xfrm>
          <a:prstGeom prst="rect">
            <a:avLst/>
          </a:prstGeom>
          <a:noFill/>
        </p:spPr>
        <p:txBody>
          <a:bodyPr wrap="square" rtlCol="0">
            <a:spAutoFit/>
          </a:bodyPr>
          <a:lstStyle/>
          <a:p>
            <a:pPr algn="l"/>
            <a:r>
              <a:rPr lang="cs-CZ" sz="1200" dirty="0" smtClean="0"/>
              <a:t>Zdroj obrázku: </a:t>
            </a:r>
            <a:r>
              <a:rPr lang="en-US" sz="1200" b="0" dirty="0" smtClean="0"/>
              <a:t>[</a:t>
            </a:r>
            <a:r>
              <a:rPr lang="cs-CZ" sz="1200" b="0" dirty="0" smtClean="0"/>
              <a:t>cit</a:t>
            </a:r>
            <a:r>
              <a:rPr lang="cs-CZ" sz="1200" dirty="0" smtClean="0"/>
              <a:t>. </a:t>
            </a:r>
            <a:r>
              <a:rPr lang="cs-CZ" sz="1200" b="0" dirty="0" smtClean="0"/>
              <a:t>9. 11. 2013</a:t>
            </a:r>
            <a:r>
              <a:rPr lang="en-US" sz="1200" b="0" dirty="0" smtClean="0"/>
              <a:t>]</a:t>
            </a:r>
            <a:r>
              <a:rPr lang="cs-CZ" sz="1200" b="0" dirty="0" smtClean="0"/>
              <a:t>. Dostupné pod licencí </a:t>
            </a:r>
            <a:r>
              <a:rPr lang="en-US" sz="1200" b="0" dirty="0" smtClean="0"/>
              <a:t>P</a:t>
            </a:r>
            <a:r>
              <a:rPr lang="cs-CZ" sz="1200" b="0" dirty="0" err="1" smtClean="0"/>
              <a:t>ublic</a:t>
            </a:r>
            <a:r>
              <a:rPr lang="cs-CZ" sz="1200" b="0" dirty="0" smtClean="0"/>
              <a:t> </a:t>
            </a:r>
            <a:r>
              <a:rPr lang="cs-CZ" sz="1200" b="0" dirty="0" err="1" smtClean="0"/>
              <a:t>domain</a:t>
            </a:r>
            <a:r>
              <a:rPr lang="cs-CZ" sz="1200" b="0" dirty="0" smtClean="0"/>
              <a:t> z: </a:t>
            </a:r>
            <a:r>
              <a:rPr lang="cs-CZ" sz="1200" dirty="0" smtClean="0">
                <a:hlinkClick r:id="rId4"/>
              </a:rPr>
              <a:t>http://</a:t>
            </a:r>
            <a:r>
              <a:rPr lang="cs-CZ" sz="1200" dirty="0" smtClean="0">
                <a:hlinkClick r:id="rId5"/>
              </a:rPr>
              <a:t>http://openclipart.org/image/300px/svg_to_png/17371/ytknick_Email.png</a:t>
            </a:r>
            <a:endParaRPr lang="cs-CZ"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2694</TotalTime>
  <Words>1296</Words>
  <Application>Microsoft Office PowerPoint</Application>
  <PresentationFormat>Předvádění na obrazovce (4:3)</PresentationFormat>
  <Paragraphs>108</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Medián</vt:lpstr>
      <vt:lpstr>Prezentace aplikace PowerPoint</vt:lpstr>
      <vt:lpstr>Malware a Zabezpečení počítače</vt:lpstr>
      <vt:lpstr>Malware</vt:lpstr>
      <vt:lpstr>Druhy Malware</vt:lpstr>
      <vt:lpstr>Druhy Malware</vt:lpstr>
      <vt:lpstr>Další škodlivé programy</vt:lpstr>
      <vt:lpstr>Jak se malware šíří?</vt:lpstr>
      <vt:lpstr>Projevy virů</vt:lpstr>
      <vt:lpstr>Obtěžující emaily</vt:lpstr>
      <vt:lpstr>Nebezpečné e-maily</vt:lpstr>
      <vt:lpstr>Jak zabezpečit počítač</vt:lpstr>
      <vt:lpstr>Antivirový program</vt:lpstr>
      <vt:lpstr>Antivirové programy</vt:lpstr>
      <vt:lpstr>Zajímavé odkazy</vt:lpstr>
      <vt:lpstr>Desatero bezpečného Internetu</vt:lpstr>
      <vt:lpstr>Zdroje</vt:lpstr>
    </vt:vector>
  </TitlesOfParts>
  <Company>Slavkov u Brna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Výživa a potraviny</dc:title>
  <dc:creator>Tomáš Kudlička</dc:creator>
  <cp:lastModifiedBy>hanakova</cp:lastModifiedBy>
  <cp:revision>457</cp:revision>
  <dcterms:created xsi:type="dcterms:W3CDTF">2011-09-20T14:23:09Z</dcterms:created>
  <dcterms:modified xsi:type="dcterms:W3CDTF">2014-05-15T19:33:14Z</dcterms:modified>
</cp:coreProperties>
</file>