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0"/>
  </p:notesMasterIdLst>
  <p:sldIdLst>
    <p:sldId id="268" r:id="rId2"/>
    <p:sldId id="256" r:id="rId3"/>
    <p:sldId id="257" r:id="rId4"/>
    <p:sldId id="260" r:id="rId5"/>
    <p:sldId id="261" r:id="rId6"/>
    <p:sldId id="262" r:id="rId7"/>
    <p:sldId id="266" r:id="rId8"/>
    <p:sldId id="267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422" autoAdjust="0"/>
  </p:normalViewPr>
  <p:slideViewPr>
    <p:cSldViewPr>
      <p:cViewPr>
        <p:scale>
          <a:sx n="66" d="100"/>
          <a:sy n="66" d="100"/>
        </p:scale>
        <p:origin x="-1284" y="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C7F54F-2429-49BF-B86C-B92642AD4FD3}" type="datetimeFigureOut">
              <a:rPr lang="cs-CZ" smtClean="0"/>
              <a:t>18.5.2014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FB66F-5916-4C24-8490-E7CAFFD29D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117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Motivační otázky a diskuze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FB66F-5916-4C24-8490-E7CAFFD29D2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694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3AEFD91-ADF2-4A82-A06E-2F9E42C538F4}" type="datetimeFigureOut">
              <a:rPr lang="cs-CZ" smtClean="0"/>
              <a:t>18.5.2014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FD91-ADF2-4A82-A06E-2F9E42C538F4}" type="datetimeFigureOut">
              <a:rPr lang="cs-CZ" smtClean="0"/>
              <a:t>18.5.2014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3AEFD91-ADF2-4A82-A06E-2F9E42C538F4}" type="datetimeFigureOut">
              <a:rPr lang="cs-CZ" smtClean="0"/>
              <a:t>18.5.2014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FD91-ADF2-4A82-A06E-2F9E42C538F4}" type="datetimeFigureOut">
              <a:rPr lang="cs-CZ" smtClean="0"/>
              <a:t>18.5.2014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FD91-ADF2-4A82-A06E-2F9E42C538F4}" type="datetimeFigureOut">
              <a:rPr lang="cs-CZ" smtClean="0"/>
              <a:t>18.5.2014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3AEFD91-ADF2-4A82-A06E-2F9E42C538F4}" type="datetimeFigureOut">
              <a:rPr lang="cs-CZ" smtClean="0"/>
              <a:t>18.5.2014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3AEFD91-ADF2-4A82-A06E-2F9E42C538F4}" type="datetimeFigureOut">
              <a:rPr lang="cs-CZ" smtClean="0"/>
              <a:t>18.5.2014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FD91-ADF2-4A82-A06E-2F9E42C538F4}" type="datetimeFigureOut">
              <a:rPr lang="cs-CZ" smtClean="0"/>
              <a:t>18.5.2014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FD91-ADF2-4A82-A06E-2F9E42C538F4}" type="datetimeFigureOut">
              <a:rPr lang="cs-CZ" smtClean="0"/>
              <a:t>18.5.2014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FD91-ADF2-4A82-A06E-2F9E42C538F4}" type="datetimeFigureOut">
              <a:rPr lang="cs-CZ" smtClean="0"/>
              <a:t>18.5.2014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3AEFD91-ADF2-4A82-A06E-2F9E42C538F4}" type="datetimeFigureOut">
              <a:rPr lang="cs-CZ" smtClean="0"/>
              <a:t>18.5.2014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AEFD91-ADF2-4A82-A06E-2F9E42C538F4}" type="datetimeFigureOut">
              <a:rPr lang="cs-CZ" smtClean="0"/>
              <a:t>18.5.2014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A5BE7A9-68C4-4136-A710-FE3E94C232A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upload.wikimedia.org/wikipedia/commons/1/1a/Crystal_Project_computer.p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thumb/d/d5/IFA_2010_Internationale_Funkausstellung_Berlin_18.JPG/320px-IFA_2010_Internationale_Funkausstellung_Berlin_18.JPG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upload.wikimedia.org/wikipedia/commons/5/52/Mainframe_Computer.sv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BlueGeneL_cabinet.jpg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307018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Digitální zařízení – druhy počítačů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ICT, sekunda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cs-CZ" sz="170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Základy digitálních technologií</a:t>
                      </a:r>
                      <a:endParaRPr lang="cs-CZ" sz="1700" b="0" i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Výuková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prezentace s obrázky a úkoly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IBM, Apple, tablet, superpočítač,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ultrabook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netbook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notebook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Zdeňka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Hanáková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Duben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08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Digitální ZAŘÍZENÍ – DRUHY počítačů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Mgr. Zdeňka Hanáková</a:t>
            </a:r>
          </a:p>
          <a:p>
            <a:r>
              <a:rPr lang="cs-CZ" dirty="0" smtClean="0"/>
              <a:t>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511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ový popisek 3"/>
          <p:cNvSpPr/>
          <p:nvPr/>
        </p:nvSpPr>
        <p:spPr>
          <a:xfrm>
            <a:off x="467544" y="1628800"/>
            <a:ext cx="8208912" cy="1872208"/>
          </a:xfrm>
          <a:prstGeom prst="wedgeRectCallout">
            <a:avLst>
              <a:gd name="adj1" fmla="val -47463"/>
              <a:gd name="adj2" fmla="val 1447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Digitální zařízení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znamená slovo digitální?</a:t>
            </a:r>
          </a:p>
          <a:p>
            <a:r>
              <a:rPr lang="cs-CZ" dirty="0"/>
              <a:t>Jaká znáš digitální </a:t>
            </a:r>
            <a:r>
              <a:rPr lang="cs-CZ" dirty="0" smtClean="0"/>
              <a:t>zařízení?</a:t>
            </a:r>
            <a:endParaRPr lang="cs-CZ" dirty="0"/>
          </a:p>
          <a:p>
            <a:r>
              <a:rPr lang="cs-CZ" dirty="0" smtClean="0"/>
              <a:t>Která digitální zařízení je tvoje nejoblíbenější?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5790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Stolní počítač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Osobní počítač – </a:t>
            </a:r>
            <a:r>
              <a:rPr lang="cs-CZ" sz="2800" dirty="0" err="1" smtClean="0"/>
              <a:t>personal</a:t>
            </a:r>
            <a:r>
              <a:rPr lang="cs-CZ" sz="2800" dirty="0" smtClean="0"/>
              <a:t> </a:t>
            </a:r>
            <a:r>
              <a:rPr lang="cs-CZ" sz="2800" dirty="0" err="1" smtClean="0"/>
              <a:t>computer</a:t>
            </a:r>
            <a:r>
              <a:rPr lang="cs-CZ" sz="2800" dirty="0" smtClean="0"/>
              <a:t>, zkratka </a:t>
            </a:r>
            <a:r>
              <a:rPr lang="cs-CZ" sz="2800" dirty="0" err="1" smtClean="0"/>
              <a:t>pc</a:t>
            </a:r>
            <a:endParaRPr lang="cs-CZ" sz="2800" dirty="0" smtClean="0"/>
          </a:p>
          <a:p>
            <a:r>
              <a:rPr lang="cs-CZ" sz="2800" dirty="0" smtClean="0"/>
              <a:t>Na trhu od roku 1981 (firma IBM)</a:t>
            </a:r>
          </a:p>
          <a:p>
            <a:r>
              <a:rPr lang="cs-CZ" sz="2800" dirty="0" smtClean="0"/>
              <a:t>Druhy: Kancelářské, herní, výkonné pro výpočty</a:t>
            </a:r>
          </a:p>
          <a:p>
            <a:r>
              <a:rPr lang="cs-CZ" sz="2800" dirty="0" smtClean="0"/>
              <a:t>Značky: doplňte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b="1" dirty="0" smtClean="0"/>
          </a:p>
          <a:p>
            <a:pPr marL="0" indent="0">
              <a:buNone/>
            </a:pPr>
            <a:r>
              <a:rPr lang="cs-CZ" sz="1200" b="1" dirty="0" smtClean="0"/>
              <a:t>Zdroj obrázku</a:t>
            </a:r>
            <a:r>
              <a:rPr lang="cs-CZ" sz="1200" dirty="0" smtClean="0"/>
              <a:t>: By </a:t>
            </a:r>
            <a:r>
              <a:rPr lang="cs-CZ" sz="1200" dirty="0" err="1"/>
              <a:t>Everaldo</a:t>
            </a:r>
            <a:r>
              <a:rPr lang="cs-CZ" sz="1200" dirty="0"/>
              <a:t> </a:t>
            </a:r>
            <a:r>
              <a:rPr lang="cs-CZ" sz="1200" dirty="0" err="1"/>
              <a:t>Coelho</a:t>
            </a:r>
            <a:r>
              <a:rPr lang="cs-CZ" sz="1200" dirty="0"/>
              <a:t> (</a:t>
            </a:r>
            <a:r>
              <a:rPr lang="cs-CZ" sz="1200" dirty="0" err="1"/>
              <a:t>YellowIcon</a:t>
            </a:r>
            <a:r>
              <a:rPr lang="cs-CZ" sz="1200" dirty="0"/>
              <a:t>) [LGPL (http://www.gnu.org/</a:t>
            </a:r>
            <a:r>
              <a:rPr lang="cs-CZ" sz="1200" dirty="0" err="1"/>
              <a:t>licenses</a:t>
            </a:r>
            <a:r>
              <a:rPr lang="cs-CZ" sz="1200" dirty="0"/>
              <a:t>/lgpl.html)], via </a:t>
            </a:r>
            <a:r>
              <a:rPr lang="cs-CZ" sz="1200" dirty="0" err="1"/>
              <a:t>Wikimedia</a:t>
            </a:r>
            <a:r>
              <a:rPr lang="cs-CZ" sz="1200" dirty="0"/>
              <a:t> </a:t>
            </a:r>
            <a:r>
              <a:rPr lang="cs-CZ" sz="1200" dirty="0" err="1" smtClean="0"/>
              <a:t>Commons</a:t>
            </a:r>
            <a:r>
              <a:rPr lang="cs-CZ" sz="1200" dirty="0"/>
              <a:t>, </a:t>
            </a:r>
            <a:r>
              <a:rPr lang="en-US" sz="1200" dirty="0"/>
              <a:t>[cit. </a:t>
            </a:r>
            <a:r>
              <a:rPr lang="cs-CZ" sz="1200" dirty="0"/>
              <a:t>20. 4. 2013</a:t>
            </a:r>
            <a:r>
              <a:rPr lang="en-US" sz="1200" dirty="0" smtClean="0"/>
              <a:t>]. </a:t>
            </a:r>
            <a:r>
              <a:rPr lang="en-US" sz="1200" dirty="0" err="1" smtClean="0"/>
              <a:t>Dostupn</a:t>
            </a:r>
            <a:r>
              <a:rPr lang="cs-CZ" sz="1200" dirty="0" smtClean="0"/>
              <a:t>é z: </a:t>
            </a:r>
            <a:r>
              <a:rPr lang="cs-CZ" sz="1200" dirty="0" smtClean="0">
                <a:hlinkClick r:id="rId2"/>
              </a:rPr>
              <a:t>http</a:t>
            </a:r>
            <a:r>
              <a:rPr lang="cs-CZ" sz="1200" dirty="0">
                <a:hlinkClick r:id="rId2"/>
              </a:rPr>
              <a:t>://</a:t>
            </a:r>
            <a:r>
              <a:rPr lang="cs-CZ" sz="1200" dirty="0" smtClean="0">
                <a:hlinkClick r:id="rId2"/>
              </a:rPr>
              <a:t>upload.wikimedia.org/wikipedia/commons/1/1a/Crystal_Project_computer.png</a:t>
            </a:r>
            <a:endParaRPr lang="cs-CZ" sz="12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6800" y="2708920"/>
            <a:ext cx="3250794" cy="3250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324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ový popisek 7"/>
          <p:cNvSpPr/>
          <p:nvPr/>
        </p:nvSpPr>
        <p:spPr>
          <a:xfrm flipV="1">
            <a:off x="224096" y="5589240"/>
            <a:ext cx="8452360" cy="936104"/>
          </a:xfrm>
          <a:prstGeom prst="wedgeRectCallout">
            <a:avLst>
              <a:gd name="adj1" fmla="val -5006"/>
              <a:gd name="adj2" fmla="val 1008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Notebook, </a:t>
            </a:r>
            <a:r>
              <a:rPr lang="cs-CZ" dirty="0" err="1" smtClean="0"/>
              <a:t>netbook</a:t>
            </a:r>
            <a:r>
              <a:rPr lang="cs-CZ" dirty="0" smtClean="0"/>
              <a:t>, </a:t>
            </a:r>
            <a:r>
              <a:rPr lang="cs-CZ" dirty="0" err="1" smtClean="0"/>
              <a:t>ultrabook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Štíhlejší, lehčí, dražší než NB</a:t>
            </a:r>
          </a:p>
          <a:p>
            <a:r>
              <a:rPr lang="cs-CZ" dirty="0" smtClean="0"/>
              <a:t>Větší výdrž baterie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Menší obrazovka (11,6</a:t>
            </a:r>
            <a:r>
              <a:rPr lang="en-US" dirty="0" smtClean="0"/>
              <a:t>”</a:t>
            </a:r>
            <a:r>
              <a:rPr lang="cs-CZ" dirty="0" smtClean="0"/>
              <a:t>)</a:t>
            </a:r>
          </a:p>
          <a:p>
            <a:r>
              <a:rPr lang="cs-CZ" dirty="0" smtClean="0"/>
              <a:t>Bez </a:t>
            </a:r>
            <a:r>
              <a:rPr lang="cs-CZ" dirty="0" err="1" smtClean="0"/>
              <a:t>num</a:t>
            </a:r>
            <a:r>
              <a:rPr lang="cs-CZ" dirty="0" smtClean="0"/>
              <a:t>. klávesnice a CD mechaniky</a:t>
            </a:r>
          </a:p>
          <a:p>
            <a:r>
              <a:rPr lang="cs-CZ" dirty="0" smtClean="0"/>
              <a:t>Lehčí</a:t>
            </a:r>
            <a:r>
              <a:rPr lang="en-US" dirty="0" smtClean="0"/>
              <a:t> </a:t>
            </a:r>
            <a:r>
              <a:rPr lang="en-US" dirty="0" err="1" smtClean="0"/>
              <a:t>asi</a:t>
            </a:r>
            <a:r>
              <a:rPr lang="en-US" dirty="0" smtClean="0"/>
              <a:t> o </a:t>
            </a:r>
            <a:r>
              <a:rPr lang="cs-CZ" dirty="0" smtClean="0"/>
              <a:t>1 kg než NB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cs-CZ" dirty="0" err="1" smtClean="0"/>
              <a:t>Ultrabook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 smtClean="0"/>
              <a:t>Netbook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24096" y="5589240"/>
            <a:ext cx="84523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Charakterizujte notebook – co je jeho součástí?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Vyhledejte si obrázky těchto i následujících zařízení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41922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Tablet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133056"/>
          </a:xfrm>
        </p:spPr>
        <p:txBody>
          <a:bodyPr/>
          <a:lstStyle/>
          <a:p>
            <a:r>
              <a:rPr lang="cs-CZ" dirty="0" smtClean="0"/>
              <a:t>Novinka z r. 2010 od firmy Apple – </a:t>
            </a:r>
            <a:r>
              <a:rPr lang="cs-CZ" dirty="0" err="1" smtClean="0"/>
              <a:t>Ipad</a:t>
            </a:r>
            <a:r>
              <a:rPr lang="cs-CZ" dirty="0" smtClean="0"/>
              <a:t>, teď různé</a:t>
            </a:r>
          </a:p>
          <a:p>
            <a:r>
              <a:rPr lang="cs-CZ" dirty="0" smtClean="0"/>
              <a:t>Počítač ve tvaru desky s dotykovou obrazovkou</a:t>
            </a:r>
          </a:p>
          <a:p>
            <a:r>
              <a:rPr lang="cs-CZ" dirty="0" smtClean="0"/>
              <a:t>Velká výdrž baterie</a:t>
            </a:r>
          </a:p>
          <a:p>
            <a:r>
              <a:rPr lang="cs-CZ" dirty="0" smtClean="0"/>
              <a:t>Co umí?</a:t>
            </a:r>
          </a:p>
          <a:p>
            <a:r>
              <a:rPr lang="cs-CZ" dirty="0" smtClean="0"/>
              <a:t>Cena: Vyhledejte si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862" y="3140968"/>
            <a:ext cx="3674153" cy="244560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596712" y="6091555"/>
            <a:ext cx="8168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Zdroj obr.:</a:t>
            </a:r>
            <a:r>
              <a:rPr lang="cs-CZ" sz="1200" dirty="0" smtClean="0"/>
              <a:t> </a:t>
            </a:r>
            <a:r>
              <a:rPr lang="en-US" sz="1200" dirty="0" smtClean="0"/>
              <a:t>[cit. </a:t>
            </a:r>
            <a:r>
              <a:rPr lang="cs-CZ" sz="1200" dirty="0" smtClean="0"/>
              <a:t>20. 4. 2013</a:t>
            </a:r>
            <a:r>
              <a:rPr lang="en-US" sz="1200" dirty="0" smtClean="0"/>
              <a:t>]. </a:t>
            </a:r>
            <a:r>
              <a:rPr lang="en-US" sz="1200" dirty="0" err="1" smtClean="0"/>
              <a:t>Dostupn</a:t>
            </a:r>
            <a:r>
              <a:rPr lang="cs-CZ" sz="1200" dirty="0" smtClean="0"/>
              <a:t>é pod licencí 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/>
              <a:t> </a:t>
            </a:r>
            <a:r>
              <a:rPr lang="cs-CZ" sz="1200" dirty="0" smtClean="0"/>
              <a:t>z: </a:t>
            </a:r>
            <a:r>
              <a:rPr lang="cs-CZ" sz="1200" dirty="0">
                <a:hlinkClick r:id="rId3"/>
              </a:rPr>
              <a:t>http://upload.wikimedia.org/wikipedia/commons/thumb/d/d5/IFA_2010_Internationale_Funkausstellung_Berlin_18.JPG/320px-IFA_2010_Internationale_Funkausstellung_Berlin_18.JPG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887506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Sálový počítač (mainframe)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976217"/>
          </a:xfrm>
        </p:spPr>
        <p:txBody>
          <a:bodyPr/>
          <a:lstStyle/>
          <a:p>
            <a:r>
              <a:rPr lang="cs-CZ" dirty="0" smtClean="0"/>
              <a:t>Počítače velkých firem</a:t>
            </a:r>
          </a:p>
          <a:p>
            <a:r>
              <a:rPr lang="cs-CZ" dirty="0" smtClean="0"/>
              <a:t>Rozměr až několik místností</a:t>
            </a:r>
          </a:p>
          <a:p>
            <a:r>
              <a:rPr lang="cs-CZ" dirty="0" smtClean="0"/>
              <a:t>Velký výkon, úložné prostory, zabezpečení, spolehlivost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r>
              <a:rPr lang="cs-CZ" sz="1200" b="1" dirty="0" smtClean="0"/>
              <a:t>Zdroj</a:t>
            </a:r>
            <a:r>
              <a:rPr lang="cs-CZ" sz="1200" dirty="0"/>
              <a:t> </a:t>
            </a:r>
            <a:r>
              <a:rPr lang="cs-CZ" sz="1200" dirty="0" smtClean="0"/>
              <a:t>obr.:</a:t>
            </a:r>
            <a:r>
              <a:rPr lang="en-US" sz="1200" dirty="0" smtClean="0"/>
              <a:t> </a:t>
            </a:r>
            <a:r>
              <a:rPr lang="en-US" sz="1200" dirty="0" smtClean="0"/>
              <a:t>By </a:t>
            </a:r>
            <a:r>
              <a:rPr lang="en-US" sz="1200" dirty="0" err="1"/>
              <a:t>Purnendu</a:t>
            </a:r>
            <a:r>
              <a:rPr lang="en-US" sz="1200" dirty="0"/>
              <a:t> </a:t>
            </a:r>
            <a:r>
              <a:rPr lang="en-US" sz="1200" dirty="0" err="1"/>
              <a:t>Karmakar</a:t>
            </a:r>
            <a:r>
              <a:rPr lang="en-US" sz="1200" dirty="0"/>
              <a:t> (Own work) [Public domain], via Wikimedia </a:t>
            </a:r>
            <a:r>
              <a:rPr lang="en-US" sz="1200" dirty="0" smtClean="0"/>
              <a:t>Commons</a:t>
            </a:r>
            <a:r>
              <a:rPr lang="cs-CZ" sz="1200" dirty="0" smtClean="0"/>
              <a:t>, </a:t>
            </a:r>
            <a:r>
              <a:rPr lang="en-US" sz="1200" dirty="0"/>
              <a:t>[cit. </a:t>
            </a:r>
            <a:r>
              <a:rPr lang="cs-CZ" sz="1200" dirty="0"/>
              <a:t>20. 4. </a:t>
            </a:r>
            <a:r>
              <a:rPr lang="cs-CZ" sz="1200" dirty="0" smtClean="0"/>
              <a:t>2013</a:t>
            </a:r>
            <a:r>
              <a:rPr lang="en-US" sz="1200" dirty="0" smtClean="0"/>
              <a:t>]</a:t>
            </a:r>
            <a:r>
              <a:rPr lang="cs-CZ" sz="1200" dirty="0" smtClean="0"/>
              <a:t>. </a:t>
            </a:r>
            <a:r>
              <a:rPr lang="en-US" sz="1200" dirty="0" err="1" smtClean="0"/>
              <a:t>Dostupn</a:t>
            </a:r>
            <a:r>
              <a:rPr lang="cs-CZ" sz="1200" dirty="0" smtClean="0"/>
              <a:t>é</a:t>
            </a:r>
            <a:r>
              <a:rPr lang="en-US" sz="1200" dirty="0" smtClean="0"/>
              <a:t> pod </a:t>
            </a:r>
            <a:r>
              <a:rPr lang="en-US" sz="1200" dirty="0" err="1" smtClean="0"/>
              <a:t>licenc</a:t>
            </a:r>
            <a:r>
              <a:rPr lang="cs-CZ" sz="1200" dirty="0" smtClean="0"/>
              <a:t>í Public </a:t>
            </a:r>
            <a:r>
              <a:rPr lang="cs-CZ" sz="1200" dirty="0" err="1" smtClean="0"/>
              <a:t>domain</a:t>
            </a:r>
            <a:r>
              <a:rPr lang="cs-CZ" sz="1200" dirty="0" smtClean="0"/>
              <a:t> z: </a:t>
            </a:r>
            <a:r>
              <a:rPr lang="cs-CZ" sz="1200" dirty="0" smtClean="0">
                <a:hlinkClick r:id="rId2"/>
              </a:rPr>
              <a:t>http</a:t>
            </a:r>
            <a:r>
              <a:rPr lang="cs-CZ" sz="1200" dirty="0">
                <a:hlinkClick r:id="rId2"/>
              </a:rPr>
              <a:t>://</a:t>
            </a:r>
            <a:r>
              <a:rPr lang="cs-CZ" sz="1200" dirty="0" smtClean="0">
                <a:hlinkClick r:id="rId2"/>
              </a:rPr>
              <a:t>upload.wikimedia.org/wikipedia/commons/5/52/Mainframe_Computer.svg</a:t>
            </a:r>
            <a:endParaRPr lang="cs-CZ" sz="1200" dirty="0" smtClean="0"/>
          </a:p>
          <a:p>
            <a:pPr marL="0" indent="0">
              <a:buNone/>
            </a:pPr>
            <a:endParaRPr lang="cs-CZ" sz="1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1688" y="3212976"/>
            <a:ext cx="2456384" cy="2859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559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Superpočítač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Velmi výkonný, velké úložné prostory, spojení mnoha počítačů</a:t>
            </a:r>
          </a:p>
          <a:p>
            <a:r>
              <a:rPr lang="cs-CZ" dirty="0" smtClean="0"/>
              <a:t>Výroba na zakázku</a:t>
            </a:r>
          </a:p>
          <a:p>
            <a:r>
              <a:rPr lang="cs-CZ" dirty="0" smtClean="0"/>
              <a:t>Využití: kosmický výzkum (NASA), věda, výzkum - výpočty, předpověď počasí, Google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008921"/>
            <a:ext cx="1751062" cy="2682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0" y="652713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Zdroj obr.</a:t>
            </a:r>
            <a:r>
              <a:rPr lang="cs-CZ" sz="1200" dirty="0" smtClean="0"/>
              <a:t>: </a:t>
            </a:r>
            <a:r>
              <a:rPr lang="en-US" sz="1200" dirty="0" smtClean="0"/>
              <a:t>[cit. </a:t>
            </a:r>
            <a:r>
              <a:rPr lang="cs-CZ" sz="1200" dirty="0" smtClean="0"/>
              <a:t>26. 4. 2013</a:t>
            </a:r>
            <a:r>
              <a:rPr lang="en-US" sz="1200" dirty="0" smtClean="0"/>
              <a:t>]</a:t>
            </a:r>
            <a:r>
              <a:rPr lang="cs-CZ" sz="1200" dirty="0" smtClean="0"/>
              <a:t>,</a:t>
            </a:r>
            <a:r>
              <a:rPr lang="en-US" sz="1200" dirty="0" smtClean="0"/>
              <a:t>Dos</a:t>
            </a:r>
            <a:r>
              <a:rPr lang="cs-CZ" sz="1200" dirty="0" err="1" smtClean="0"/>
              <a:t>tupné</a:t>
            </a:r>
            <a:r>
              <a:rPr lang="cs-CZ" sz="1200" dirty="0" smtClean="0"/>
              <a:t>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Commnos</a:t>
            </a:r>
            <a:r>
              <a:rPr lang="cs-CZ" sz="1200" dirty="0" smtClean="0"/>
              <a:t> z: </a:t>
            </a:r>
            <a:r>
              <a:rPr lang="cs-CZ" sz="1200" dirty="0" smtClean="0">
                <a:hlinkClick r:id="rId3"/>
              </a:rPr>
              <a:t>http</a:t>
            </a:r>
            <a:r>
              <a:rPr lang="cs-CZ" sz="1200" dirty="0">
                <a:hlinkClick r:id="rId3"/>
              </a:rPr>
              <a:t>://commons.wikimedia.org/wiki/File:BlueGeneL_cabinet.jpg</a:t>
            </a:r>
            <a:endParaRPr lang="cs-CZ" sz="1200" dirty="0"/>
          </a:p>
        </p:txBody>
      </p:sp>
      <p:sp>
        <p:nvSpPr>
          <p:cNvPr id="4" name="Obdélníkový popisek 3"/>
          <p:cNvSpPr/>
          <p:nvPr/>
        </p:nvSpPr>
        <p:spPr>
          <a:xfrm>
            <a:off x="1259632" y="4509120"/>
            <a:ext cx="4320480" cy="1080120"/>
          </a:xfrm>
          <a:prstGeom prst="wedgeRectCallout">
            <a:avLst>
              <a:gd name="adj1" fmla="val 46730"/>
              <a:gd name="adj2" fmla="val 836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403648" y="4572126"/>
            <a:ext cx="41764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Zjistěte informace o českých superpočítačích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59423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457</TotalTime>
  <Words>395</Words>
  <Application>Microsoft Office PowerPoint</Application>
  <PresentationFormat>Předvádění na obrazovce (4:3)</PresentationFormat>
  <Paragraphs>76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Medián</vt:lpstr>
      <vt:lpstr>Prezentace aplikace PowerPoint</vt:lpstr>
      <vt:lpstr>Digitální ZAŘÍZENÍ – DRUHY počítačů</vt:lpstr>
      <vt:lpstr>Digitální zařízení </vt:lpstr>
      <vt:lpstr>Stolní počítač</vt:lpstr>
      <vt:lpstr>Notebook, netbook, ultrabook</vt:lpstr>
      <vt:lpstr>Tablet</vt:lpstr>
      <vt:lpstr>Sálový počítač (mainframe)</vt:lpstr>
      <vt:lpstr>Superpočítač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Digitální reprezentace dat v počítači</dc:title>
  <dc:creator>Zdeňka Hanáková</dc:creator>
  <cp:lastModifiedBy>hanakova</cp:lastModifiedBy>
  <cp:revision>37</cp:revision>
  <dcterms:created xsi:type="dcterms:W3CDTF">2013-04-15T11:32:57Z</dcterms:created>
  <dcterms:modified xsi:type="dcterms:W3CDTF">2014-05-18T18:36:43Z</dcterms:modified>
</cp:coreProperties>
</file>